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18288000" cy="10287000"/>
  <p:notesSz cx="6858000" cy="9144000"/>
  <p:embeddedFontLst>
    <p:embeddedFont>
      <p:font typeface="Neo Sans Std" charset="1" panose="020B0504030504040204"/>
      <p:regular r:id="rId27"/>
    </p:embeddedFont>
    <p:embeddedFont>
      <p:font typeface="Neo Sans Std Bold" charset="1" panose="020B0804030504040204"/>
      <p:regular r:id="rId28"/>
    </p:embeddedFont>
    <p:embeddedFont>
      <p:font typeface="Montserrat Bold" charset="1" panose="00000800000000000000"/>
      <p:regular r:id="rId29"/>
    </p:embeddedFont>
    <p:embeddedFont>
      <p:font typeface="Montserrat" charset="1" panose="00000500000000000000"/>
      <p:regular r:id="rId30"/>
    </p:embeddedFont>
    <p:embeddedFont>
      <p:font typeface="Open Sans Bold" charset="1" panose="0000000000000000000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14" Target="../media/image17.png" Type="http://schemas.openxmlformats.org/officeDocument/2006/relationships/image"/><Relationship Id="rId15" Target="../media/image18.svg" Type="http://schemas.openxmlformats.org/officeDocument/2006/relationships/image"/><Relationship Id="rId16" Target="../media/image19.png" Type="http://schemas.openxmlformats.org/officeDocument/2006/relationships/image"/><Relationship Id="rId17" Target="../media/image20.svg" Type="http://schemas.openxmlformats.org/officeDocument/2006/relationships/image"/><Relationship Id="rId18" Target="../media/image21.png" Type="http://schemas.openxmlformats.org/officeDocument/2006/relationships/image"/><Relationship Id="rId19" Target="../media/image22.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12" Target="../media/image31.png" Type="http://schemas.openxmlformats.org/officeDocument/2006/relationships/image"/><Relationship Id="rId13" Target="../media/image32.svg" Type="http://schemas.openxmlformats.org/officeDocument/2006/relationships/image"/><Relationship Id="rId14" Target="../media/image33.png" Type="http://schemas.openxmlformats.org/officeDocument/2006/relationships/image"/><Relationship Id="rId15" Target="../media/image34.svg" Type="http://schemas.openxmlformats.org/officeDocument/2006/relationships/image"/><Relationship Id="rId16" Target="../media/image35.png" Type="http://schemas.openxmlformats.org/officeDocument/2006/relationships/image"/><Relationship Id="rId17" Target="../media/image36.svg" Type="http://schemas.openxmlformats.org/officeDocument/2006/relationships/image"/><Relationship Id="rId18" Target="../media/image37.png" Type="http://schemas.openxmlformats.org/officeDocument/2006/relationships/image"/><Relationship Id="rId19" Target="../media/image38.svg" Type="http://schemas.openxmlformats.org/officeDocument/2006/relationships/image"/><Relationship Id="rId2" Target="../media/image5.png" Type="http://schemas.openxmlformats.org/officeDocument/2006/relationships/image"/><Relationship Id="rId20" Target="../media/image39.png" Type="http://schemas.openxmlformats.org/officeDocument/2006/relationships/image"/><Relationship Id="rId21" Target="../media/image40.svg" Type="http://schemas.openxmlformats.org/officeDocument/2006/relationships/image"/><Relationship Id="rId22" Target="../media/image41.png" Type="http://schemas.openxmlformats.org/officeDocument/2006/relationships/image"/><Relationship Id="rId23" Target="../media/image42.svg" Type="http://schemas.openxmlformats.org/officeDocument/2006/relationships/image"/><Relationship Id="rId24" Target="../media/image43.png" Type="http://schemas.openxmlformats.org/officeDocument/2006/relationships/image"/><Relationship Id="rId25" Target="../media/image44.svg" Type="http://schemas.openxmlformats.org/officeDocument/2006/relationships/image"/><Relationship Id="rId26" Target="../media/image45.png" Type="http://schemas.openxmlformats.org/officeDocument/2006/relationships/image"/><Relationship Id="rId27" Target="../media/image46.svg" Type="http://schemas.openxmlformats.org/officeDocument/2006/relationships/image"/><Relationship Id="rId3" Target="../media/image6.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 Id="rId3" Target="../media/image48.png" Type="http://schemas.openxmlformats.org/officeDocument/2006/relationships/image"/><Relationship Id="rId4" Target="../media/image4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637052" cy="3438352"/>
          </a:xfrm>
          <a:prstGeom prst="rect">
            <a:avLst/>
          </a:prstGeom>
          <a:solidFill>
            <a:srgbClr val="8DC63F"/>
          </a:solidFill>
        </p:spPr>
      </p:sp>
      <p:sp>
        <p:nvSpPr>
          <p:cNvPr name="AutoShape 3" id="3"/>
          <p:cNvSpPr/>
          <p:nvPr/>
        </p:nvSpPr>
        <p:spPr>
          <a:xfrm rot="0">
            <a:off x="0" y="3421602"/>
            <a:ext cx="637052" cy="3438352"/>
          </a:xfrm>
          <a:prstGeom prst="rect">
            <a:avLst/>
          </a:prstGeom>
          <a:solidFill>
            <a:srgbClr val="F8971D"/>
          </a:solidFill>
        </p:spPr>
      </p:sp>
      <p:sp>
        <p:nvSpPr>
          <p:cNvPr name="AutoShape 4" id="4"/>
          <p:cNvSpPr/>
          <p:nvPr/>
        </p:nvSpPr>
        <p:spPr>
          <a:xfrm rot="0">
            <a:off x="0" y="6859955"/>
            <a:ext cx="637052" cy="3438352"/>
          </a:xfrm>
          <a:prstGeom prst="rect">
            <a:avLst/>
          </a:prstGeom>
          <a:solidFill>
            <a:srgbClr val="2A87C6"/>
          </a:solidFill>
        </p:spPr>
      </p:sp>
      <p:sp>
        <p:nvSpPr>
          <p:cNvPr name="Freeform 5" id="5"/>
          <p:cNvSpPr/>
          <p:nvPr/>
        </p:nvSpPr>
        <p:spPr>
          <a:xfrm flipH="false" flipV="false" rot="0">
            <a:off x="12481806" y="7224323"/>
            <a:ext cx="4006793" cy="2709615"/>
          </a:xfrm>
          <a:custGeom>
            <a:avLst/>
            <a:gdLst/>
            <a:ahLst/>
            <a:cxnLst/>
            <a:rect r="r" b="b" t="t" l="l"/>
            <a:pathLst>
              <a:path h="2709615" w="4006793">
                <a:moveTo>
                  <a:pt x="0" y="0"/>
                </a:moveTo>
                <a:lnTo>
                  <a:pt x="4006793" y="0"/>
                </a:lnTo>
                <a:lnTo>
                  <a:pt x="4006793" y="2709616"/>
                </a:lnTo>
                <a:lnTo>
                  <a:pt x="0" y="2709616"/>
                </a:lnTo>
                <a:lnTo>
                  <a:pt x="0" y="0"/>
                </a:lnTo>
                <a:close/>
              </a:path>
            </a:pathLst>
          </a:custGeom>
          <a:blipFill>
            <a:blip r:embed="rId2"/>
            <a:stretch>
              <a:fillRect l="-4275" t="-30409" r="-3665" b="-29205"/>
            </a:stretch>
          </a:blipFill>
        </p:spPr>
      </p:sp>
      <p:sp>
        <p:nvSpPr>
          <p:cNvPr name="TextBox 6" id="6"/>
          <p:cNvSpPr txBox="true"/>
          <p:nvPr/>
        </p:nvSpPr>
        <p:spPr>
          <a:xfrm rot="0">
            <a:off x="1314450" y="1390650"/>
            <a:ext cx="10998978" cy="3486150"/>
          </a:xfrm>
          <a:prstGeom prst="rect">
            <a:avLst/>
          </a:prstGeom>
        </p:spPr>
        <p:txBody>
          <a:bodyPr anchor="t" rtlCol="false" tIns="0" lIns="0" bIns="0" rIns="0">
            <a:spAutoFit/>
          </a:bodyPr>
          <a:lstStyle/>
          <a:p>
            <a:pPr algn="l">
              <a:lnSpc>
                <a:spcPts val="12942"/>
              </a:lnSpc>
            </a:pPr>
            <a:r>
              <a:rPr lang="en-US" sz="10785">
                <a:solidFill>
                  <a:srgbClr val="6D6E5C"/>
                </a:solidFill>
                <a:latin typeface="Neo Sans Std"/>
                <a:ea typeface="Neo Sans Std"/>
                <a:cs typeface="Neo Sans Std"/>
                <a:sym typeface="Neo Sans Std"/>
              </a:rPr>
              <a:t>Kentucky Career Center - TENCO</a:t>
            </a:r>
          </a:p>
        </p:txBody>
      </p:sp>
      <p:sp>
        <p:nvSpPr>
          <p:cNvPr name="Freeform 7" id="7"/>
          <p:cNvSpPr/>
          <p:nvPr/>
        </p:nvSpPr>
        <p:spPr>
          <a:xfrm flipH="false" flipV="false" rot="5400000">
            <a:off x="12110146" y="3921359"/>
            <a:ext cx="10298307" cy="2432975"/>
          </a:xfrm>
          <a:custGeom>
            <a:avLst/>
            <a:gdLst/>
            <a:ahLst/>
            <a:cxnLst/>
            <a:rect r="r" b="b" t="t" l="l"/>
            <a:pathLst>
              <a:path h="2432975" w="10298307">
                <a:moveTo>
                  <a:pt x="0" y="0"/>
                </a:moveTo>
                <a:lnTo>
                  <a:pt x="10298308" y="0"/>
                </a:lnTo>
                <a:lnTo>
                  <a:pt x="10298308" y="2432975"/>
                </a:lnTo>
                <a:lnTo>
                  <a:pt x="0" y="243297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8" id="8"/>
          <p:cNvSpPr txBox="true"/>
          <p:nvPr/>
        </p:nvSpPr>
        <p:spPr>
          <a:xfrm rot="0">
            <a:off x="1314450" y="5374642"/>
            <a:ext cx="9457419" cy="2906606"/>
          </a:xfrm>
          <a:prstGeom prst="rect">
            <a:avLst/>
          </a:prstGeom>
        </p:spPr>
        <p:txBody>
          <a:bodyPr anchor="t" rtlCol="false" tIns="0" lIns="0" bIns="0" rIns="0">
            <a:spAutoFit/>
          </a:bodyPr>
          <a:lstStyle/>
          <a:p>
            <a:pPr algn="l">
              <a:lnSpc>
                <a:spcPts val="10674"/>
              </a:lnSpc>
            </a:pPr>
            <a:r>
              <a:rPr lang="en-US" sz="8895" b="true">
                <a:solidFill>
                  <a:srgbClr val="00853F"/>
                </a:solidFill>
                <a:latin typeface="Neo Sans Std Bold"/>
                <a:ea typeface="Neo Sans Std Bold"/>
                <a:cs typeface="Neo Sans Std Bold"/>
                <a:sym typeface="Neo Sans Std Bold"/>
              </a:rPr>
              <a:t>Transitional Employment</a:t>
            </a:r>
          </a:p>
        </p:txBody>
      </p:sp>
    </p:spTree>
  </p:cSld>
  <p:clrMapOvr>
    <a:masterClrMapping/>
  </p:clrMapOvr>
</p:sld>
</file>

<file path=ppt/slides/slide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283422" y="633487"/>
            <a:ext cx="18854843" cy="847576"/>
          </a:xfrm>
          <a:prstGeom prst="rect">
            <a:avLst/>
          </a:prstGeom>
        </p:spPr>
        <p:txBody>
          <a:bodyPr anchor="t" rtlCol="false" tIns="0" lIns="0" bIns="0" rIns="0">
            <a:spAutoFit/>
          </a:bodyPr>
          <a:lstStyle/>
          <a:p>
            <a:pPr algn="ctr">
              <a:lnSpc>
                <a:spcPts val="6590"/>
              </a:lnSpc>
            </a:pPr>
            <a:r>
              <a:rPr lang="en-US" b="true" sz="5991">
                <a:solidFill>
                  <a:srgbClr val="2A87C6"/>
                </a:solidFill>
                <a:latin typeface="Montserrat Bold"/>
                <a:ea typeface="Montserrat Bold"/>
                <a:cs typeface="Montserrat Bold"/>
                <a:sym typeface="Montserrat Bold"/>
              </a:rPr>
              <a:t>INTRODUCTION &amp; TRAINING OVERVIEW</a:t>
            </a:r>
          </a:p>
        </p:txBody>
      </p:sp>
      <p:sp>
        <p:nvSpPr>
          <p:cNvPr name="AutoShape 3" id="3"/>
          <p:cNvSpPr/>
          <p:nvPr/>
        </p:nvSpPr>
        <p:spPr>
          <a:xfrm rot="0">
            <a:off x="0" y="-533374"/>
            <a:ext cx="637052" cy="10831681"/>
          </a:xfrm>
          <a:prstGeom prst="rect">
            <a:avLst/>
          </a:prstGeom>
          <a:solidFill>
            <a:srgbClr val="2A87C6"/>
          </a:solidFill>
        </p:spPr>
      </p:sp>
      <p:sp>
        <p:nvSpPr>
          <p:cNvPr name="TextBox 4" id="4"/>
          <p:cNvSpPr txBox="true"/>
          <p:nvPr/>
        </p:nvSpPr>
        <p:spPr>
          <a:xfrm rot="0">
            <a:off x="1028700" y="2240417"/>
            <a:ext cx="12180663" cy="5226950"/>
          </a:xfrm>
          <a:prstGeom prst="rect">
            <a:avLst/>
          </a:prstGeom>
        </p:spPr>
        <p:txBody>
          <a:bodyPr anchor="t" rtlCol="false" tIns="0" lIns="0" bIns="0" rIns="0">
            <a:spAutoFit/>
          </a:bodyPr>
          <a:lstStyle/>
          <a:p>
            <a:pPr algn="l" marL="646767" indent="-323384" lvl="1">
              <a:lnSpc>
                <a:spcPts val="4134"/>
              </a:lnSpc>
              <a:buFont typeface="Arial"/>
              <a:buChar char="•"/>
            </a:pPr>
            <a:r>
              <a:rPr lang="en-US" sz="2995">
                <a:solidFill>
                  <a:srgbClr val="000000"/>
                </a:solidFill>
                <a:latin typeface="Montserrat"/>
                <a:ea typeface="Montserrat"/>
                <a:cs typeface="Montserrat"/>
                <a:sym typeface="Montserrat"/>
              </a:rPr>
              <a:t>What is Transitional Employment (TE)?</a:t>
            </a:r>
          </a:p>
          <a:p>
            <a:pPr algn="l" marL="646767" indent="-323384" lvl="1">
              <a:lnSpc>
                <a:spcPts val="4134"/>
              </a:lnSpc>
              <a:buFont typeface="Arial"/>
              <a:buChar char="•"/>
            </a:pPr>
            <a:r>
              <a:rPr lang="en-US" sz="2995">
                <a:solidFill>
                  <a:srgbClr val="000000"/>
                </a:solidFill>
                <a:latin typeface="Montserrat"/>
                <a:ea typeface="Montserrat"/>
                <a:cs typeface="Montserrat"/>
                <a:sym typeface="Montserrat"/>
              </a:rPr>
              <a:t>Who it serves?</a:t>
            </a:r>
          </a:p>
          <a:p>
            <a:pPr algn="l" marL="646767" indent="-323384" lvl="1">
              <a:lnSpc>
                <a:spcPts val="4134"/>
              </a:lnSpc>
              <a:buFont typeface="Arial"/>
              <a:buChar char="•"/>
            </a:pPr>
            <a:r>
              <a:rPr lang="en-US" sz="2995">
                <a:solidFill>
                  <a:srgbClr val="000000"/>
                </a:solidFill>
                <a:latin typeface="Montserrat"/>
                <a:ea typeface="Montserrat"/>
                <a:cs typeface="Montserrat"/>
                <a:sym typeface="Montserrat"/>
              </a:rPr>
              <a:t>Key program components:  </a:t>
            </a:r>
          </a:p>
          <a:p>
            <a:pPr algn="l" marL="1293535" indent="-431178" lvl="2">
              <a:lnSpc>
                <a:spcPts val="4134"/>
              </a:lnSpc>
              <a:buFont typeface="Arial"/>
              <a:buChar char="⚬"/>
            </a:pPr>
            <a:r>
              <a:rPr lang="en-US" sz="2995">
                <a:solidFill>
                  <a:srgbClr val="000000"/>
                </a:solidFill>
                <a:latin typeface="Montserrat"/>
                <a:ea typeface="Montserrat"/>
                <a:cs typeface="Montserrat"/>
                <a:sym typeface="Montserrat"/>
              </a:rPr>
              <a:t>Eligibility </a:t>
            </a:r>
          </a:p>
          <a:p>
            <a:pPr algn="l" marL="1293535" indent="-431178" lvl="2">
              <a:lnSpc>
                <a:spcPts val="4134"/>
              </a:lnSpc>
              <a:buFont typeface="Arial"/>
              <a:buChar char="⚬"/>
            </a:pPr>
            <a:r>
              <a:rPr lang="en-US" sz="2995">
                <a:solidFill>
                  <a:srgbClr val="000000"/>
                </a:solidFill>
                <a:latin typeface="Montserrat"/>
                <a:ea typeface="Montserrat"/>
                <a:cs typeface="Montserrat"/>
                <a:sym typeface="Montserrat"/>
              </a:rPr>
              <a:t>Documentation </a:t>
            </a:r>
          </a:p>
          <a:p>
            <a:pPr algn="l" marL="1293535" indent="-431178" lvl="2">
              <a:lnSpc>
                <a:spcPts val="4134"/>
              </a:lnSpc>
              <a:buFont typeface="Arial"/>
              <a:buChar char="⚬"/>
            </a:pPr>
            <a:r>
              <a:rPr lang="en-US" sz="2995">
                <a:solidFill>
                  <a:srgbClr val="000000"/>
                </a:solidFill>
                <a:latin typeface="Montserrat"/>
                <a:ea typeface="Montserrat"/>
                <a:cs typeface="Montserrat"/>
                <a:sym typeface="Montserrat"/>
              </a:rPr>
              <a:t>Assessment </a:t>
            </a:r>
          </a:p>
          <a:p>
            <a:pPr algn="l" marL="1293535" indent="-431178" lvl="2">
              <a:lnSpc>
                <a:spcPts val="4134"/>
              </a:lnSpc>
              <a:buFont typeface="Arial"/>
              <a:buChar char="⚬"/>
            </a:pPr>
            <a:r>
              <a:rPr lang="en-US" sz="2995">
                <a:solidFill>
                  <a:srgbClr val="000000"/>
                </a:solidFill>
                <a:latin typeface="Montserrat"/>
                <a:ea typeface="Montserrat"/>
                <a:cs typeface="Montserrat"/>
                <a:sym typeface="Montserrat"/>
              </a:rPr>
              <a:t>Approval process </a:t>
            </a:r>
          </a:p>
          <a:p>
            <a:pPr algn="l" marL="1293535" indent="-431178" lvl="2">
              <a:lnSpc>
                <a:spcPts val="4134"/>
              </a:lnSpc>
              <a:buFont typeface="Arial"/>
              <a:buChar char="⚬"/>
            </a:pPr>
            <a:r>
              <a:rPr lang="en-US" sz="2995">
                <a:solidFill>
                  <a:srgbClr val="000000"/>
                </a:solidFill>
                <a:latin typeface="Montserrat"/>
                <a:ea typeface="Montserrat"/>
                <a:cs typeface="Montserrat"/>
                <a:sym typeface="Montserrat"/>
              </a:rPr>
              <a:t>Ongoing support </a:t>
            </a:r>
          </a:p>
          <a:p>
            <a:pPr algn="l" marL="646767" indent="-323384" lvl="1">
              <a:lnSpc>
                <a:spcPts val="4134"/>
              </a:lnSpc>
              <a:buFont typeface="Arial"/>
              <a:buChar char="•"/>
            </a:pPr>
            <a:r>
              <a:rPr lang="en-US" sz="2995">
                <a:solidFill>
                  <a:srgbClr val="000000"/>
                </a:solidFill>
                <a:latin typeface="Montserrat"/>
                <a:ea typeface="Montserrat"/>
                <a:cs typeface="Montserrat"/>
                <a:sym typeface="Montserrat"/>
              </a:rPr>
              <a:t>Real-world example included </a:t>
            </a:r>
          </a:p>
          <a:p>
            <a:pPr algn="l">
              <a:lnSpc>
                <a:spcPts val="4134"/>
              </a:lnSpc>
            </a:pPr>
          </a:p>
        </p:txBody>
      </p:sp>
    </p:spTree>
  </p:cSld>
  <p:clrMapOvr>
    <a:masterClrMapping/>
  </p:clrMapOvr>
</p:sld>
</file>

<file path=ppt/slides/slide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270581" y="696804"/>
            <a:ext cx="16779106" cy="711417"/>
          </a:xfrm>
          <a:prstGeom prst="rect">
            <a:avLst/>
          </a:prstGeom>
        </p:spPr>
        <p:txBody>
          <a:bodyPr anchor="t" rtlCol="false" tIns="0" lIns="0" bIns="0" rIns="0">
            <a:spAutoFit/>
          </a:bodyPr>
          <a:lstStyle/>
          <a:p>
            <a:pPr algn="l">
              <a:lnSpc>
                <a:spcPts val="5523"/>
              </a:lnSpc>
            </a:pPr>
            <a:r>
              <a:rPr lang="en-US" b="true" sz="5021">
                <a:solidFill>
                  <a:srgbClr val="8DC63F"/>
                </a:solidFill>
                <a:latin typeface="Montserrat Bold"/>
                <a:ea typeface="Montserrat Bold"/>
                <a:cs typeface="Montserrat Bold"/>
                <a:sym typeface="Montserrat Bold"/>
              </a:rPr>
              <a:t>TRANSITIONAL EMPLOYMENT OVERVIEW</a:t>
            </a:r>
          </a:p>
        </p:txBody>
      </p:sp>
      <p:sp>
        <p:nvSpPr>
          <p:cNvPr name="TextBox 4" id="4"/>
          <p:cNvSpPr txBox="true"/>
          <p:nvPr/>
        </p:nvSpPr>
        <p:spPr>
          <a:xfrm rot="0">
            <a:off x="1270581" y="1675065"/>
            <a:ext cx="8389553" cy="386741"/>
          </a:xfrm>
          <a:prstGeom prst="rect">
            <a:avLst/>
          </a:prstGeom>
        </p:spPr>
        <p:txBody>
          <a:bodyPr anchor="t" rtlCol="false" tIns="0" lIns="0" bIns="0" rIns="0">
            <a:spAutoFit/>
          </a:bodyPr>
          <a:lstStyle/>
          <a:p>
            <a:pPr algn="l">
              <a:lnSpc>
                <a:spcPts val="3100"/>
              </a:lnSpc>
            </a:pPr>
            <a:r>
              <a:rPr lang="en-US" b="true" sz="2246">
                <a:solidFill>
                  <a:srgbClr val="000000"/>
                </a:solidFill>
                <a:latin typeface="Montserrat Bold"/>
                <a:ea typeface="Montserrat Bold"/>
                <a:cs typeface="Montserrat Bold"/>
                <a:sym typeface="Montserrat Bold"/>
              </a:rPr>
              <a:t>What is Transitiona</a:t>
            </a:r>
            <a:r>
              <a:rPr lang="en-US" b="true" sz="2246">
                <a:solidFill>
                  <a:srgbClr val="000000"/>
                </a:solidFill>
                <a:latin typeface="Montserrat Bold"/>
                <a:ea typeface="Montserrat Bold"/>
                <a:cs typeface="Montserrat Bold"/>
                <a:sym typeface="Montserrat Bold"/>
              </a:rPr>
              <a:t>l Employment? </a:t>
            </a:r>
          </a:p>
        </p:txBody>
      </p:sp>
      <p:sp>
        <p:nvSpPr>
          <p:cNvPr name="TextBox 5" id="5"/>
          <p:cNvSpPr txBox="true"/>
          <p:nvPr/>
        </p:nvSpPr>
        <p:spPr>
          <a:xfrm rot="0">
            <a:off x="1270581" y="2154294"/>
            <a:ext cx="13400104" cy="1558147"/>
          </a:xfrm>
          <a:prstGeom prst="rect">
            <a:avLst/>
          </a:prstGeom>
        </p:spPr>
        <p:txBody>
          <a:bodyPr anchor="t" rtlCol="false" tIns="0" lIns="0" bIns="0" rIns="0">
            <a:spAutoFit/>
          </a:bodyPr>
          <a:lstStyle/>
          <a:p>
            <a:pPr algn="l" marL="484996" indent="-242498" lvl="1">
              <a:lnSpc>
                <a:spcPts val="3100"/>
              </a:lnSpc>
              <a:buFont typeface="Arial"/>
              <a:buChar char="•"/>
            </a:pPr>
            <a:r>
              <a:rPr lang="en-US" sz="2246">
                <a:solidFill>
                  <a:srgbClr val="000000"/>
                </a:solidFill>
                <a:latin typeface="Montserrat"/>
                <a:ea typeface="Montserrat"/>
                <a:cs typeface="Montserrat"/>
                <a:sym typeface="Montserrat"/>
              </a:rPr>
              <a:t>Short-term, paid work experience funded under </a:t>
            </a:r>
            <a:r>
              <a:rPr lang="en-US" sz="2246">
                <a:solidFill>
                  <a:srgbClr val="000000"/>
                </a:solidFill>
                <a:latin typeface="Montserrat"/>
                <a:ea typeface="Montserrat"/>
                <a:cs typeface="Montserrat"/>
                <a:sym typeface="Montserrat"/>
              </a:rPr>
              <a:t>WIOA </a:t>
            </a:r>
          </a:p>
          <a:p>
            <a:pPr algn="l" marL="484996" indent="-242498" lvl="1">
              <a:lnSpc>
                <a:spcPts val="3100"/>
              </a:lnSpc>
              <a:buFont typeface="Arial"/>
              <a:buChar char="•"/>
            </a:pPr>
            <a:r>
              <a:rPr lang="en-US" sz="2246">
                <a:solidFill>
                  <a:srgbClr val="000000"/>
                </a:solidFill>
                <a:latin typeface="Montserrat"/>
                <a:ea typeface="Montserrat"/>
                <a:cs typeface="Montserrat"/>
                <a:sym typeface="Montserrat"/>
              </a:rPr>
              <a:t>Designed for adults/dislocated workers with barriers or limited work history </a:t>
            </a:r>
          </a:p>
          <a:p>
            <a:pPr algn="l" marL="484996" indent="-242498" lvl="1">
              <a:lnSpc>
                <a:spcPts val="3100"/>
              </a:lnSpc>
              <a:buFont typeface="Arial"/>
              <a:buChar char="•"/>
            </a:pPr>
            <a:r>
              <a:rPr lang="en-US" sz="2246">
                <a:solidFill>
                  <a:srgbClr val="000000"/>
                </a:solidFill>
                <a:latin typeface="Montserrat"/>
                <a:ea typeface="Montserrat"/>
                <a:cs typeface="Montserrat"/>
                <a:sym typeface="Montserrat"/>
              </a:rPr>
              <a:t>Goal: transition to permanent, unsubsidized</a:t>
            </a:r>
            <a:r>
              <a:rPr lang="en-US" sz="2246">
                <a:solidFill>
                  <a:srgbClr val="000000"/>
                </a:solidFill>
                <a:latin typeface="Montserrat"/>
                <a:ea typeface="Montserrat"/>
                <a:cs typeface="Montserrat"/>
                <a:sym typeface="Montserrat"/>
              </a:rPr>
              <a:t> employment </a:t>
            </a:r>
          </a:p>
          <a:p>
            <a:pPr algn="l" marL="484996" indent="-242498" lvl="1">
              <a:lnSpc>
                <a:spcPts val="3100"/>
              </a:lnSpc>
              <a:buFont typeface="Arial"/>
              <a:buChar char="•"/>
            </a:pPr>
            <a:r>
              <a:rPr lang="en-US" sz="2246">
                <a:solidFill>
                  <a:srgbClr val="000000"/>
                </a:solidFill>
                <a:latin typeface="Montserrat"/>
                <a:ea typeface="Montserrat"/>
                <a:cs typeface="Montserrat"/>
                <a:sym typeface="Montserrat"/>
              </a:rPr>
              <a:t>Focus on skill development, confidence, and work history </a:t>
            </a:r>
          </a:p>
        </p:txBody>
      </p:sp>
      <p:sp>
        <p:nvSpPr>
          <p:cNvPr name="TextBox 6" id="6"/>
          <p:cNvSpPr txBox="true"/>
          <p:nvPr/>
        </p:nvSpPr>
        <p:spPr>
          <a:xfrm rot="0">
            <a:off x="1270581" y="4228219"/>
            <a:ext cx="8389553" cy="386741"/>
          </a:xfrm>
          <a:prstGeom prst="rect">
            <a:avLst/>
          </a:prstGeom>
        </p:spPr>
        <p:txBody>
          <a:bodyPr anchor="t" rtlCol="false" tIns="0" lIns="0" bIns="0" rIns="0">
            <a:spAutoFit/>
          </a:bodyPr>
          <a:lstStyle/>
          <a:p>
            <a:pPr algn="l">
              <a:lnSpc>
                <a:spcPts val="3100"/>
              </a:lnSpc>
            </a:pPr>
            <a:r>
              <a:rPr lang="en-US" b="true" sz="2246">
                <a:solidFill>
                  <a:srgbClr val="000000"/>
                </a:solidFill>
                <a:latin typeface="Montserrat Bold"/>
                <a:ea typeface="Montserrat Bold"/>
                <a:cs typeface="Montserrat Bold"/>
                <a:sym typeface="Montserrat Bold"/>
              </a:rPr>
              <a:t>Who Does TE</a:t>
            </a:r>
            <a:r>
              <a:rPr lang="en-US" b="true" sz="2246">
                <a:solidFill>
                  <a:srgbClr val="000000"/>
                </a:solidFill>
                <a:latin typeface="Montserrat Bold"/>
                <a:ea typeface="Montserrat Bold"/>
                <a:cs typeface="Montserrat Bold"/>
                <a:sym typeface="Montserrat Bold"/>
              </a:rPr>
              <a:t> Serve? </a:t>
            </a:r>
          </a:p>
        </p:txBody>
      </p:sp>
      <p:sp>
        <p:nvSpPr>
          <p:cNvPr name="TextBox 7" id="7"/>
          <p:cNvSpPr txBox="true"/>
          <p:nvPr/>
        </p:nvSpPr>
        <p:spPr>
          <a:xfrm rot="0">
            <a:off x="1270581" y="4720957"/>
            <a:ext cx="16304450" cy="5072366"/>
          </a:xfrm>
          <a:prstGeom prst="rect">
            <a:avLst/>
          </a:prstGeom>
        </p:spPr>
        <p:txBody>
          <a:bodyPr anchor="t" rtlCol="false" tIns="0" lIns="0" bIns="0" rIns="0">
            <a:spAutoFit/>
          </a:bodyPr>
          <a:lstStyle/>
          <a:p>
            <a:pPr algn="l">
              <a:lnSpc>
                <a:spcPts val="3100"/>
              </a:lnSpc>
            </a:pPr>
            <a:r>
              <a:rPr lang="en-US" sz="2246" b="true">
                <a:solidFill>
                  <a:srgbClr val="000000"/>
                </a:solidFill>
                <a:latin typeface="Montserrat Bold"/>
                <a:ea typeface="Montserrat Bold"/>
                <a:cs typeface="Montserrat Bold"/>
                <a:sym typeface="Montserrat Bold"/>
              </a:rPr>
              <a:t>WIOA Adult or Dislocated Worker participants </a:t>
            </a:r>
          </a:p>
          <a:p>
            <a:pPr algn="l">
              <a:lnSpc>
                <a:spcPts val="3100"/>
              </a:lnSpc>
            </a:pPr>
            <a:r>
              <a:rPr lang="en-US" sz="2246" b="true">
                <a:solidFill>
                  <a:srgbClr val="000000"/>
                </a:solidFill>
                <a:latin typeface="Montserrat Bold"/>
                <a:ea typeface="Montserrat Bold"/>
                <a:cs typeface="Montserrat Bold"/>
                <a:sym typeface="Montserrat Bold"/>
              </a:rPr>
              <a:t>Must meet ONE:  </a:t>
            </a:r>
          </a:p>
          <a:p>
            <a:pPr algn="l" marL="969992" indent="-323331" lvl="2">
              <a:lnSpc>
                <a:spcPts val="3100"/>
              </a:lnSpc>
              <a:buFont typeface="Arial"/>
              <a:buChar char="⚬"/>
            </a:pPr>
            <a:r>
              <a:rPr lang="en-US" sz="2246">
                <a:solidFill>
                  <a:srgbClr val="000000"/>
                </a:solidFill>
                <a:latin typeface="Montserrat"/>
                <a:ea typeface="Montserrat"/>
                <a:cs typeface="Montserrat"/>
                <a:sym typeface="Montserrat"/>
              </a:rPr>
              <a:t>Barrier + chronically unemployed (27+ weeks) </a:t>
            </a:r>
          </a:p>
          <a:p>
            <a:pPr algn="l" marL="969992" indent="-323331" lvl="2">
              <a:lnSpc>
                <a:spcPts val="3100"/>
              </a:lnSpc>
              <a:buFont typeface="Arial"/>
              <a:buChar char="⚬"/>
            </a:pPr>
            <a:r>
              <a:rPr lang="en-US" sz="2246">
                <a:solidFill>
                  <a:srgbClr val="000000"/>
                </a:solidFill>
                <a:latin typeface="Montserrat"/>
                <a:ea typeface="Montserrat"/>
                <a:cs typeface="Montserrat"/>
                <a:sym typeface="Montserrat"/>
              </a:rPr>
              <a:t>Inconsistent work</a:t>
            </a:r>
            <a:r>
              <a:rPr lang="en-US" sz="2246">
                <a:solidFill>
                  <a:srgbClr val="000000"/>
                </a:solidFill>
                <a:latin typeface="Montserrat"/>
                <a:ea typeface="Montserrat"/>
                <a:cs typeface="Montserrat"/>
                <a:sym typeface="Montserrat"/>
              </a:rPr>
              <a:t> history </a:t>
            </a:r>
          </a:p>
          <a:p>
            <a:pPr algn="l">
              <a:lnSpc>
                <a:spcPts val="3100"/>
              </a:lnSpc>
            </a:pPr>
          </a:p>
          <a:p>
            <a:pPr algn="l">
              <a:lnSpc>
                <a:spcPts val="3100"/>
              </a:lnSpc>
            </a:pPr>
            <a:r>
              <a:rPr lang="en-US" sz="2246" b="true">
                <a:solidFill>
                  <a:srgbClr val="000000"/>
                </a:solidFill>
                <a:latin typeface="Montserrat Bold"/>
                <a:ea typeface="Montserrat Bold"/>
                <a:cs typeface="Montserrat Bold"/>
                <a:sym typeface="Montserrat Bold"/>
              </a:rPr>
              <a:t>Crit</a:t>
            </a:r>
            <a:r>
              <a:rPr lang="en-US" sz="2246" b="true">
                <a:solidFill>
                  <a:srgbClr val="000000"/>
                </a:solidFill>
                <a:latin typeface="Montserrat Bold"/>
                <a:ea typeface="Montserrat Bold"/>
                <a:cs typeface="Montserrat Bold"/>
                <a:sym typeface="Montserrat Bold"/>
              </a:rPr>
              <a:t>eria 1: Barrier to Employment AND Chronically Unemployed -  </a:t>
            </a:r>
          </a:p>
          <a:p>
            <a:pPr algn="l" marL="969992" indent="-323331" lvl="2">
              <a:lnSpc>
                <a:spcPts val="3100"/>
              </a:lnSpc>
              <a:buFont typeface="Arial"/>
              <a:buChar char="⚬"/>
            </a:pPr>
            <a:r>
              <a:rPr lang="en-US" sz="2246">
                <a:solidFill>
                  <a:srgbClr val="000000"/>
                </a:solidFill>
                <a:latin typeface="Montserrat"/>
                <a:ea typeface="Montserrat"/>
                <a:cs typeface="Montserrat"/>
                <a:sym typeface="Montserrat"/>
              </a:rPr>
              <a:t>Must have at least one qualifying barrier (e.g., KTAP, homelessness, disability, re-entry, recovery, etc.)  </a:t>
            </a:r>
          </a:p>
          <a:p>
            <a:pPr algn="l" marL="969992" indent="-323331" lvl="2">
              <a:lnSpc>
                <a:spcPts val="3100"/>
              </a:lnSpc>
              <a:buFont typeface="Arial"/>
              <a:buChar char="⚬"/>
            </a:pPr>
            <a:r>
              <a:rPr lang="en-US" sz="2246">
                <a:solidFill>
                  <a:srgbClr val="000000"/>
                </a:solidFill>
                <a:latin typeface="Montserrat"/>
                <a:ea typeface="Montserrat"/>
                <a:cs typeface="Montserrat"/>
                <a:sym typeface="Montserrat"/>
              </a:rPr>
              <a:t>Not employed for 27 or more consecutive weeks </a:t>
            </a:r>
          </a:p>
          <a:p>
            <a:pPr algn="l">
              <a:lnSpc>
                <a:spcPts val="3100"/>
              </a:lnSpc>
            </a:pPr>
            <a:r>
              <a:rPr lang="en-US" sz="2246" b="true">
                <a:solidFill>
                  <a:srgbClr val="000000"/>
                </a:solidFill>
                <a:latin typeface="Montserrat Bold"/>
                <a:ea typeface="Montserrat Bold"/>
                <a:cs typeface="Montserrat Bold"/>
                <a:sym typeface="Montserrat Bold"/>
              </a:rPr>
              <a:t> </a:t>
            </a:r>
          </a:p>
          <a:p>
            <a:pPr algn="l">
              <a:lnSpc>
                <a:spcPts val="3100"/>
              </a:lnSpc>
            </a:pPr>
            <a:r>
              <a:rPr lang="en-US" sz="2246" b="true">
                <a:solidFill>
                  <a:srgbClr val="000000"/>
                </a:solidFill>
                <a:latin typeface="Montserrat Bold"/>
                <a:ea typeface="Montserrat Bold"/>
                <a:cs typeface="Montserrat Bold"/>
                <a:sym typeface="Montserrat Bold"/>
              </a:rPr>
              <a:t>Criteria 2: Has Inconsistent Work History:  </a:t>
            </a:r>
          </a:p>
          <a:p>
            <a:pPr algn="l" marL="969992" indent="-323331" lvl="2">
              <a:lnSpc>
                <a:spcPts val="3100"/>
              </a:lnSpc>
              <a:buFont typeface="Arial"/>
              <a:buChar char="⚬"/>
            </a:pPr>
            <a:r>
              <a:rPr lang="en-US" sz="2246">
                <a:solidFill>
                  <a:srgbClr val="000000"/>
                </a:solidFill>
                <a:latin typeface="Montserrat"/>
                <a:ea typeface="Montserrat"/>
                <a:cs typeface="Montserrat"/>
                <a:sym typeface="Montserrat"/>
              </a:rPr>
              <a:t>Has not held a full-time unsubsidized</a:t>
            </a:r>
            <a:r>
              <a:rPr lang="en-US" sz="2246">
                <a:solidFill>
                  <a:srgbClr val="000000"/>
                </a:solidFill>
                <a:latin typeface="Montserrat"/>
                <a:ea typeface="Montserrat"/>
                <a:cs typeface="Montserrat"/>
                <a:sym typeface="Montserrat"/>
              </a:rPr>
              <a:t> job for more than 13 consecutive weeks during the past year OR an individual who has had three or more unsubsidized jobs during the past year. </a:t>
            </a:r>
          </a:p>
          <a:p>
            <a:pPr algn="l">
              <a:lnSpc>
                <a:spcPts val="3100"/>
              </a:lnSpc>
            </a:pPr>
          </a:p>
        </p:txBody>
      </p:sp>
    </p:spTree>
  </p:cSld>
  <p:clrMapOvr>
    <a:masterClrMapping/>
  </p:clrMapOvr>
</p:sld>
</file>

<file path=ppt/slides/slide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287000"/>
          </a:xfrm>
          <a:prstGeom prst="rect">
            <a:avLst/>
          </a:prstGeom>
          <a:solidFill>
            <a:srgbClr val="F8971D"/>
          </a:solidFill>
        </p:spPr>
      </p:sp>
      <p:sp>
        <p:nvSpPr>
          <p:cNvPr name="TextBox 3" id="3"/>
          <p:cNvSpPr txBox="true"/>
          <p:nvPr/>
        </p:nvSpPr>
        <p:spPr>
          <a:xfrm rot="0">
            <a:off x="650718" y="463995"/>
            <a:ext cx="16986563" cy="1015064"/>
          </a:xfrm>
          <a:prstGeom prst="rect">
            <a:avLst/>
          </a:prstGeom>
        </p:spPr>
        <p:txBody>
          <a:bodyPr anchor="t" rtlCol="false" tIns="0" lIns="0" bIns="0" rIns="0">
            <a:spAutoFit/>
          </a:bodyPr>
          <a:lstStyle/>
          <a:p>
            <a:pPr algn="ctr">
              <a:lnSpc>
                <a:spcPts val="7897"/>
              </a:lnSpc>
            </a:pPr>
            <a:r>
              <a:rPr lang="en-US" b="true" sz="7179">
                <a:solidFill>
                  <a:srgbClr val="F8971D"/>
                </a:solidFill>
                <a:latin typeface="Montserrat Bold"/>
                <a:ea typeface="Montserrat Bold"/>
                <a:cs typeface="Montserrat Bold"/>
                <a:sym typeface="Montserrat Bold"/>
              </a:rPr>
              <a:t>KEY PROGRAM BASICS </a:t>
            </a:r>
          </a:p>
        </p:txBody>
      </p:sp>
      <p:sp>
        <p:nvSpPr>
          <p:cNvPr name="TextBox 4" id="4"/>
          <p:cNvSpPr txBox="true"/>
          <p:nvPr/>
        </p:nvSpPr>
        <p:spPr>
          <a:xfrm rot="0">
            <a:off x="1203792" y="2019627"/>
            <a:ext cx="15880416" cy="5072366"/>
          </a:xfrm>
          <a:prstGeom prst="rect">
            <a:avLst/>
          </a:prstGeom>
        </p:spPr>
        <p:txBody>
          <a:bodyPr anchor="t" rtlCol="false" tIns="0" lIns="0" bIns="0" rIns="0">
            <a:spAutoFit/>
          </a:bodyPr>
          <a:lstStyle/>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TE is approved for a maximum of 520 hours—minimum of 20 hours per week, maximum of 40.</a:t>
            </a:r>
          </a:p>
          <a:p>
            <a:pPr algn="l">
              <a:lnSpc>
                <a:spcPts val="3100"/>
              </a:lnSpc>
              <a:spcBef>
                <a:spcPct val="0"/>
              </a:spcBef>
            </a:pP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Business can change hours worked per week as needed (i.e. 20 hours one week, 40 the next).</a:t>
            </a:r>
            <a:r>
              <a:rPr lang="en-US" sz="2246" strike="noStrike" u="none">
                <a:solidFill>
                  <a:srgbClr val="000000"/>
                </a:solidFill>
                <a:latin typeface="Montserrat"/>
                <a:ea typeface="Montserrat"/>
                <a:cs typeface="Montserrat"/>
                <a:sym typeface="Montserrat"/>
              </a:rPr>
              <a:t>  </a:t>
            </a:r>
          </a:p>
          <a:p>
            <a:pPr algn="l">
              <a:lnSpc>
                <a:spcPts val="3100"/>
              </a:lnSpc>
              <a:spcBef>
                <a:spcPct val="0"/>
              </a:spcBef>
            </a:pP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100% wage reimbursement up to 40 hours per week (no overtime coverage). OT at cost of employer.Temporary agencies are entitled to 100% of wages and oversight costs established through a pre-approved agreement. </a:t>
            </a:r>
          </a:p>
          <a:p>
            <a:pPr algn="l">
              <a:lnSpc>
                <a:spcPts val="3100"/>
              </a:lnSpc>
              <a:spcBef>
                <a:spcPct val="0"/>
              </a:spcBef>
            </a:pP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Pay must meet minimum $7.25/hr; Pay rate will be based on the prevailing wage for the position. </a:t>
            </a:r>
          </a:p>
          <a:p>
            <a:pPr algn="l">
              <a:lnSpc>
                <a:spcPts val="3100"/>
              </a:lnSpc>
              <a:spcBef>
                <a:spcPct val="0"/>
              </a:spcBef>
            </a:pP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Monthly employer evaluations required to show skill progression. </a:t>
            </a:r>
          </a:p>
          <a:p>
            <a:pPr algn="l">
              <a:lnSpc>
                <a:spcPts val="3100"/>
              </a:lnSpc>
              <a:spcBef>
                <a:spcPct val="0"/>
              </a:spcBef>
            </a:pP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Employers have eligibility requirements as well—will cover later </a:t>
            </a:r>
          </a:p>
        </p:txBody>
      </p:sp>
    </p:spTree>
  </p:cSld>
  <p:clrMapOvr>
    <a:masterClrMapping/>
  </p:clrMapOvr>
</p:sld>
</file>

<file path=ppt/slides/slide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533374"/>
            <a:ext cx="637052" cy="10831681"/>
          </a:xfrm>
          <a:prstGeom prst="rect">
            <a:avLst/>
          </a:prstGeom>
          <a:solidFill>
            <a:srgbClr val="2A87C6"/>
          </a:solidFill>
        </p:spPr>
      </p:sp>
      <p:sp>
        <p:nvSpPr>
          <p:cNvPr name="TextBox 3" id="3"/>
          <p:cNvSpPr txBox="true"/>
          <p:nvPr/>
        </p:nvSpPr>
        <p:spPr>
          <a:xfrm rot="0">
            <a:off x="2812178" y="501228"/>
            <a:ext cx="12663645" cy="1057710"/>
          </a:xfrm>
          <a:prstGeom prst="rect">
            <a:avLst/>
          </a:prstGeom>
        </p:spPr>
        <p:txBody>
          <a:bodyPr anchor="t" rtlCol="false" tIns="0" lIns="0" bIns="0" rIns="0">
            <a:spAutoFit/>
          </a:bodyPr>
          <a:lstStyle/>
          <a:p>
            <a:pPr algn="ctr">
              <a:lnSpc>
                <a:spcPts val="4170"/>
              </a:lnSpc>
            </a:pPr>
            <a:r>
              <a:rPr lang="en-US" b="true" sz="3791">
                <a:solidFill>
                  <a:srgbClr val="2A87C6"/>
                </a:solidFill>
                <a:latin typeface="Montserrat Bold"/>
                <a:ea typeface="Montserrat Bold"/>
                <a:cs typeface="Montserrat Bold"/>
                <a:sym typeface="Montserrat Bold"/>
              </a:rPr>
              <a:t>REQUIRED DOCUMENTATION FOR TRANSITIONAL EMPLOYMENT WORK EXPERIENCES</a:t>
            </a:r>
          </a:p>
        </p:txBody>
      </p:sp>
      <p:sp>
        <p:nvSpPr>
          <p:cNvPr name="TextBox 4" id="4"/>
          <p:cNvSpPr txBox="true"/>
          <p:nvPr/>
        </p:nvSpPr>
        <p:spPr>
          <a:xfrm rot="0">
            <a:off x="1761640" y="1968585"/>
            <a:ext cx="14764720" cy="7264692"/>
          </a:xfrm>
          <a:prstGeom prst="rect">
            <a:avLst/>
          </a:prstGeom>
        </p:spPr>
        <p:txBody>
          <a:bodyPr anchor="t" rtlCol="false" tIns="0" lIns="0" bIns="0" rIns="0">
            <a:spAutoFit/>
          </a:bodyPr>
          <a:lstStyle/>
          <a:p>
            <a:pPr algn="l">
              <a:lnSpc>
                <a:spcPts val="4433"/>
              </a:lnSpc>
            </a:pPr>
            <a:r>
              <a:rPr lang="en-US" b="true" sz="2358">
                <a:solidFill>
                  <a:srgbClr val="000000"/>
                </a:solidFill>
                <a:latin typeface="Montserrat Bold"/>
                <a:ea typeface="Montserrat Bold"/>
                <a:cs typeface="Montserrat Bold"/>
                <a:sym typeface="Montserrat Bold"/>
              </a:rPr>
              <a:t>Process</a:t>
            </a:r>
            <a:r>
              <a:rPr lang="en-US" b="true" sz="2358" strike="noStrike" u="none">
                <a:solidFill>
                  <a:srgbClr val="000000"/>
                </a:solidFill>
                <a:latin typeface="Montserrat Bold"/>
                <a:ea typeface="Montserrat Bold"/>
                <a:cs typeface="Montserrat Bold"/>
                <a:sym typeface="Montserrat Bold"/>
              </a:rPr>
              <a:t> </a:t>
            </a:r>
            <a:r>
              <a:rPr lang="en-US" b="true" sz="2358" strike="noStrike" u="none">
                <a:solidFill>
                  <a:srgbClr val="000000"/>
                </a:solidFill>
                <a:latin typeface="Montserrat Bold"/>
                <a:ea typeface="Montserrat Bold"/>
                <a:cs typeface="Montserrat Bold"/>
                <a:sym typeface="Montserrat Bold"/>
              </a:rPr>
              <a:t>Order </a:t>
            </a:r>
          </a:p>
          <a:p>
            <a:pPr algn="l" marL="509099" indent="-254549" lvl="1">
              <a:lnSpc>
                <a:spcPts val="4433"/>
              </a:lnSpc>
              <a:buAutoNum type="arabicPeriod" startAt="1"/>
            </a:pPr>
            <a:r>
              <a:rPr lang="en-US" sz="2358" strike="noStrike" u="none">
                <a:solidFill>
                  <a:srgbClr val="000000"/>
                </a:solidFill>
                <a:latin typeface="Montserrat"/>
                <a:ea typeface="Montserrat"/>
                <a:cs typeface="Montserrat"/>
                <a:sym typeface="Montserrat"/>
              </a:rPr>
              <a:t>Asses</a:t>
            </a:r>
            <a:r>
              <a:rPr lang="en-US" sz="2358" strike="noStrike" u="none">
                <a:solidFill>
                  <a:srgbClr val="000000"/>
                </a:solidFill>
                <a:latin typeface="Montserrat"/>
                <a:ea typeface="Montserrat"/>
                <a:cs typeface="Montserrat"/>
                <a:sym typeface="Montserrat"/>
              </a:rPr>
              <a:t>s</a:t>
            </a:r>
            <a:r>
              <a:rPr lang="en-US" sz="2358" strike="noStrike" u="none">
                <a:solidFill>
                  <a:srgbClr val="000000"/>
                </a:solidFill>
                <a:latin typeface="Montserrat"/>
                <a:ea typeface="Montserrat"/>
                <a:cs typeface="Montserrat"/>
                <a:sym typeface="Montserrat"/>
              </a:rPr>
              <a:t>ment</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c</a:t>
            </a:r>
            <a:r>
              <a:rPr lang="en-US" sz="2358" strike="noStrike" u="none">
                <a:solidFill>
                  <a:srgbClr val="000000"/>
                </a:solidFill>
                <a:latin typeface="Montserrat"/>
                <a:ea typeface="Montserrat"/>
                <a:cs typeface="Montserrat"/>
                <a:sym typeface="Montserrat"/>
              </a:rPr>
              <a:t>o</a:t>
            </a:r>
            <a:r>
              <a:rPr lang="en-US" sz="2358" strike="noStrike" u="none">
                <a:solidFill>
                  <a:srgbClr val="000000"/>
                </a:solidFill>
                <a:latin typeface="Montserrat"/>
                <a:ea typeface="Montserrat"/>
                <a:cs typeface="Montserrat"/>
                <a:sym typeface="Montserrat"/>
              </a:rPr>
              <a:t>mplet</a:t>
            </a:r>
            <a:r>
              <a:rPr lang="en-US" sz="2358" strike="noStrike" u="none">
                <a:solidFill>
                  <a:srgbClr val="000000"/>
                </a:solidFill>
                <a:latin typeface="Montserrat"/>
                <a:ea typeface="Montserrat"/>
                <a:cs typeface="Montserrat"/>
                <a:sym typeface="Montserrat"/>
              </a:rPr>
              <a:t>ed</a:t>
            </a:r>
            <a:r>
              <a:rPr lang="en-US" sz="2358" strike="noStrike" u="none">
                <a:solidFill>
                  <a:srgbClr val="000000"/>
                </a:solidFill>
                <a:latin typeface="Montserrat"/>
                <a:ea typeface="Montserrat"/>
                <a:cs typeface="Montserrat"/>
                <a:sym typeface="Montserrat"/>
              </a:rPr>
              <a:t>-</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w</a:t>
            </a:r>
            <a:r>
              <a:rPr lang="en-US" sz="2358" strike="noStrike" u="none">
                <a:solidFill>
                  <a:srgbClr val="000000"/>
                </a:solidFill>
                <a:latin typeface="Montserrat"/>
                <a:ea typeface="Montserrat"/>
                <a:cs typeface="Montserrat"/>
                <a:sym typeface="Montserrat"/>
              </a:rPr>
              <a:t>or</a:t>
            </a:r>
            <a:r>
              <a:rPr lang="en-US" sz="2358" strike="noStrike" u="none">
                <a:solidFill>
                  <a:srgbClr val="000000"/>
                </a:solidFill>
                <a:latin typeface="Montserrat"/>
                <a:ea typeface="Montserrat"/>
                <a:cs typeface="Montserrat"/>
                <a:sym typeface="Montserrat"/>
              </a:rPr>
              <a:t>k</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history,</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educ</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t</a:t>
            </a:r>
            <a:r>
              <a:rPr lang="en-US" sz="2358" strike="noStrike" u="none">
                <a:solidFill>
                  <a:srgbClr val="000000"/>
                </a:solidFill>
                <a:latin typeface="Montserrat"/>
                <a:ea typeface="Montserrat"/>
                <a:cs typeface="Montserrat"/>
                <a:sym typeface="Montserrat"/>
              </a:rPr>
              <a:t>io</a:t>
            </a:r>
            <a:r>
              <a:rPr lang="en-US" sz="2358" strike="noStrike" u="none">
                <a:solidFill>
                  <a:srgbClr val="000000"/>
                </a:solidFill>
                <a:latin typeface="Montserrat"/>
                <a:ea typeface="Montserrat"/>
                <a:cs typeface="Montserrat"/>
                <a:sym typeface="Montserrat"/>
              </a:rPr>
              <a:t>n</a:t>
            </a:r>
            <a:r>
              <a:rPr lang="en-US" sz="2358" strike="noStrike" u="none">
                <a:solidFill>
                  <a:srgbClr val="000000"/>
                </a:solidFill>
                <a:latin typeface="Montserrat"/>
                <a:ea typeface="Montserrat"/>
                <a:cs typeface="Montserrat"/>
                <a:sym typeface="Montserrat"/>
              </a:rPr>
              <a:t> h</a:t>
            </a:r>
            <a:r>
              <a:rPr lang="en-US" sz="2358" strike="noStrike" u="none">
                <a:solidFill>
                  <a:srgbClr val="000000"/>
                </a:solidFill>
                <a:latin typeface="Montserrat"/>
                <a:ea typeface="Montserrat"/>
                <a:cs typeface="Montserrat"/>
                <a:sym typeface="Montserrat"/>
              </a:rPr>
              <a:t>ist</a:t>
            </a:r>
            <a:r>
              <a:rPr lang="en-US" sz="2358" strike="noStrike" u="none">
                <a:solidFill>
                  <a:srgbClr val="000000"/>
                </a:solidFill>
                <a:latin typeface="Montserrat"/>
                <a:ea typeface="Montserrat"/>
                <a:cs typeface="Montserrat"/>
                <a:sym typeface="Montserrat"/>
              </a:rPr>
              <a:t>or</a:t>
            </a:r>
            <a:r>
              <a:rPr lang="en-US" sz="2358" strike="noStrike" u="none">
                <a:solidFill>
                  <a:srgbClr val="000000"/>
                </a:solidFill>
                <a:latin typeface="Montserrat"/>
                <a:ea typeface="Montserrat"/>
                <a:cs typeface="Montserrat"/>
                <a:sym typeface="Montserrat"/>
              </a:rPr>
              <a:t>y, goal</a:t>
            </a:r>
            <a:r>
              <a:rPr lang="en-US" sz="2358" strike="noStrike" u="none">
                <a:solidFill>
                  <a:srgbClr val="000000"/>
                </a:solidFill>
                <a:latin typeface="Montserrat"/>
                <a:ea typeface="Montserrat"/>
                <a:cs typeface="Montserrat"/>
                <a:sym typeface="Montserrat"/>
              </a:rPr>
              <a:t>s</a:t>
            </a:r>
            <a:r>
              <a:rPr lang="en-US" sz="2358" strike="noStrike" u="none">
                <a:solidFill>
                  <a:srgbClr val="000000"/>
                </a:solidFill>
                <a:latin typeface="Montserrat"/>
                <a:ea typeface="Montserrat"/>
                <a:cs typeface="Montserrat"/>
                <a:sym typeface="Montserrat"/>
              </a:rPr>
              <a:t>, stre</a:t>
            </a:r>
            <a:r>
              <a:rPr lang="en-US" sz="2358" strike="noStrike" u="none">
                <a:solidFill>
                  <a:srgbClr val="000000"/>
                </a:solidFill>
                <a:latin typeface="Montserrat"/>
                <a:ea typeface="Montserrat"/>
                <a:cs typeface="Montserrat"/>
                <a:sym typeface="Montserrat"/>
              </a:rPr>
              <a:t>n</a:t>
            </a:r>
            <a:r>
              <a:rPr lang="en-US" sz="2358" strike="noStrike" u="none">
                <a:solidFill>
                  <a:srgbClr val="000000"/>
                </a:solidFill>
                <a:latin typeface="Montserrat"/>
                <a:ea typeface="Montserrat"/>
                <a:cs typeface="Montserrat"/>
                <a:sym typeface="Montserrat"/>
              </a:rPr>
              <a:t>gths,</a:t>
            </a:r>
            <a:r>
              <a:rPr lang="en-US" sz="2358" strike="noStrike" u="none">
                <a:solidFill>
                  <a:srgbClr val="000000"/>
                </a:solidFill>
                <a:latin typeface="Montserrat"/>
                <a:ea typeface="Montserrat"/>
                <a:cs typeface="Montserrat"/>
                <a:sym typeface="Montserrat"/>
              </a:rPr>
              <a:t> o</a:t>
            </a:r>
            <a:r>
              <a:rPr lang="en-US" sz="2358" strike="noStrike" u="none">
                <a:solidFill>
                  <a:srgbClr val="000000"/>
                </a:solidFill>
                <a:latin typeface="Montserrat"/>
                <a:ea typeface="Montserrat"/>
                <a:cs typeface="Montserrat"/>
                <a:sym typeface="Montserrat"/>
              </a:rPr>
              <a:t>bstacles.</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If</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p</a:t>
            </a:r>
            <a:r>
              <a:rPr lang="en-US" sz="2358" strike="noStrike" u="none">
                <a:solidFill>
                  <a:srgbClr val="000000"/>
                </a:solidFill>
                <a:latin typeface="Montserrat"/>
                <a:ea typeface="Montserrat"/>
                <a:cs typeface="Montserrat"/>
                <a:sym typeface="Montserrat"/>
              </a:rPr>
              <a:t>o</a:t>
            </a:r>
            <a:r>
              <a:rPr lang="en-US" sz="2358" strike="noStrike" u="none">
                <a:solidFill>
                  <a:srgbClr val="000000"/>
                </a:solidFill>
                <a:latin typeface="Montserrat"/>
                <a:ea typeface="Montserrat"/>
                <a:cs typeface="Montserrat"/>
                <a:sym typeface="Montserrat"/>
              </a:rPr>
              <a:t>s</a:t>
            </a:r>
            <a:r>
              <a:rPr lang="en-US" sz="2358" strike="noStrike" u="none">
                <a:solidFill>
                  <a:srgbClr val="000000"/>
                </a:solidFill>
                <a:latin typeface="Montserrat"/>
                <a:ea typeface="Montserrat"/>
                <a:cs typeface="Montserrat"/>
                <a:sym typeface="Montserrat"/>
              </a:rPr>
              <a:t>s</a:t>
            </a:r>
            <a:r>
              <a:rPr lang="en-US" sz="2358" strike="noStrike" u="none">
                <a:solidFill>
                  <a:srgbClr val="000000"/>
                </a:solidFill>
                <a:latin typeface="Montserrat"/>
                <a:ea typeface="Montserrat"/>
                <a:cs typeface="Montserrat"/>
                <a:sym typeface="Montserrat"/>
              </a:rPr>
              <a:t>ible,</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obtain a co</a:t>
            </a:r>
            <a:r>
              <a:rPr lang="en-US" sz="2358" strike="noStrike" u="none">
                <a:solidFill>
                  <a:srgbClr val="000000"/>
                </a:solidFill>
                <a:latin typeface="Montserrat"/>
                <a:ea typeface="Montserrat"/>
                <a:cs typeface="Montserrat"/>
                <a:sym typeface="Montserrat"/>
              </a:rPr>
              <a:t>p</a:t>
            </a:r>
            <a:r>
              <a:rPr lang="en-US" sz="2358" strike="noStrike" u="none">
                <a:solidFill>
                  <a:srgbClr val="000000"/>
                </a:solidFill>
                <a:latin typeface="Montserrat"/>
                <a:ea typeface="Montserrat"/>
                <a:cs typeface="Montserrat"/>
                <a:sym typeface="Montserrat"/>
              </a:rPr>
              <a:t>y of int</a:t>
            </a:r>
            <a:r>
              <a:rPr lang="en-US" sz="2358" strike="noStrike" u="none">
                <a:solidFill>
                  <a:srgbClr val="000000"/>
                </a:solidFill>
                <a:latin typeface="Montserrat"/>
                <a:ea typeface="Montserrat"/>
                <a:cs typeface="Montserrat"/>
                <a:sym typeface="Montserrat"/>
              </a:rPr>
              <a:t>er</a:t>
            </a:r>
            <a:r>
              <a:rPr lang="en-US" sz="2358" strike="noStrike" u="none">
                <a:solidFill>
                  <a:srgbClr val="000000"/>
                </a:solidFill>
                <a:latin typeface="Montserrat"/>
                <a:ea typeface="Montserrat"/>
                <a:cs typeface="Montserrat"/>
                <a:sym typeface="Montserrat"/>
              </a:rPr>
              <a:t>view</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qu</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stions</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th</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t</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the</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b</a:t>
            </a:r>
            <a:r>
              <a:rPr lang="en-US" sz="2358" strike="noStrike" u="none">
                <a:solidFill>
                  <a:srgbClr val="000000"/>
                </a:solidFill>
                <a:latin typeface="Montserrat"/>
                <a:ea typeface="Montserrat"/>
                <a:cs typeface="Montserrat"/>
                <a:sym typeface="Montserrat"/>
              </a:rPr>
              <a:t>usiness asks for the position. </a:t>
            </a:r>
          </a:p>
          <a:p>
            <a:pPr algn="l" marL="509099" indent="-254549" lvl="1">
              <a:lnSpc>
                <a:spcPts val="4433"/>
              </a:lnSpc>
              <a:buAutoNum type="arabicPeriod" startAt="1"/>
            </a:pPr>
            <a:r>
              <a:rPr lang="en-US" sz="2358" strike="noStrike" u="none">
                <a:solidFill>
                  <a:srgbClr val="000000"/>
                </a:solidFill>
                <a:latin typeface="Montserrat"/>
                <a:ea typeface="Montserrat"/>
                <a:cs typeface="Montserrat"/>
                <a:sym typeface="Montserrat"/>
              </a:rPr>
              <a:t>WIOA eligibility- follow the current Adult/DW process- WIOA-1, income &amp; family size, grievance, EO form, waiver. </a:t>
            </a:r>
          </a:p>
          <a:p>
            <a:pPr algn="l" marL="509099" indent="-254549" lvl="1">
              <a:lnSpc>
                <a:spcPts val="4433"/>
              </a:lnSpc>
              <a:buAutoNum type="arabicPeriod" startAt="1"/>
            </a:pPr>
            <a:r>
              <a:rPr lang="en-US" sz="2358" strike="noStrike" u="none">
                <a:solidFill>
                  <a:srgbClr val="000000"/>
                </a:solidFill>
                <a:latin typeface="Montserrat"/>
                <a:ea typeface="Montserrat"/>
                <a:cs typeface="Montserrat"/>
                <a:sym typeface="Montserrat"/>
              </a:rPr>
              <a:t>TE Eligibility determination----&gt; engage with business  </a:t>
            </a:r>
          </a:p>
          <a:p>
            <a:pPr algn="l" marL="509099" indent="-254549" lvl="1">
              <a:lnSpc>
                <a:spcPts val="4433"/>
              </a:lnSpc>
              <a:buAutoNum type="arabicPeriod" startAt="1"/>
            </a:pPr>
            <a:r>
              <a:rPr lang="en-US" sz="2358" strike="noStrike" u="none">
                <a:solidFill>
                  <a:srgbClr val="000000"/>
                </a:solidFill>
                <a:latin typeface="Montserrat"/>
                <a:ea typeface="Montserrat"/>
                <a:cs typeface="Montserrat"/>
                <a:sym typeface="Montserrat"/>
              </a:rPr>
              <a:t>KEES data</a:t>
            </a:r>
            <a:r>
              <a:rPr lang="en-US" sz="2358" strike="noStrike" u="none">
                <a:solidFill>
                  <a:srgbClr val="000000"/>
                </a:solidFill>
                <a:latin typeface="Montserrat"/>
                <a:ea typeface="Montserrat"/>
                <a:cs typeface="Montserrat"/>
                <a:sym typeface="Montserrat"/>
              </a:rPr>
              <a:t> entry- Basic</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c</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re</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r</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se</a:t>
            </a:r>
            <a:r>
              <a:rPr lang="en-US" sz="2358" strike="noStrike" u="none">
                <a:solidFill>
                  <a:srgbClr val="000000"/>
                </a:solidFill>
                <a:latin typeface="Montserrat"/>
                <a:ea typeface="Montserrat"/>
                <a:cs typeface="Montserrat"/>
                <a:sym typeface="Montserrat"/>
              </a:rPr>
              <a:t>r</a:t>
            </a:r>
            <a:r>
              <a:rPr lang="en-US" sz="2358" strike="noStrike" u="none">
                <a:solidFill>
                  <a:srgbClr val="000000"/>
                </a:solidFill>
                <a:latin typeface="Montserrat"/>
                <a:ea typeface="Montserrat"/>
                <a:cs typeface="Montserrat"/>
                <a:sym typeface="Montserrat"/>
              </a:rPr>
              <a:t>vic</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s, </a:t>
            </a:r>
            <a:r>
              <a:rPr lang="en-US" sz="2358" strike="noStrike" u="none">
                <a:solidFill>
                  <a:srgbClr val="000000"/>
                </a:solidFill>
                <a:latin typeface="Montserrat"/>
                <a:ea typeface="Montserrat"/>
                <a:cs typeface="Montserrat"/>
                <a:sym typeface="Montserrat"/>
              </a:rPr>
              <a:t>i</a:t>
            </a:r>
            <a:r>
              <a:rPr lang="en-US" sz="2358" strike="noStrike" u="none">
                <a:solidFill>
                  <a:srgbClr val="000000"/>
                </a:solidFill>
                <a:latin typeface="Montserrat"/>
                <a:ea typeface="Montserrat"/>
                <a:cs typeface="Montserrat"/>
                <a:sym typeface="Montserrat"/>
              </a:rPr>
              <a:t>ndivid</a:t>
            </a:r>
            <a:r>
              <a:rPr lang="en-US" sz="2358" strike="noStrike" u="none">
                <a:solidFill>
                  <a:srgbClr val="000000"/>
                </a:solidFill>
                <a:latin typeface="Montserrat"/>
                <a:ea typeface="Montserrat"/>
                <a:cs typeface="Montserrat"/>
                <a:sym typeface="Montserrat"/>
              </a:rPr>
              <a:t>u</a:t>
            </a:r>
            <a:r>
              <a:rPr lang="en-US" sz="2358" strike="noStrike" u="none">
                <a:solidFill>
                  <a:srgbClr val="000000"/>
                </a:solidFill>
                <a:latin typeface="Montserrat"/>
                <a:ea typeface="Montserrat"/>
                <a:cs typeface="Montserrat"/>
                <a:sym typeface="Montserrat"/>
              </a:rPr>
              <a:t>alized ca</a:t>
            </a:r>
            <a:r>
              <a:rPr lang="en-US" sz="2358" strike="noStrike" u="none">
                <a:solidFill>
                  <a:srgbClr val="000000"/>
                </a:solidFill>
                <a:latin typeface="Montserrat"/>
                <a:ea typeface="Montserrat"/>
                <a:cs typeface="Montserrat"/>
                <a:sym typeface="Montserrat"/>
              </a:rPr>
              <a:t>r</a:t>
            </a:r>
            <a:r>
              <a:rPr lang="en-US" sz="2358" strike="noStrike" u="none">
                <a:solidFill>
                  <a:srgbClr val="000000"/>
                </a:solidFill>
                <a:latin typeface="Montserrat"/>
                <a:ea typeface="Montserrat"/>
                <a:cs typeface="Montserrat"/>
                <a:sym typeface="Montserrat"/>
              </a:rPr>
              <a:t>eer </a:t>
            </a:r>
            <a:r>
              <a:rPr lang="en-US" sz="2358" strike="noStrike" u="none">
                <a:solidFill>
                  <a:srgbClr val="000000"/>
                </a:solidFill>
                <a:latin typeface="Montserrat"/>
                <a:ea typeface="Montserrat"/>
                <a:cs typeface="Montserrat"/>
                <a:sym typeface="Montserrat"/>
              </a:rPr>
              <a:t>se</a:t>
            </a:r>
            <a:r>
              <a:rPr lang="en-US" sz="2358" strike="noStrike" u="none">
                <a:solidFill>
                  <a:srgbClr val="000000"/>
                </a:solidFill>
                <a:latin typeface="Montserrat"/>
                <a:ea typeface="Montserrat"/>
                <a:cs typeface="Montserrat"/>
                <a:sym typeface="Montserrat"/>
              </a:rPr>
              <a:t>rvic</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s, cri</a:t>
            </a:r>
            <a:r>
              <a:rPr lang="en-US" sz="2358" strike="noStrike" u="none">
                <a:solidFill>
                  <a:srgbClr val="000000"/>
                </a:solidFill>
                <a:latin typeface="Montserrat"/>
                <a:ea typeface="Montserrat"/>
                <a:cs typeface="Montserrat"/>
                <a:sym typeface="Montserrat"/>
              </a:rPr>
              <a:t>t</a:t>
            </a:r>
            <a:r>
              <a:rPr lang="en-US" sz="2358" strike="noStrike" u="none">
                <a:solidFill>
                  <a:srgbClr val="000000"/>
                </a:solidFill>
                <a:latin typeface="Montserrat"/>
                <a:ea typeface="Montserrat"/>
                <a:cs typeface="Montserrat"/>
                <a:sym typeface="Montserrat"/>
              </a:rPr>
              <a:t>eria</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to</a:t>
            </a:r>
            <a:r>
              <a:rPr lang="en-US" sz="2358" strike="noStrike" u="none">
                <a:solidFill>
                  <a:srgbClr val="000000"/>
                </a:solidFill>
                <a:latin typeface="Montserrat"/>
                <a:ea typeface="Montserrat"/>
                <a:cs typeface="Montserrat"/>
                <a:sym typeface="Montserrat"/>
              </a:rPr>
              <a:t> t</a:t>
            </a:r>
            <a:r>
              <a:rPr lang="en-US" sz="2358" strike="noStrike" u="none">
                <a:solidFill>
                  <a:srgbClr val="000000"/>
                </a:solidFill>
                <a:latin typeface="Montserrat"/>
                <a:ea typeface="Montserrat"/>
                <a:cs typeface="Montserrat"/>
                <a:sym typeface="Montserrat"/>
              </a:rPr>
              <a:t>rain.</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Note</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ab</a:t>
            </a:r>
            <a:r>
              <a:rPr lang="en-US" sz="2358" strike="noStrike" u="none">
                <a:solidFill>
                  <a:srgbClr val="000000"/>
                </a:solidFill>
                <a:latin typeface="Montserrat"/>
                <a:ea typeface="Montserrat"/>
                <a:cs typeface="Montserrat"/>
                <a:sym typeface="Montserrat"/>
              </a:rPr>
              <a:t>ou</a:t>
            </a:r>
            <a:r>
              <a:rPr lang="en-US" sz="2358" strike="noStrike" u="none">
                <a:solidFill>
                  <a:srgbClr val="000000"/>
                </a:solidFill>
                <a:latin typeface="Montserrat"/>
                <a:ea typeface="Montserrat"/>
                <a:cs typeface="Montserrat"/>
                <a:sym typeface="Montserrat"/>
              </a:rPr>
              <a:t>t t</a:t>
            </a:r>
            <a:r>
              <a:rPr lang="en-US" sz="2358" strike="noStrike" u="none">
                <a:solidFill>
                  <a:srgbClr val="000000"/>
                </a:solidFill>
                <a:latin typeface="Montserrat"/>
                <a:ea typeface="Montserrat"/>
                <a:cs typeface="Montserrat"/>
                <a:sym typeface="Montserrat"/>
              </a:rPr>
              <a:t>r</a:t>
            </a:r>
            <a:r>
              <a:rPr lang="en-US" sz="2358" strike="noStrike" u="none">
                <a:solidFill>
                  <a:srgbClr val="000000"/>
                </a:solidFill>
                <a:latin typeface="Montserrat"/>
                <a:ea typeface="Montserrat"/>
                <a:cs typeface="Montserrat"/>
                <a:sym typeface="Montserrat"/>
              </a:rPr>
              <a:t>an</a:t>
            </a:r>
            <a:r>
              <a:rPr lang="en-US" sz="2358" strike="noStrike" u="none">
                <a:solidFill>
                  <a:srgbClr val="000000"/>
                </a:solidFill>
                <a:latin typeface="Montserrat"/>
                <a:ea typeface="Montserrat"/>
                <a:cs typeface="Montserrat"/>
                <a:sym typeface="Montserrat"/>
              </a:rPr>
              <a:t>s</a:t>
            </a:r>
            <a:r>
              <a:rPr lang="en-US" sz="2358" strike="noStrike" u="none">
                <a:solidFill>
                  <a:srgbClr val="000000"/>
                </a:solidFill>
                <a:latin typeface="Montserrat"/>
                <a:ea typeface="Montserrat"/>
                <a:cs typeface="Montserrat"/>
                <a:sym typeface="Montserrat"/>
              </a:rPr>
              <a:t>itional</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em</a:t>
            </a:r>
            <a:r>
              <a:rPr lang="en-US" sz="2358" strike="noStrike" u="none">
                <a:solidFill>
                  <a:srgbClr val="000000"/>
                </a:solidFill>
                <a:latin typeface="Montserrat"/>
                <a:ea typeface="Montserrat"/>
                <a:cs typeface="Montserrat"/>
                <a:sym typeface="Montserrat"/>
              </a:rPr>
              <a:t>p</a:t>
            </a:r>
            <a:r>
              <a:rPr lang="en-US" sz="2358" strike="noStrike" u="none">
                <a:solidFill>
                  <a:srgbClr val="000000"/>
                </a:solidFill>
                <a:latin typeface="Montserrat"/>
                <a:ea typeface="Montserrat"/>
                <a:cs typeface="Montserrat"/>
                <a:sym typeface="Montserrat"/>
              </a:rPr>
              <a:t>loym</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nt</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qualification sp</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cifically</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meeti</a:t>
            </a:r>
            <a:r>
              <a:rPr lang="en-US" sz="2358" strike="noStrike" u="none">
                <a:solidFill>
                  <a:srgbClr val="000000"/>
                </a:solidFill>
                <a:latin typeface="Montserrat"/>
                <a:ea typeface="Montserrat"/>
                <a:cs typeface="Montserrat"/>
                <a:sym typeface="Montserrat"/>
              </a:rPr>
              <a:t>n</a:t>
            </a:r>
            <a:r>
              <a:rPr lang="en-US" sz="2358" strike="noStrike" u="none">
                <a:solidFill>
                  <a:srgbClr val="000000"/>
                </a:solidFill>
                <a:latin typeface="Montserrat"/>
                <a:ea typeface="Montserrat"/>
                <a:cs typeface="Montserrat"/>
                <a:sym typeface="Montserrat"/>
              </a:rPr>
              <a:t>g </a:t>
            </a:r>
            <a:r>
              <a:rPr lang="en-US" sz="2358" strike="noStrike" u="none">
                <a:solidFill>
                  <a:srgbClr val="000000"/>
                </a:solidFill>
                <a:latin typeface="Montserrat"/>
                <a:ea typeface="Montserrat"/>
                <a:cs typeface="Montserrat"/>
                <a:sym typeface="Montserrat"/>
              </a:rPr>
              <a:t>o</a:t>
            </a:r>
            <a:r>
              <a:rPr lang="en-US" sz="2358" strike="noStrike" u="none">
                <a:solidFill>
                  <a:srgbClr val="000000"/>
                </a:solidFill>
                <a:latin typeface="Montserrat"/>
                <a:ea typeface="Montserrat"/>
                <a:cs typeface="Montserrat"/>
                <a:sym typeface="Montserrat"/>
              </a:rPr>
              <a:t>ne</a:t>
            </a:r>
            <a:r>
              <a:rPr lang="en-US" sz="2358" strike="noStrike" u="none">
                <a:solidFill>
                  <a:srgbClr val="000000"/>
                </a:solidFill>
                <a:latin typeface="Montserrat"/>
                <a:ea typeface="Montserrat"/>
                <a:cs typeface="Montserrat"/>
                <a:sym typeface="Montserrat"/>
              </a:rPr>
              <a:t> o</a:t>
            </a:r>
            <a:r>
              <a:rPr lang="en-US" sz="2358" strike="noStrike" u="none">
                <a:solidFill>
                  <a:srgbClr val="000000"/>
                </a:solidFill>
                <a:latin typeface="Montserrat"/>
                <a:ea typeface="Montserrat"/>
                <a:cs typeface="Montserrat"/>
                <a:sym typeface="Montserrat"/>
              </a:rPr>
              <a:t>f th</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t</a:t>
            </a:r>
            <a:r>
              <a:rPr lang="en-US" sz="2358" strike="noStrike" u="none">
                <a:solidFill>
                  <a:srgbClr val="000000"/>
                </a:solidFill>
                <a:latin typeface="Montserrat"/>
                <a:ea typeface="Montserrat"/>
                <a:cs typeface="Montserrat"/>
                <a:sym typeface="Montserrat"/>
              </a:rPr>
              <a:t>wo cr</a:t>
            </a:r>
            <a:r>
              <a:rPr lang="en-US" sz="2358" strike="noStrike" u="none">
                <a:solidFill>
                  <a:srgbClr val="000000"/>
                </a:solidFill>
                <a:latin typeface="Montserrat"/>
                <a:ea typeface="Montserrat"/>
                <a:cs typeface="Montserrat"/>
                <a:sym typeface="Montserrat"/>
              </a:rPr>
              <a:t>i</a:t>
            </a:r>
            <a:r>
              <a:rPr lang="en-US" sz="2358" strike="noStrike" u="none">
                <a:solidFill>
                  <a:srgbClr val="000000"/>
                </a:solidFill>
                <a:latin typeface="Montserrat"/>
                <a:ea typeface="Montserrat"/>
                <a:cs typeface="Montserrat"/>
                <a:sym typeface="Montserrat"/>
              </a:rPr>
              <a:t>t</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ria</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options) </a:t>
            </a:r>
          </a:p>
          <a:p>
            <a:pPr algn="l" marL="509099" indent="-254549" lvl="1">
              <a:lnSpc>
                <a:spcPts val="4433"/>
              </a:lnSpc>
              <a:buAutoNum type="arabicPeriod" startAt="1"/>
            </a:pPr>
            <a:r>
              <a:rPr lang="en-US" sz="2358" strike="noStrike" u="none">
                <a:solidFill>
                  <a:srgbClr val="000000"/>
                </a:solidFill>
                <a:latin typeface="Montserrat"/>
                <a:ea typeface="Montserrat"/>
                <a:cs typeface="Montserrat"/>
                <a:sym typeface="Montserrat"/>
              </a:rPr>
              <a:t>TENCO appr</a:t>
            </a:r>
            <a:r>
              <a:rPr lang="en-US" sz="2358" strike="noStrike" u="none">
                <a:solidFill>
                  <a:srgbClr val="000000"/>
                </a:solidFill>
                <a:latin typeface="Montserrat"/>
                <a:ea typeface="Montserrat"/>
                <a:cs typeface="Montserrat"/>
                <a:sym typeface="Montserrat"/>
              </a:rPr>
              <a:t>ov</a:t>
            </a:r>
            <a:r>
              <a:rPr lang="en-US" sz="2358" strike="noStrike" u="none">
                <a:solidFill>
                  <a:srgbClr val="000000"/>
                </a:solidFill>
                <a:latin typeface="Montserrat"/>
                <a:ea typeface="Montserrat"/>
                <a:cs typeface="Montserrat"/>
                <a:sym typeface="Montserrat"/>
              </a:rPr>
              <a:t>al- Custom</a:t>
            </a:r>
            <a:r>
              <a:rPr lang="en-US" sz="2358" strike="noStrike" u="none">
                <a:solidFill>
                  <a:srgbClr val="000000"/>
                </a:solidFill>
                <a:latin typeface="Montserrat"/>
                <a:ea typeface="Montserrat"/>
                <a:cs typeface="Montserrat"/>
                <a:sym typeface="Montserrat"/>
              </a:rPr>
              <a:t>er</a:t>
            </a:r>
            <a:r>
              <a:rPr lang="en-US" sz="2358" strike="noStrike" u="none">
                <a:solidFill>
                  <a:srgbClr val="000000"/>
                </a:solidFill>
                <a:latin typeface="Montserrat"/>
                <a:ea typeface="Montserrat"/>
                <a:cs typeface="Montserrat"/>
                <a:sym typeface="Montserrat"/>
              </a:rPr>
              <a:t> must be </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pprov</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d</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on the</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d</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y</a:t>
            </a:r>
            <a:r>
              <a:rPr lang="en-US" sz="2358" strike="noStrike" u="none">
                <a:solidFill>
                  <a:srgbClr val="000000"/>
                </a:solidFill>
                <a:latin typeface="Montserrat"/>
                <a:ea typeface="Montserrat"/>
                <a:cs typeface="Montserrat"/>
                <a:sym typeface="Montserrat"/>
              </a:rPr>
              <a:t> o</a:t>
            </a:r>
            <a:r>
              <a:rPr lang="en-US" sz="2358" strike="noStrike" u="none">
                <a:solidFill>
                  <a:srgbClr val="000000"/>
                </a:solidFill>
                <a:latin typeface="Montserrat"/>
                <a:ea typeface="Montserrat"/>
                <a:cs typeface="Montserrat"/>
                <a:sym typeface="Montserrat"/>
              </a:rPr>
              <a:t>f</a:t>
            </a:r>
            <a:r>
              <a:rPr lang="en-US" sz="2358" strike="noStrike" u="none">
                <a:solidFill>
                  <a:srgbClr val="000000"/>
                </a:solidFill>
                <a:latin typeface="Montserrat"/>
                <a:ea typeface="Montserrat"/>
                <a:cs typeface="Montserrat"/>
                <a:sym typeface="Montserrat"/>
              </a:rPr>
              <a:t> o</a:t>
            </a:r>
            <a:r>
              <a:rPr lang="en-US" sz="2358" strike="noStrike" u="none">
                <a:solidFill>
                  <a:srgbClr val="000000"/>
                </a:solidFill>
                <a:latin typeface="Montserrat"/>
                <a:ea typeface="Montserrat"/>
                <a:cs typeface="Montserrat"/>
                <a:sym typeface="Montserrat"/>
              </a:rPr>
              <a:t>r be</a:t>
            </a:r>
            <a:r>
              <a:rPr lang="en-US" sz="2358" strike="noStrike" u="none">
                <a:solidFill>
                  <a:srgbClr val="000000"/>
                </a:solidFill>
                <a:latin typeface="Montserrat"/>
                <a:ea typeface="Montserrat"/>
                <a:cs typeface="Montserrat"/>
                <a:sym typeface="Montserrat"/>
              </a:rPr>
              <a:t>f</a:t>
            </a:r>
            <a:r>
              <a:rPr lang="en-US" sz="2358" strike="noStrike" u="none">
                <a:solidFill>
                  <a:srgbClr val="000000"/>
                </a:solidFill>
                <a:latin typeface="Montserrat"/>
                <a:ea typeface="Montserrat"/>
                <a:cs typeface="Montserrat"/>
                <a:sym typeface="Montserrat"/>
              </a:rPr>
              <a:t>ore</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business brings th</a:t>
            </a:r>
            <a:r>
              <a:rPr lang="en-US" sz="2358" strike="noStrike" u="none">
                <a:solidFill>
                  <a:srgbClr val="000000"/>
                </a:solidFill>
                <a:latin typeface="Montserrat"/>
                <a:ea typeface="Montserrat"/>
                <a:cs typeface="Montserrat"/>
                <a:sym typeface="Montserrat"/>
              </a:rPr>
              <a:t>em</a:t>
            </a:r>
            <a:r>
              <a:rPr lang="en-US" sz="2358" strike="noStrike" u="none">
                <a:solidFill>
                  <a:srgbClr val="000000"/>
                </a:solidFill>
                <a:latin typeface="Montserrat"/>
                <a:ea typeface="Montserrat"/>
                <a:cs typeface="Montserrat"/>
                <a:sym typeface="Montserrat"/>
              </a:rPr>
              <a:t> in t</a:t>
            </a:r>
            <a:r>
              <a:rPr lang="en-US" sz="2358" strike="noStrike" u="none">
                <a:solidFill>
                  <a:srgbClr val="000000"/>
                </a:solidFill>
                <a:latin typeface="Montserrat"/>
                <a:ea typeface="Montserrat"/>
                <a:cs typeface="Montserrat"/>
                <a:sym typeface="Montserrat"/>
              </a:rPr>
              <a:t>o</a:t>
            </a:r>
            <a:r>
              <a:rPr lang="en-US" sz="2358" strike="noStrike" u="none">
                <a:solidFill>
                  <a:srgbClr val="000000"/>
                </a:solidFill>
                <a:latin typeface="Montserrat"/>
                <a:ea typeface="Montserrat"/>
                <a:cs typeface="Montserrat"/>
                <a:sym typeface="Montserrat"/>
              </a:rPr>
              <a:t> b</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gin wo</a:t>
            </a:r>
            <a:r>
              <a:rPr lang="en-US" sz="2358" strike="noStrike" u="none">
                <a:solidFill>
                  <a:srgbClr val="000000"/>
                </a:solidFill>
                <a:latin typeface="Montserrat"/>
                <a:ea typeface="Montserrat"/>
                <a:cs typeface="Montserrat"/>
                <a:sym typeface="Montserrat"/>
              </a:rPr>
              <a:t>r</a:t>
            </a:r>
            <a:r>
              <a:rPr lang="en-US" sz="2358" strike="noStrike" u="none">
                <a:solidFill>
                  <a:srgbClr val="000000"/>
                </a:solidFill>
                <a:latin typeface="Montserrat"/>
                <a:ea typeface="Montserrat"/>
                <a:cs typeface="Montserrat"/>
                <a:sym typeface="Montserrat"/>
              </a:rPr>
              <a:t>k</a:t>
            </a:r>
            <a:r>
              <a:rPr lang="en-US" sz="2358" strike="noStrike" u="none">
                <a:solidFill>
                  <a:srgbClr val="000000"/>
                </a:solidFill>
                <a:latin typeface="Montserrat"/>
                <a:ea typeface="Montserrat"/>
                <a:cs typeface="Montserrat"/>
                <a:sym typeface="Montserrat"/>
              </a:rPr>
              <a:t>.</a:t>
            </a:r>
            <a:r>
              <a:rPr lang="en-US" sz="2358" strike="noStrike" u="none">
                <a:solidFill>
                  <a:srgbClr val="000000"/>
                </a:solidFill>
                <a:latin typeface="Montserrat"/>
                <a:ea typeface="Montserrat"/>
                <a:cs typeface="Montserrat"/>
                <a:sym typeface="Montserrat"/>
              </a:rPr>
              <a:t> </a:t>
            </a:r>
          </a:p>
          <a:p>
            <a:pPr algn="l" marL="509099" indent="-254549" lvl="1">
              <a:lnSpc>
                <a:spcPts val="4433"/>
              </a:lnSpc>
              <a:buAutoNum type="arabicPeriod" startAt="1"/>
            </a:pPr>
            <a:r>
              <a:rPr lang="en-US" sz="2358" strike="noStrike" u="none">
                <a:solidFill>
                  <a:srgbClr val="000000"/>
                </a:solidFill>
                <a:latin typeface="Montserrat"/>
                <a:ea typeface="Montserrat"/>
                <a:cs typeface="Montserrat"/>
                <a:sym typeface="Montserrat"/>
              </a:rPr>
              <a:t>I</a:t>
            </a:r>
            <a:r>
              <a:rPr lang="en-US" sz="2358" strike="noStrike" u="none">
                <a:solidFill>
                  <a:srgbClr val="000000"/>
                </a:solidFill>
                <a:latin typeface="Montserrat"/>
                <a:ea typeface="Montserrat"/>
                <a:cs typeface="Montserrat"/>
                <a:sym typeface="Montserrat"/>
              </a:rPr>
              <a:t>T</a:t>
            </a:r>
            <a:r>
              <a:rPr lang="en-US" sz="2358" strike="noStrike" u="none">
                <a:solidFill>
                  <a:srgbClr val="000000"/>
                </a:solidFill>
                <a:latin typeface="Montserrat"/>
                <a:ea typeface="Montserrat"/>
                <a:cs typeface="Montserrat"/>
                <a:sym typeface="Montserrat"/>
              </a:rPr>
              <a:t>A </a:t>
            </a:r>
            <a:r>
              <a:rPr lang="en-US" sz="2358" strike="noStrike" u="none">
                <a:solidFill>
                  <a:srgbClr val="000000"/>
                </a:solidFill>
                <a:latin typeface="Montserrat"/>
                <a:ea typeface="Montserrat"/>
                <a:cs typeface="Montserrat"/>
                <a:sym typeface="Montserrat"/>
              </a:rPr>
              <a:t>p</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r</a:t>
            </a:r>
            <a:r>
              <a:rPr lang="en-US" sz="2358" strike="noStrike" u="none">
                <a:solidFill>
                  <a:srgbClr val="000000"/>
                </a:solidFill>
                <a:latin typeface="Montserrat"/>
                <a:ea typeface="Montserrat"/>
                <a:cs typeface="Montserrat"/>
                <a:sym typeface="Montserrat"/>
              </a:rPr>
              <a:t>ticip</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nt</a:t>
            </a:r>
            <a:r>
              <a:rPr lang="en-US" sz="2358" strike="noStrike" u="none">
                <a:solidFill>
                  <a:srgbClr val="000000"/>
                </a:solidFill>
                <a:latin typeface="Montserrat"/>
                <a:ea typeface="Montserrat"/>
                <a:cs typeface="Montserrat"/>
                <a:sym typeface="Montserrat"/>
              </a:rPr>
              <a:t> ag</a:t>
            </a:r>
            <a:r>
              <a:rPr lang="en-US" sz="2358" strike="noStrike" u="none">
                <a:solidFill>
                  <a:srgbClr val="000000"/>
                </a:solidFill>
                <a:latin typeface="Montserrat"/>
                <a:ea typeface="Montserrat"/>
                <a:cs typeface="Montserrat"/>
                <a:sym typeface="Montserrat"/>
              </a:rPr>
              <a:t>reem</a:t>
            </a:r>
            <a:r>
              <a:rPr lang="en-US" sz="2358" strike="noStrike" u="none">
                <a:solidFill>
                  <a:srgbClr val="000000"/>
                </a:solidFill>
                <a:latin typeface="Montserrat"/>
                <a:ea typeface="Montserrat"/>
                <a:cs typeface="Montserrat"/>
                <a:sym typeface="Montserrat"/>
              </a:rPr>
              <a:t>en</a:t>
            </a:r>
            <a:r>
              <a:rPr lang="en-US" sz="2358" strike="noStrike" u="none">
                <a:solidFill>
                  <a:srgbClr val="000000"/>
                </a:solidFill>
                <a:latin typeface="Montserrat"/>
                <a:ea typeface="Montserrat"/>
                <a:cs typeface="Montserrat"/>
                <a:sym typeface="Montserrat"/>
              </a:rPr>
              <a:t>t s</a:t>
            </a:r>
            <a:r>
              <a:rPr lang="en-US" sz="2358" strike="noStrike" u="none">
                <a:solidFill>
                  <a:srgbClr val="000000"/>
                </a:solidFill>
                <a:latin typeface="Montserrat"/>
                <a:ea typeface="Montserrat"/>
                <a:cs typeface="Montserrat"/>
                <a:sym typeface="Montserrat"/>
              </a:rPr>
              <a:t>i</a:t>
            </a:r>
            <a:r>
              <a:rPr lang="en-US" sz="2358" strike="noStrike" u="none">
                <a:solidFill>
                  <a:srgbClr val="000000"/>
                </a:solidFill>
                <a:latin typeface="Montserrat"/>
                <a:ea typeface="Montserrat"/>
                <a:cs typeface="Montserrat"/>
                <a:sym typeface="Montserrat"/>
              </a:rPr>
              <a:t>gn</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d. Budget if </a:t>
            </a:r>
            <a:r>
              <a:rPr lang="en-US" sz="2358" strike="noStrike" u="none">
                <a:solidFill>
                  <a:srgbClr val="000000"/>
                </a:solidFill>
                <a:latin typeface="Montserrat"/>
                <a:ea typeface="Montserrat"/>
                <a:cs typeface="Montserrat"/>
                <a:sym typeface="Montserrat"/>
              </a:rPr>
              <a:t>s</a:t>
            </a:r>
            <a:r>
              <a:rPr lang="en-US" sz="2358" strike="noStrike" u="none">
                <a:solidFill>
                  <a:srgbClr val="000000"/>
                </a:solidFill>
                <a:latin typeface="Montserrat"/>
                <a:ea typeface="Montserrat"/>
                <a:cs typeface="Montserrat"/>
                <a:sym typeface="Montserrat"/>
              </a:rPr>
              <a:t>upportive</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se</a:t>
            </a:r>
            <a:r>
              <a:rPr lang="en-US" sz="2358" strike="noStrike" u="none">
                <a:solidFill>
                  <a:srgbClr val="000000"/>
                </a:solidFill>
                <a:latin typeface="Montserrat"/>
                <a:ea typeface="Montserrat"/>
                <a:cs typeface="Montserrat"/>
                <a:sym typeface="Montserrat"/>
              </a:rPr>
              <a:t>r</a:t>
            </a:r>
            <a:r>
              <a:rPr lang="en-US" sz="2358" strike="noStrike" u="none">
                <a:solidFill>
                  <a:srgbClr val="000000"/>
                </a:solidFill>
                <a:latin typeface="Montserrat"/>
                <a:ea typeface="Montserrat"/>
                <a:cs typeface="Montserrat"/>
                <a:sym typeface="Montserrat"/>
              </a:rPr>
              <a:t>vic</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s</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ar</a:t>
            </a:r>
            <a:r>
              <a:rPr lang="en-US" sz="2358" strike="noStrike" u="none">
                <a:solidFill>
                  <a:srgbClr val="000000"/>
                </a:solidFill>
                <a:latin typeface="Montserrat"/>
                <a:ea typeface="Montserrat"/>
                <a:cs typeface="Montserrat"/>
                <a:sym typeface="Montserrat"/>
              </a:rPr>
              <a:t>e</a:t>
            </a:r>
            <a:r>
              <a:rPr lang="en-US" sz="2358" strike="noStrike" u="none">
                <a:solidFill>
                  <a:srgbClr val="000000"/>
                </a:solidFill>
                <a:latin typeface="Montserrat"/>
                <a:ea typeface="Montserrat"/>
                <a:cs typeface="Montserrat"/>
                <a:sym typeface="Montserrat"/>
              </a:rPr>
              <a:t> u</a:t>
            </a:r>
            <a:r>
              <a:rPr lang="en-US" sz="2358" strike="noStrike" u="none">
                <a:solidFill>
                  <a:srgbClr val="000000"/>
                </a:solidFill>
                <a:latin typeface="Montserrat"/>
                <a:ea typeface="Montserrat"/>
                <a:cs typeface="Montserrat"/>
                <a:sym typeface="Montserrat"/>
              </a:rPr>
              <a:t>til</a:t>
            </a:r>
            <a:r>
              <a:rPr lang="en-US" sz="2358" strike="noStrike" u="none">
                <a:solidFill>
                  <a:srgbClr val="000000"/>
                </a:solidFill>
                <a:latin typeface="Montserrat"/>
                <a:ea typeface="Montserrat"/>
                <a:cs typeface="Montserrat"/>
                <a:sym typeface="Montserrat"/>
              </a:rPr>
              <a:t>iz</a:t>
            </a:r>
            <a:r>
              <a:rPr lang="en-US" sz="2358" strike="noStrike" u="none">
                <a:solidFill>
                  <a:srgbClr val="000000"/>
                </a:solidFill>
                <a:latin typeface="Montserrat"/>
                <a:ea typeface="Montserrat"/>
                <a:cs typeface="Montserrat"/>
                <a:sym typeface="Montserrat"/>
              </a:rPr>
              <a:t>ed</a:t>
            </a:r>
            <a:r>
              <a:rPr lang="en-US" sz="2358" strike="noStrike" u="none">
                <a:solidFill>
                  <a:srgbClr val="000000"/>
                </a:solidFill>
                <a:latin typeface="Montserrat"/>
                <a:ea typeface="Montserrat"/>
                <a:cs typeface="Montserrat"/>
                <a:sym typeface="Montserrat"/>
              </a:rPr>
              <a:t>.  </a:t>
            </a:r>
          </a:p>
          <a:p>
            <a:pPr algn="l" marL="509099" indent="-254549" lvl="1">
              <a:lnSpc>
                <a:spcPts val="4433"/>
              </a:lnSpc>
              <a:buAutoNum type="arabicPeriod" startAt="1"/>
            </a:pPr>
            <a:r>
              <a:rPr lang="en-US" sz="2358" strike="noStrike" u="none">
                <a:solidFill>
                  <a:srgbClr val="000000"/>
                </a:solidFill>
                <a:latin typeface="Montserrat"/>
                <a:ea typeface="Montserrat"/>
                <a:cs typeface="Montserrat"/>
                <a:sym typeface="Montserrat"/>
              </a:rPr>
              <a:t>Par</a:t>
            </a:r>
            <a:r>
              <a:rPr lang="en-US" sz="2358" strike="noStrike" u="none">
                <a:solidFill>
                  <a:srgbClr val="000000"/>
                </a:solidFill>
                <a:latin typeface="Montserrat"/>
                <a:ea typeface="Montserrat"/>
                <a:cs typeface="Montserrat"/>
                <a:sym typeface="Montserrat"/>
              </a:rPr>
              <a:t>t</a:t>
            </a:r>
            <a:r>
              <a:rPr lang="en-US" sz="2358" strike="noStrike" u="none">
                <a:solidFill>
                  <a:srgbClr val="000000"/>
                </a:solidFill>
                <a:latin typeface="Montserrat"/>
                <a:ea typeface="Montserrat"/>
                <a:cs typeface="Montserrat"/>
                <a:sym typeface="Montserrat"/>
              </a:rPr>
              <a:t>icipant</a:t>
            </a:r>
            <a:r>
              <a:rPr lang="en-US" sz="2358" strike="noStrike" u="none">
                <a:solidFill>
                  <a:srgbClr val="000000"/>
                </a:solidFill>
                <a:latin typeface="Montserrat"/>
                <a:ea typeface="Montserrat"/>
                <a:cs typeface="Montserrat"/>
                <a:sym typeface="Montserrat"/>
              </a:rPr>
              <a:t> </a:t>
            </a:r>
            <a:r>
              <a:rPr lang="en-US" sz="2358" strike="noStrike" u="none">
                <a:solidFill>
                  <a:srgbClr val="000000"/>
                </a:solidFill>
                <a:latin typeface="Montserrat"/>
                <a:ea typeface="Montserrat"/>
                <a:cs typeface="Montserrat"/>
                <a:sym typeface="Montserrat"/>
              </a:rPr>
              <a:t>st</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rt</a:t>
            </a:r>
            <a:r>
              <a:rPr lang="en-US" sz="2358" strike="noStrike" u="none">
                <a:solidFill>
                  <a:srgbClr val="000000"/>
                </a:solidFill>
                <a:latin typeface="Montserrat"/>
                <a:ea typeface="Montserrat"/>
                <a:cs typeface="Montserrat"/>
                <a:sym typeface="Montserrat"/>
              </a:rPr>
              <a:t>s </a:t>
            </a:r>
            <a:r>
              <a:rPr lang="en-US" sz="2358" strike="noStrike" u="none">
                <a:solidFill>
                  <a:srgbClr val="000000"/>
                </a:solidFill>
                <a:latin typeface="Montserrat"/>
                <a:ea typeface="Montserrat"/>
                <a:cs typeface="Montserrat"/>
                <a:sym typeface="Montserrat"/>
              </a:rPr>
              <a:t>pl</a:t>
            </a:r>
            <a:r>
              <a:rPr lang="en-US" sz="2358" strike="noStrike" u="none">
                <a:solidFill>
                  <a:srgbClr val="000000"/>
                </a:solidFill>
                <a:latin typeface="Montserrat"/>
                <a:ea typeface="Montserrat"/>
                <a:cs typeface="Montserrat"/>
                <a:sym typeface="Montserrat"/>
              </a:rPr>
              <a:t>a</a:t>
            </a:r>
            <a:r>
              <a:rPr lang="en-US" sz="2358" strike="noStrike" u="none">
                <a:solidFill>
                  <a:srgbClr val="000000"/>
                </a:solidFill>
                <a:latin typeface="Montserrat"/>
                <a:ea typeface="Montserrat"/>
                <a:cs typeface="Montserrat"/>
                <a:sym typeface="Montserrat"/>
              </a:rPr>
              <a:t>ceme</a:t>
            </a:r>
            <a:r>
              <a:rPr lang="en-US" sz="2358" strike="noStrike" u="none">
                <a:solidFill>
                  <a:srgbClr val="000000"/>
                </a:solidFill>
                <a:latin typeface="Montserrat"/>
                <a:ea typeface="Montserrat"/>
                <a:cs typeface="Montserrat"/>
                <a:sym typeface="Montserrat"/>
              </a:rPr>
              <a:t>n</a:t>
            </a:r>
            <a:r>
              <a:rPr lang="en-US" sz="2358" strike="noStrike" u="none">
                <a:solidFill>
                  <a:srgbClr val="000000"/>
                </a:solidFill>
                <a:latin typeface="Montserrat"/>
                <a:ea typeface="Montserrat"/>
                <a:cs typeface="Montserrat"/>
                <a:sym typeface="Montserrat"/>
              </a:rPr>
              <a:t>t </a:t>
            </a:r>
          </a:p>
        </p:txBody>
      </p:sp>
    </p:spTree>
  </p:cSld>
  <p:clrMapOvr>
    <a:masterClrMapping/>
  </p:clrMapOvr>
</p:sld>
</file>

<file path=ppt/slides/slide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533374"/>
            <a:ext cx="637052" cy="10831681"/>
          </a:xfrm>
          <a:prstGeom prst="rect">
            <a:avLst/>
          </a:prstGeom>
          <a:solidFill>
            <a:srgbClr val="2A87C6"/>
          </a:solidFill>
        </p:spPr>
      </p:sp>
      <p:sp>
        <p:nvSpPr>
          <p:cNvPr name="TextBox 3" id="3"/>
          <p:cNvSpPr txBox="true"/>
          <p:nvPr/>
        </p:nvSpPr>
        <p:spPr>
          <a:xfrm rot="0">
            <a:off x="2812178" y="453603"/>
            <a:ext cx="12663645" cy="1057710"/>
          </a:xfrm>
          <a:prstGeom prst="rect">
            <a:avLst/>
          </a:prstGeom>
        </p:spPr>
        <p:txBody>
          <a:bodyPr anchor="t" rtlCol="false" tIns="0" lIns="0" bIns="0" rIns="0">
            <a:spAutoFit/>
          </a:bodyPr>
          <a:lstStyle/>
          <a:p>
            <a:pPr algn="ctr">
              <a:lnSpc>
                <a:spcPts val="4170"/>
              </a:lnSpc>
            </a:pPr>
            <a:r>
              <a:rPr lang="en-US" b="true" sz="3791">
                <a:solidFill>
                  <a:srgbClr val="2A87C6"/>
                </a:solidFill>
                <a:latin typeface="Montserrat Bold"/>
                <a:ea typeface="Montserrat Bold"/>
                <a:cs typeface="Montserrat Bold"/>
                <a:sym typeface="Montserrat Bold"/>
              </a:rPr>
              <a:t>REQUIRED DOCUMENTATION FOR TRANSITIONAL EMPLOYMENT WORK EXPERIENCES</a:t>
            </a:r>
          </a:p>
        </p:txBody>
      </p:sp>
      <p:sp>
        <p:nvSpPr>
          <p:cNvPr name="TextBox 4" id="4"/>
          <p:cNvSpPr txBox="true"/>
          <p:nvPr/>
        </p:nvSpPr>
        <p:spPr>
          <a:xfrm rot="0">
            <a:off x="1203792" y="1959060"/>
            <a:ext cx="15880416" cy="6499900"/>
          </a:xfrm>
          <a:prstGeom prst="rect">
            <a:avLst/>
          </a:prstGeom>
        </p:spPr>
        <p:txBody>
          <a:bodyPr anchor="t" rtlCol="false" tIns="0" lIns="0" bIns="0" rIns="0">
            <a:spAutoFit/>
          </a:bodyPr>
          <a:lstStyle/>
          <a:p>
            <a:pPr algn="l">
              <a:lnSpc>
                <a:spcPts val="3703"/>
              </a:lnSpc>
            </a:pPr>
            <a:r>
              <a:rPr lang="en-US" b="true" sz="2046" strike="noStrike" u="none">
                <a:solidFill>
                  <a:srgbClr val="000000"/>
                </a:solidFill>
                <a:latin typeface="Montserrat Bold"/>
                <a:ea typeface="Montserrat Bold"/>
                <a:cs typeface="Montserrat Bold"/>
                <a:sym typeface="Montserrat Bold"/>
              </a:rPr>
              <a:t> </a:t>
            </a:r>
            <a:r>
              <a:rPr lang="en-US" b="true" sz="2046" strike="noStrike" u="none">
                <a:solidFill>
                  <a:srgbClr val="000000"/>
                </a:solidFill>
                <a:latin typeface="Montserrat Bold"/>
                <a:ea typeface="Montserrat Bold"/>
                <a:cs typeface="Montserrat Bold"/>
                <a:sym typeface="Montserrat Bold"/>
              </a:rPr>
              <a:t>Require</a:t>
            </a:r>
            <a:r>
              <a:rPr lang="en-US" b="true" sz="2046" strike="noStrike" u="none">
                <a:solidFill>
                  <a:srgbClr val="000000"/>
                </a:solidFill>
                <a:latin typeface="Montserrat Bold"/>
                <a:ea typeface="Montserrat Bold"/>
                <a:cs typeface="Montserrat Bold"/>
                <a:sym typeface="Montserrat Bold"/>
              </a:rPr>
              <a:t>d </a:t>
            </a:r>
            <a:r>
              <a:rPr lang="en-US" b="true" sz="2046" strike="noStrike" u="none">
                <a:solidFill>
                  <a:srgbClr val="000000"/>
                </a:solidFill>
                <a:latin typeface="Montserrat Bold"/>
                <a:ea typeface="Montserrat Bold"/>
                <a:cs typeface="Montserrat Bold"/>
                <a:sym typeface="Montserrat Bold"/>
              </a:rPr>
              <a:t>D</a:t>
            </a:r>
            <a:r>
              <a:rPr lang="en-US" b="true" sz="2046" strike="noStrike" u="none">
                <a:solidFill>
                  <a:srgbClr val="000000"/>
                </a:solidFill>
                <a:latin typeface="Montserrat Bold"/>
                <a:ea typeface="Montserrat Bold"/>
                <a:cs typeface="Montserrat Bold"/>
                <a:sym typeface="Montserrat Bold"/>
              </a:rPr>
              <a:t>o</a:t>
            </a:r>
            <a:r>
              <a:rPr lang="en-US" b="true" sz="2046" strike="noStrike" u="none">
                <a:solidFill>
                  <a:srgbClr val="000000"/>
                </a:solidFill>
                <a:latin typeface="Montserrat Bold"/>
                <a:ea typeface="Montserrat Bold"/>
                <a:cs typeface="Montserrat Bold"/>
                <a:sym typeface="Montserrat Bold"/>
              </a:rPr>
              <a:t>cum</a:t>
            </a:r>
            <a:r>
              <a:rPr lang="en-US" b="true" sz="2046" strike="noStrike" u="none">
                <a:solidFill>
                  <a:srgbClr val="000000"/>
                </a:solidFill>
                <a:latin typeface="Montserrat Bold"/>
                <a:ea typeface="Montserrat Bold"/>
                <a:cs typeface="Montserrat Bold"/>
                <a:sym typeface="Montserrat Bold"/>
              </a:rPr>
              <a:t>e</a:t>
            </a:r>
            <a:r>
              <a:rPr lang="en-US" b="true" sz="2046" strike="noStrike" u="none">
                <a:solidFill>
                  <a:srgbClr val="000000"/>
                </a:solidFill>
                <a:latin typeface="Montserrat Bold"/>
                <a:ea typeface="Montserrat Bold"/>
                <a:cs typeface="Montserrat Bold"/>
                <a:sym typeface="Montserrat Bold"/>
              </a:rPr>
              <a:t>nts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Wo</a:t>
            </a:r>
            <a:r>
              <a:rPr lang="en-US" sz="2046" strike="noStrike" u="none">
                <a:solidFill>
                  <a:srgbClr val="000000"/>
                </a:solidFill>
                <a:latin typeface="Montserrat"/>
                <a:ea typeface="Montserrat"/>
                <a:cs typeface="Montserrat"/>
                <a:sym typeface="Montserrat"/>
              </a:rPr>
              <a:t>r</a:t>
            </a:r>
            <a:r>
              <a:rPr lang="en-US" sz="2046" strike="noStrike" u="none">
                <a:solidFill>
                  <a:srgbClr val="000000"/>
                </a:solidFill>
                <a:latin typeface="Montserrat"/>
                <a:ea typeface="Montserrat"/>
                <a:cs typeface="Montserrat"/>
                <a:sym typeface="Montserrat"/>
              </a:rPr>
              <a:t>k</a:t>
            </a:r>
            <a:r>
              <a:rPr lang="en-US" sz="2046" strike="noStrike" u="none">
                <a:solidFill>
                  <a:srgbClr val="000000"/>
                </a:solidFill>
                <a:latin typeface="Montserrat"/>
                <a:ea typeface="Montserrat"/>
                <a:cs typeface="Montserrat"/>
                <a:sym typeface="Montserrat"/>
              </a:rPr>
              <a:t>si</a:t>
            </a:r>
            <a:r>
              <a:rPr lang="en-US" sz="2046" strike="noStrike" u="none">
                <a:solidFill>
                  <a:srgbClr val="000000"/>
                </a:solidFill>
                <a:latin typeface="Montserrat"/>
                <a:ea typeface="Montserrat"/>
                <a:cs typeface="Montserrat"/>
                <a:sym typeface="Montserrat"/>
              </a:rPr>
              <a:t>te a</a:t>
            </a:r>
            <a:r>
              <a:rPr lang="en-US" sz="2046" strike="noStrike" u="none">
                <a:solidFill>
                  <a:srgbClr val="000000"/>
                </a:solidFill>
                <a:latin typeface="Montserrat"/>
                <a:ea typeface="Montserrat"/>
                <a:cs typeface="Montserrat"/>
                <a:sym typeface="Montserrat"/>
              </a:rPr>
              <a:t>g</a:t>
            </a:r>
            <a:r>
              <a:rPr lang="en-US" sz="2046" strike="noStrike" u="none">
                <a:solidFill>
                  <a:srgbClr val="000000"/>
                </a:solidFill>
                <a:latin typeface="Montserrat"/>
                <a:ea typeface="Montserrat"/>
                <a:cs typeface="Montserrat"/>
                <a:sym typeface="Montserrat"/>
              </a:rPr>
              <a:t>reemen</a:t>
            </a:r>
            <a:r>
              <a:rPr lang="en-US" sz="2046" strike="noStrike" u="none">
                <a:solidFill>
                  <a:srgbClr val="000000"/>
                </a:solidFill>
                <a:latin typeface="Montserrat"/>
                <a:ea typeface="Montserrat"/>
                <a:cs typeface="Montserrat"/>
                <a:sym typeface="Montserrat"/>
              </a:rPr>
              <a:t>t</a:t>
            </a:r>
            <a:r>
              <a:rPr lang="en-US" sz="2046" strike="noStrike" u="none">
                <a:solidFill>
                  <a:srgbClr val="000000"/>
                </a:solidFill>
                <a:latin typeface="Montserrat"/>
                <a:ea typeface="Montserrat"/>
                <a:cs typeface="Montserrat"/>
                <a:sym typeface="Montserrat"/>
              </a:rPr>
              <a:t>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IF</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employer of re</a:t>
            </a:r>
            <a:r>
              <a:rPr lang="en-US" sz="2046" strike="noStrike" u="none">
                <a:solidFill>
                  <a:srgbClr val="000000"/>
                </a:solidFill>
                <a:latin typeface="Montserrat"/>
                <a:ea typeface="Montserrat"/>
                <a:cs typeface="Montserrat"/>
                <a:sym typeface="Montserrat"/>
              </a:rPr>
              <a:t>co</a:t>
            </a:r>
            <a:r>
              <a:rPr lang="en-US" sz="2046" strike="noStrike" u="none">
                <a:solidFill>
                  <a:srgbClr val="000000"/>
                </a:solidFill>
                <a:latin typeface="Montserrat"/>
                <a:ea typeface="Montserrat"/>
                <a:cs typeface="Montserrat"/>
                <a:sym typeface="Montserrat"/>
              </a:rPr>
              <a:t>rd i</a:t>
            </a:r>
            <a:r>
              <a:rPr lang="en-US" sz="2046" strike="noStrike" u="none">
                <a:solidFill>
                  <a:srgbClr val="000000"/>
                </a:solidFill>
                <a:latin typeface="Montserrat"/>
                <a:ea typeface="Montserrat"/>
                <a:cs typeface="Montserrat"/>
                <a:sym typeface="Montserrat"/>
              </a:rPr>
              <a:t>s</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t</a:t>
            </a:r>
            <a:r>
              <a:rPr lang="en-US" sz="2046" strike="noStrike" u="none">
                <a:solidFill>
                  <a:srgbClr val="000000"/>
                </a:solidFill>
                <a:latin typeface="Montserrat"/>
                <a:ea typeface="Montserrat"/>
                <a:cs typeface="Montserrat"/>
                <a:sym typeface="Montserrat"/>
              </a:rPr>
              <a:t>he</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busin</a:t>
            </a:r>
            <a:r>
              <a:rPr lang="en-US" sz="2046" strike="noStrike" u="none">
                <a:solidFill>
                  <a:srgbClr val="000000"/>
                </a:solidFill>
                <a:latin typeface="Montserrat"/>
                <a:ea typeface="Montserrat"/>
                <a:cs typeface="Montserrat"/>
                <a:sym typeface="Montserrat"/>
              </a:rPr>
              <a:t>es</a:t>
            </a:r>
            <a:r>
              <a:rPr lang="en-US" sz="2046" strike="noStrike" u="none">
                <a:solidFill>
                  <a:srgbClr val="000000"/>
                </a:solidFill>
                <a:latin typeface="Montserrat"/>
                <a:ea typeface="Montserrat"/>
                <a:cs typeface="Montserrat"/>
                <a:sym typeface="Montserrat"/>
              </a:rPr>
              <a:t>s (not KY S</a:t>
            </a:r>
            <a:r>
              <a:rPr lang="en-US" sz="2046" strike="noStrike" u="none">
                <a:solidFill>
                  <a:srgbClr val="000000"/>
                </a:solidFill>
                <a:latin typeface="Montserrat"/>
                <a:ea typeface="Montserrat"/>
                <a:cs typeface="Montserrat"/>
                <a:sym typeface="Montserrat"/>
              </a:rPr>
              <a:t>ta</a:t>
            </a:r>
            <a:r>
              <a:rPr lang="en-US" sz="2046" strike="noStrike" u="none">
                <a:solidFill>
                  <a:srgbClr val="000000"/>
                </a:solidFill>
                <a:latin typeface="Montserrat"/>
                <a:ea typeface="Montserrat"/>
                <a:cs typeface="Montserrat"/>
                <a:sym typeface="Montserrat"/>
              </a:rPr>
              <a:t>ffing), this must </a:t>
            </a:r>
            <a:r>
              <a:rPr lang="en-US" sz="2046" strike="noStrike" u="none">
                <a:solidFill>
                  <a:srgbClr val="000000"/>
                </a:solidFill>
                <a:latin typeface="Montserrat"/>
                <a:ea typeface="Montserrat"/>
                <a:cs typeface="Montserrat"/>
                <a:sym typeface="Montserrat"/>
              </a:rPr>
              <a:t>b</a:t>
            </a:r>
            <a:r>
              <a:rPr lang="en-US" sz="2046" strike="noStrike" u="none">
                <a:solidFill>
                  <a:srgbClr val="000000"/>
                </a:solidFill>
                <a:latin typeface="Montserrat"/>
                <a:ea typeface="Montserrat"/>
                <a:cs typeface="Montserrat"/>
                <a:sym typeface="Montserrat"/>
              </a:rPr>
              <a:t>e </a:t>
            </a:r>
            <a:r>
              <a:rPr lang="en-US" sz="2046" strike="noStrike" u="none">
                <a:solidFill>
                  <a:srgbClr val="000000"/>
                </a:solidFill>
                <a:latin typeface="Montserrat"/>
                <a:ea typeface="Montserrat"/>
                <a:cs typeface="Montserrat"/>
                <a:sym typeface="Montserrat"/>
              </a:rPr>
              <a:t>s</a:t>
            </a:r>
            <a:r>
              <a:rPr lang="en-US" sz="2046" strike="noStrike" u="none">
                <a:solidFill>
                  <a:srgbClr val="000000"/>
                </a:solidFill>
                <a:latin typeface="Montserrat"/>
                <a:ea typeface="Montserrat"/>
                <a:cs typeface="Montserrat"/>
                <a:sym typeface="Montserrat"/>
              </a:rPr>
              <a:t>ign</a:t>
            </a:r>
            <a:r>
              <a:rPr lang="en-US" sz="2046" strike="noStrike" u="none">
                <a:solidFill>
                  <a:srgbClr val="000000"/>
                </a:solidFill>
                <a:latin typeface="Montserrat"/>
                <a:ea typeface="Montserrat"/>
                <a:cs typeface="Montserrat"/>
                <a:sym typeface="Montserrat"/>
              </a:rPr>
              <a:t>ed </a:t>
            </a:r>
            <a:r>
              <a:rPr lang="en-US" sz="2046" strike="noStrike" u="none">
                <a:solidFill>
                  <a:srgbClr val="000000"/>
                </a:solidFill>
                <a:latin typeface="Montserrat"/>
                <a:ea typeface="Montserrat"/>
                <a:cs typeface="Montserrat"/>
                <a:sym typeface="Montserrat"/>
              </a:rPr>
              <a:t>by Kevin Corne</a:t>
            </a:r>
            <a:r>
              <a:rPr lang="en-US" sz="2046" strike="noStrike" u="none">
                <a:solidFill>
                  <a:srgbClr val="000000"/>
                </a:solidFill>
                <a:latin typeface="Montserrat"/>
                <a:ea typeface="Montserrat"/>
                <a:cs typeface="Montserrat"/>
                <a:sym typeface="Montserrat"/>
              </a:rPr>
              <a:t>t</a:t>
            </a:r>
            <a:r>
              <a:rPr lang="en-US" sz="2046" strike="noStrike" u="none">
                <a:solidFill>
                  <a:srgbClr val="000000"/>
                </a:solidFill>
                <a:latin typeface="Montserrat"/>
                <a:ea typeface="Montserrat"/>
                <a:cs typeface="Montserrat"/>
                <a:sym typeface="Montserrat"/>
              </a:rPr>
              <a:t>te.  </a:t>
            </a:r>
          </a:p>
          <a:p>
            <a:pPr algn="l">
              <a:lnSpc>
                <a:spcPts val="3703"/>
              </a:lnSpc>
            </a:pPr>
          </a:p>
          <a:p>
            <a:pPr algn="l">
              <a:lnSpc>
                <a:spcPts val="3703"/>
              </a:lnSpc>
            </a:pPr>
            <a:r>
              <a:rPr lang="en-US" b="true" sz="2046" strike="noStrike" u="none">
                <a:solidFill>
                  <a:srgbClr val="000000"/>
                </a:solidFill>
                <a:latin typeface="Montserrat Bold"/>
                <a:ea typeface="Montserrat Bold"/>
                <a:cs typeface="Montserrat Bold"/>
                <a:sym typeface="Montserrat Bold"/>
              </a:rPr>
              <a:t>Training plan</a:t>
            </a:r>
            <a:r>
              <a:rPr lang="en-US" b="true" sz="2046" strike="noStrike" u="none">
                <a:solidFill>
                  <a:srgbClr val="000000"/>
                </a:solidFill>
                <a:latin typeface="Montserrat Bold"/>
                <a:ea typeface="Montserrat Bold"/>
                <a:cs typeface="Montserrat Bold"/>
                <a:sym typeface="Montserrat Bold"/>
              </a:rPr>
              <a:t>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Bot</a:t>
            </a:r>
            <a:r>
              <a:rPr lang="en-US" sz="2046" strike="noStrike" u="none">
                <a:solidFill>
                  <a:srgbClr val="000000"/>
                </a:solidFill>
                <a:latin typeface="Montserrat"/>
                <a:ea typeface="Montserrat"/>
                <a:cs typeface="Montserrat"/>
                <a:sym typeface="Montserrat"/>
              </a:rPr>
              <a:t>h </a:t>
            </a:r>
            <a:r>
              <a:rPr lang="en-US" sz="2046" strike="noStrike" u="none">
                <a:solidFill>
                  <a:srgbClr val="000000"/>
                </a:solidFill>
                <a:latin typeface="Montserrat"/>
                <a:ea typeface="Montserrat"/>
                <a:cs typeface="Montserrat"/>
                <a:sym typeface="Montserrat"/>
              </a:rPr>
              <a:t>tr</a:t>
            </a:r>
            <a:r>
              <a:rPr lang="en-US" sz="2046" strike="noStrike" u="none">
                <a:solidFill>
                  <a:srgbClr val="000000"/>
                </a:solidFill>
                <a:latin typeface="Montserrat"/>
                <a:ea typeface="Montserrat"/>
                <a:cs typeface="Montserrat"/>
                <a:sym typeface="Montserrat"/>
              </a:rPr>
              <a:t>a</a:t>
            </a:r>
            <a:r>
              <a:rPr lang="en-US" sz="2046" strike="noStrike" u="none">
                <a:solidFill>
                  <a:srgbClr val="000000"/>
                </a:solidFill>
                <a:latin typeface="Montserrat"/>
                <a:ea typeface="Montserrat"/>
                <a:cs typeface="Montserrat"/>
                <a:sym typeface="Montserrat"/>
              </a:rPr>
              <a:t>ining</a:t>
            </a:r>
            <a:r>
              <a:rPr lang="en-US" sz="2046" strike="noStrike" u="none">
                <a:solidFill>
                  <a:srgbClr val="000000"/>
                </a:solidFill>
                <a:latin typeface="Montserrat"/>
                <a:ea typeface="Montserrat"/>
                <a:cs typeface="Montserrat"/>
                <a:sym typeface="Montserrat"/>
              </a:rPr>
              <a:t> p</a:t>
            </a:r>
            <a:r>
              <a:rPr lang="en-US" sz="2046" strike="noStrike" u="none">
                <a:solidFill>
                  <a:srgbClr val="000000"/>
                </a:solidFill>
                <a:latin typeface="Montserrat"/>
                <a:ea typeface="Montserrat"/>
                <a:cs typeface="Montserrat"/>
                <a:sym typeface="Montserrat"/>
              </a:rPr>
              <a:t>lan </a:t>
            </a:r>
            <a:r>
              <a:rPr lang="en-US" sz="2046" strike="noStrike" u="none">
                <a:solidFill>
                  <a:srgbClr val="000000"/>
                </a:solidFill>
                <a:latin typeface="Montserrat"/>
                <a:ea typeface="Montserrat"/>
                <a:cs typeface="Montserrat"/>
                <a:sym typeface="Montserrat"/>
              </a:rPr>
              <a:t>a</a:t>
            </a:r>
            <a:r>
              <a:rPr lang="en-US" sz="2046" strike="noStrike" u="none">
                <a:solidFill>
                  <a:srgbClr val="000000"/>
                </a:solidFill>
                <a:latin typeface="Montserrat"/>
                <a:ea typeface="Montserrat"/>
                <a:cs typeface="Montserrat"/>
                <a:sym typeface="Montserrat"/>
              </a:rPr>
              <a:t>nd w</a:t>
            </a:r>
            <a:r>
              <a:rPr lang="en-US" sz="2046" strike="noStrike" u="none">
                <a:solidFill>
                  <a:srgbClr val="000000"/>
                </a:solidFill>
                <a:latin typeface="Montserrat"/>
                <a:ea typeface="Montserrat"/>
                <a:cs typeface="Montserrat"/>
                <a:sym typeface="Montserrat"/>
              </a:rPr>
              <a:t>o</a:t>
            </a:r>
            <a:r>
              <a:rPr lang="en-US" sz="2046" strike="noStrike" u="none">
                <a:solidFill>
                  <a:srgbClr val="000000"/>
                </a:solidFill>
                <a:latin typeface="Montserrat"/>
                <a:ea typeface="Montserrat"/>
                <a:cs typeface="Montserrat"/>
                <a:sym typeface="Montserrat"/>
              </a:rPr>
              <a:t>rksit</a:t>
            </a:r>
            <a:r>
              <a:rPr lang="en-US" sz="2046" strike="noStrike" u="none">
                <a:solidFill>
                  <a:srgbClr val="000000"/>
                </a:solidFill>
                <a:latin typeface="Montserrat"/>
                <a:ea typeface="Montserrat"/>
                <a:cs typeface="Montserrat"/>
                <a:sym typeface="Montserrat"/>
              </a:rPr>
              <a:t>e agreement</a:t>
            </a:r>
            <a:r>
              <a:rPr lang="en-US" sz="2046" strike="noStrike" u="none">
                <a:solidFill>
                  <a:srgbClr val="000000"/>
                </a:solidFill>
                <a:latin typeface="Montserrat"/>
                <a:ea typeface="Montserrat"/>
                <a:cs typeface="Montserrat"/>
                <a:sym typeface="Montserrat"/>
              </a:rPr>
              <a:t> need</a:t>
            </a:r>
            <a:r>
              <a:rPr lang="en-US" sz="2046" strike="noStrike" u="none">
                <a:solidFill>
                  <a:srgbClr val="000000"/>
                </a:solidFill>
                <a:latin typeface="Montserrat"/>
                <a:ea typeface="Montserrat"/>
                <a:cs typeface="Montserrat"/>
                <a:sym typeface="Montserrat"/>
              </a:rPr>
              <a:t> t</a:t>
            </a:r>
            <a:r>
              <a:rPr lang="en-US" sz="2046" strike="noStrike" u="none">
                <a:solidFill>
                  <a:srgbClr val="000000"/>
                </a:solidFill>
                <a:latin typeface="Montserrat"/>
                <a:ea typeface="Montserrat"/>
                <a:cs typeface="Montserrat"/>
                <a:sym typeface="Montserrat"/>
              </a:rPr>
              <a:t>o</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b</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 sign</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d</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BEFORE place</a:t>
            </a:r>
            <a:r>
              <a:rPr lang="en-US" sz="2046" strike="noStrike" u="none">
                <a:solidFill>
                  <a:srgbClr val="000000"/>
                </a:solidFill>
                <a:latin typeface="Montserrat"/>
                <a:ea typeface="Montserrat"/>
                <a:cs typeface="Montserrat"/>
                <a:sym typeface="Montserrat"/>
              </a:rPr>
              <a:t>m</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n</a:t>
            </a:r>
            <a:r>
              <a:rPr lang="en-US" sz="2046" strike="noStrike" u="none">
                <a:solidFill>
                  <a:srgbClr val="000000"/>
                </a:solidFill>
                <a:latin typeface="Montserrat"/>
                <a:ea typeface="Montserrat"/>
                <a:cs typeface="Montserrat"/>
                <a:sym typeface="Montserrat"/>
              </a:rPr>
              <a:t>t starts</a:t>
            </a:r>
            <a:r>
              <a:rPr lang="en-US" sz="2046" strike="noStrike" u="none">
                <a:solidFill>
                  <a:srgbClr val="000000"/>
                </a:solidFill>
                <a:latin typeface="Montserrat"/>
                <a:ea typeface="Montserrat"/>
                <a:cs typeface="Montserrat"/>
                <a:sym typeface="Montserrat"/>
              </a:rPr>
              <a:t>.</a:t>
            </a:r>
            <a:r>
              <a:rPr lang="en-US" sz="2046" strike="noStrike" u="none">
                <a:solidFill>
                  <a:srgbClr val="000000"/>
                </a:solidFill>
                <a:latin typeface="Montserrat"/>
                <a:ea typeface="Montserrat"/>
                <a:cs typeface="Montserrat"/>
                <a:sym typeface="Montserrat"/>
              </a:rPr>
              <a:t>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BUT t</a:t>
            </a:r>
            <a:r>
              <a:rPr lang="en-US" sz="2046" strike="noStrike" u="none">
                <a:solidFill>
                  <a:srgbClr val="000000"/>
                </a:solidFill>
                <a:latin typeface="Montserrat"/>
                <a:ea typeface="Montserrat"/>
                <a:cs typeface="Montserrat"/>
                <a:sym typeface="Montserrat"/>
              </a:rPr>
              <a:t>r</a:t>
            </a:r>
            <a:r>
              <a:rPr lang="en-US" sz="2046" strike="noStrike" u="none">
                <a:solidFill>
                  <a:srgbClr val="000000"/>
                </a:solidFill>
                <a:latin typeface="Montserrat"/>
                <a:ea typeface="Montserrat"/>
                <a:cs typeface="Montserrat"/>
                <a:sym typeface="Montserrat"/>
              </a:rPr>
              <a:t>aining</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pl</a:t>
            </a:r>
            <a:r>
              <a:rPr lang="en-US" sz="2046" strike="noStrike" u="none">
                <a:solidFill>
                  <a:srgbClr val="000000"/>
                </a:solidFill>
                <a:latin typeface="Montserrat"/>
                <a:ea typeface="Montserrat"/>
                <a:cs typeface="Montserrat"/>
                <a:sym typeface="Montserrat"/>
              </a:rPr>
              <a:t>a</a:t>
            </a:r>
            <a:r>
              <a:rPr lang="en-US" sz="2046" strike="noStrike" u="none">
                <a:solidFill>
                  <a:srgbClr val="000000"/>
                </a:solidFill>
                <a:latin typeface="Montserrat"/>
                <a:ea typeface="Montserrat"/>
                <a:cs typeface="Montserrat"/>
                <a:sym typeface="Montserrat"/>
              </a:rPr>
              <a:t>n</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ne</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ds</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to</a:t>
            </a:r>
            <a:r>
              <a:rPr lang="en-US" sz="2046" strike="noStrike" u="none">
                <a:solidFill>
                  <a:srgbClr val="000000"/>
                </a:solidFill>
                <a:latin typeface="Montserrat"/>
                <a:ea typeface="Montserrat"/>
                <a:cs typeface="Montserrat"/>
                <a:sym typeface="Montserrat"/>
              </a:rPr>
              <a:t> be s</a:t>
            </a:r>
            <a:r>
              <a:rPr lang="en-US" sz="2046" strike="noStrike" u="none">
                <a:solidFill>
                  <a:srgbClr val="000000"/>
                </a:solidFill>
                <a:latin typeface="Montserrat"/>
                <a:ea typeface="Montserrat"/>
                <a:cs typeface="Montserrat"/>
                <a:sym typeface="Montserrat"/>
              </a:rPr>
              <a:t>ign</a:t>
            </a:r>
            <a:r>
              <a:rPr lang="en-US" sz="2046" strike="noStrike" u="none">
                <a:solidFill>
                  <a:srgbClr val="000000"/>
                </a:solidFill>
                <a:latin typeface="Montserrat"/>
                <a:ea typeface="Montserrat"/>
                <a:cs typeface="Montserrat"/>
                <a:sym typeface="Montserrat"/>
              </a:rPr>
              <a:t>ed</a:t>
            </a:r>
            <a:r>
              <a:rPr lang="en-US" sz="2046" strike="noStrike" u="none">
                <a:solidFill>
                  <a:srgbClr val="000000"/>
                </a:solidFill>
                <a:latin typeface="Montserrat"/>
                <a:ea typeface="Montserrat"/>
                <a:cs typeface="Montserrat"/>
                <a:sym typeface="Montserrat"/>
              </a:rPr>
              <a:t> day</a:t>
            </a:r>
            <a:r>
              <a:rPr lang="en-US" sz="2046" strike="noStrike" u="none">
                <a:solidFill>
                  <a:srgbClr val="000000"/>
                </a:solidFill>
                <a:latin typeface="Montserrat"/>
                <a:ea typeface="Montserrat"/>
                <a:cs typeface="Montserrat"/>
                <a:sym typeface="Montserrat"/>
              </a:rPr>
              <a:t> o</a:t>
            </a:r>
            <a:r>
              <a:rPr lang="en-US" sz="2046" strike="noStrike" u="none">
                <a:solidFill>
                  <a:srgbClr val="000000"/>
                </a:solidFill>
                <a:latin typeface="Montserrat"/>
                <a:ea typeface="Montserrat"/>
                <a:cs typeface="Montserrat"/>
                <a:sym typeface="Montserrat"/>
              </a:rPr>
              <a:t>f</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or af</a:t>
            </a:r>
            <a:r>
              <a:rPr lang="en-US" sz="2046" strike="noStrike" u="none">
                <a:solidFill>
                  <a:srgbClr val="000000"/>
                </a:solidFill>
                <a:latin typeface="Montserrat"/>
                <a:ea typeface="Montserrat"/>
                <a:cs typeface="Montserrat"/>
                <a:sym typeface="Montserrat"/>
              </a:rPr>
              <a:t>t</a:t>
            </a:r>
            <a:r>
              <a:rPr lang="en-US" sz="2046" strike="noStrike" u="none">
                <a:solidFill>
                  <a:srgbClr val="000000"/>
                </a:solidFill>
                <a:latin typeface="Montserrat"/>
                <a:ea typeface="Montserrat"/>
                <a:cs typeface="Montserrat"/>
                <a:sym typeface="Montserrat"/>
              </a:rPr>
              <a:t>er </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ligibility</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ap</a:t>
            </a:r>
            <a:r>
              <a:rPr lang="en-US" sz="2046" strike="noStrike" u="none">
                <a:solidFill>
                  <a:srgbClr val="000000"/>
                </a:solidFill>
                <a:latin typeface="Montserrat"/>
                <a:ea typeface="Montserrat"/>
                <a:cs typeface="Montserrat"/>
                <a:sym typeface="Montserrat"/>
              </a:rPr>
              <a:t>pr</a:t>
            </a:r>
            <a:r>
              <a:rPr lang="en-US" sz="2046" strike="noStrike" u="none">
                <a:solidFill>
                  <a:srgbClr val="000000"/>
                </a:solidFill>
                <a:latin typeface="Montserrat"/>
                <a:ea typeface="Montserrat"/>
                <a:cs typeface="Montserrat"/>
                <a:sym typeface="Montserrat"/>
              </a:rPr>
              <a:t>o</a:t>
            </a:r>
            <a:r>
              <a:rPr lang="en-US" sz="2046" strike="noStrike" u="none">
                <a:solidFill>
                  <a:srgbClr val="000000"/>
                </a:solidFill>
                <a:latin typeface="Montserrat"/>
                <a:ea typeface="Montserrat"/>
                <a:cs typeface="Montserrat"/>
                <a:sym typeface="Montserrat"/>
              </a:rPr>
              <a:t>val</a:t>
            </a:r>
            <a:r>
              <a:rPr lang="en-US" sz="2046" strike="noStrike" u="none">
                <a:solidFill>
                  <a:srgbClr val="000000"/>
                </a:solidFill>
                <a:latin typeface="Montserrat"/>
                <a:ea typeface="Montserrat"/>
                <a:cs typeface="Montserrat"/>
                <a:sym typeface="Montserrat"/>
              </a:rPr>
              <a:t>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Works</a:t>
            </a:r>
            <a:r>
              <a:rPr lang="en-US" sz="2046" strike="noStrike" u="none">
                <a:solidFill>
                  <a:srgbClr val="000000"/>
                </a:solidFill>
                <a:latin typeface="Montserrat"/>
                <a:ea typeface="Montserrat"/>
                <a:cs typeface="Montserrat"/>
                <a:sym typeface="Montserrat"/>
              </a:rPr>
              <a:t>i</a:t>
            </a:r>
            <a:r>
              <a:rPr lang="en-US" sz="2046" strike="noStrike" u="none">
                <a:solidFill>
                  <a:srgbClr val="000000"/>
                </a:solidFill>
                <a:latin typeface="Montserrat"/>
                <a:ea typeface="Montserrat"/>
                <a:cs typeface="Montserrat"/>
                <a:sym typeface="Montserrat"/>
              </a:rPr>
              <a:t>te</a:t>
            </a:r>
            <a:r>
              <a:rPr lang="en-US" sz="2046" strike="noStrike" u="none">
                <a:solidFill>
                  <a:srgbClr val="000000"/>
                </a:solidFill>
                <a:latin typeface="Montserrat"/>
                <a:ea typeface="Montserrat"/>
                <a:cs typeface="Montserrat"/>
                <a:sym typeface="Montserrat"/>
              </a:rPr>
              <a:t> ag</a:t>
            </a:r>
            <a:r>
              <a:rPr lang="en-US" sz="2046" strike="noStrike" u="none">
                <a:solidFill>
                  <a:srgbClr val="000000"/>
                </a:solidFill>
                <a:latin typeface="Montserrat"/>
                <a:ea typeface="Montserrat"/>
                <a:cs typeface="Montserrat"/>
                <a:sym typeface="Montserrat"/>
              </a:rPr>
              <a:t>r</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ement</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 can *</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b</a:t>
            </a:r>
            <a:r>
              <a:rPr lang="en-US" sz="2046" strike="noStrike" u="none">
                <a:solidFill>
                  <a:srgbClr val="000000"/>
                </a:solidFill>
                <a:latin typeface="Montserrat"/>
                <a:ea typeface="Montserrat"/>
                <a:cs typeface="Montserrat"/>
                <a:sym typeface="Montserrat"/>
              </a:rPr>
              <a:t>e si</a:t>
            </a:r>
            <a:r>
              <a:rPr lang="en-US" sz="2046" strike="noStrike" u="none">
                <a:solidFill>
                  <a:srgbClr val="000000"/>
                </a:solidFill>
                <a:latin typeface="Montserrat"/>
                <a:ea typeface="Montserrat"/>
                <a:cs typeface="Montserrat"/>
                <a:sym typeface="Montserrat"/>
              </a:rPr>
              <a:t>g</a:t>
            </a:r>
            <a:r>
              <a:rPr lang="en-US" sz="2046" strike="noStrike" u="none">
                <a:solidFill>
                  <a:srgbClr val="000000"/>
                </a:solidFill>
                <a:latin typeface="Montserrat"/>
                <a:ea typeface="Montserrat"/>
                <a:cs typeface="Montserrat"/>
                <a:sym typeface="Montserrat"/>
              </a:rPr>
              <a:t>n</a:t>
            </a:r>
            <a:r>
              <a:rPr lang="en-US" sz="2046" strike="noStrike" u="none">
                <a:solidFill>
                  <a:srgbClr val="000000"/>
                </a:solidFill>
                <a:latin typeface="Montserrat"/>
                <a:ea typeface="Montserrat"/>
                <a:cs typeface="Montserrat"/>
                <a:sym typeface="Montserrat"/>
              </a:rPr>
              <a:t>ed bef</a:t>
            </a:r>
            <a:r>
              <a:rPr lang="en-US" sz="2046" strike="noStrike" u="none">
                <a:solidFill>
                  <a:srgbClr val="000000"/>
                </a:solidFill>
                <a:latin typeface="Montserrat"/>
                <a:ea typeface="Montserrat"/>
                <a:cs typeface="Montserrat"/>
                <a:sym typeface="Montserrat"/>
              </a:rPr>
              <a:t>o</a:t>
            </a:r>
            <a:r>
              <a:rPr lang="en-US" sz="2046" strike="noStrike" u="none">
                <a:solidFill>
                  <a:srgbClr val="000000"/>
                </a:solidFill>
                <a:latin typeface="Montserrat"/>
                <a:ea typeface="Montserrat"/>
                <a:cs typeface="Montserrat"/>
                <a:sym typeface="Montserrat"/>
              </a:rPr>
              <a:t>r</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 ap</a:t>
            </a:r>
            <a:r>
              <a:rPr lang="en-US" sz="2046" strike="noStrike" u="none">
                <a:solidFill>
                  <a:srgbClr val="000000"/>
                </a:solidFill>
                <a:latin typeface="Montserrat"/>
                <a:ea typeface="Montserrat"/>
                <a:cs typeface="Montserrat"/>
                <a:sym typeface="Montserrat"/>
              </a:rPr>
              <a:t>p</a:t>
            </a:r>
            <a:r>
              <a:rPr lang="en-US" sz="2046" strike="noStrike" u="none">
                <a:solidFill>
                  <a:srgbClr val="000000"/>
                </a:solidFill>
                <a:latin typeface="Montserrat"/>
                <a:ea typeface="Montserrat"/>
                <a:cs typeface="Montserrat"/>
                <a:sym typeface="Montserrat"/>
              </a:rPr>
              <a:t>r</a:t>
            </a:r>
            <a:r>
              <a:rPr lang="en-US" sz="2046" strike="noStrike" u="none">
                <a:solidFill>
                  <a:srgbClr val="000000"/>
                </a:solidFill>
                <a:latin typeface="Montserrat"/>
                <a:ea typeface="Montserrat"/>
                <a:cs typeface="Montserrat"/>
                <a:sym typeface="Montserrat"/>
              </a:rPr>
              <a:t>oval</a:t>
            </a:r>
            <a:r>
              <a:rPr lang="en-US" sz="2046" strike="noStrike" u="none">
                <a:solidFill>
                  <a:srgbClr val="000000"/>
                </a:solidFill>
                <a:latin typeface="Montserrat"/>
                <a:ea typeface="Montserrat"/>
                <a:cs typeface="Montserrat"/>
                <a:sym typeface="Montserrat"/>
              </a:rPr>
              <a:t>. Af</a:t>
            </a:r>
            <a:r>
              <a:rPr lang="en-US" sz="2046" strike="noStrike" u="none">
                <a:solidFill>
                  <a:srgbClr val="000000"/>
                </a:solidFill>
                <a:latin typeface="Montserrat"/>
                <a:ea typeface="Montserrat"/>
                <a:cs typeface="Montserrat"/>
                <a:sym typeface="Montserrat"/>
              </a:rPr>
              <a:t>t</a:t>
            </a:r>
            <a:r>
              <a:rPr lang="en-US" sz="2046" strike="noStrike" u="none">
                <a:solidFill>
                  <a:srgbClr val="000000"/>
                </a:solidFill>
                <a:latin typeface="Montserrat"/>
                <a:ea typeface="Montserrat"/>
                <a:cs typeface="Montserrat"/>
                <a:sym typeface="Montserrat"/>
              </a:rPr>
              <a:t>er </a:t>
            </a:r>
            <a:r>
              <a:rPr lang="en-US" sz="2046" strike="noStrike" u="none">
                <a:solidFill>
                  <a:srgbClr val="000000"/>
                </a:solidFill>
                <a:latin typeface="Montserrat"/>
                <a:ea typeface="Montserrat"/>
                <a:cs typeface="Montserrat"/>
                <a:sym typeface="Montserrat"/>
              </a:rPr>
              <a:t>is </a:t>
            </a:r>
            <a:r>
              <a:rPr lang="en-US" sz="2046" strike="noStrike" u="none">
                <a:solidFill>
                  <a:srgbClr val="000000"/>
                </a:solidFill>
                <a:latin typeface="Montserrat"/>
                <a:ea typeface="Montserrat"/>
                <a:cs typeface="Montserrat"/>
                <a:sym typeface="Montserrat"/>
              </a:rPr>
              <a:t>okay</a:t>
            </a:r>
            <a:r>
              <a:rPr lang="en-US" sz="2046" strike="noStrike" u="none">
                <a:solidFill>
                  <a:srgbClr val="000000"/>
                </a:solidFill>
                <a:latin typeface="Montserrat"/>
                <a:ea typeface="Montserrat"/>
                <a:cs typeface="Montserrat"/>
                <a:sym typeface="Montserrat"/>
              </a:rPr>
              <a:t> to</a:t>
            </a:r>
            <a:r>
              <a:rPr lang="en-US" sz="2046" strike="noStrike" u="none">
                <a:solidFill>
                  <a:srgbClr val="000000"/>
                </a:solidFill>
                <a:latin typeface="Montserrat"/>
                <a:ea typeface="Montserrat"/>
                <a:cs typeface="Montserrat"/>
                <a:sym typeface="Montserrat"/>
              </a:rPr>
              <a:t>o, a</a:t>
            </a:r>
            <a:r>
              <a:rPr lang="en-US" sz="2046" strike="noStrike" u="none">
                <a:solidFill>
                  <a:srgbClr val="000000"/>
                </a:solidFill>
                <a:latin typeface="Montserrat"/>
                <a:ea typeface="Montserrat"/>
                <a:cs typeface="Montserrat"/>
                <a:sym typeface="Montserrat"/>
              </a:rPr>
              <a:t>s</a:t>
            </a:r>
            <a:r>
              <a:rPr lang="en-US" sz="2046" strike="noStrike" u="none">
                <a:solidFill>
                  <a:srgbClr val="000000"/>
                </a:solidFill>
                <a:latin typeface="Montserrat"/>
                <a:ea typeface="Montserrat"/>
                <a:cs typeface="Montserrat"/>
                <a:sym typeface="Montserrat"/>
              </a:rPr>
              <a:t> l</a:t>
            </a:r>
            <a:r>
              <a:rPr lang="en-US" sz="2046" strike="noStrike" u="none">
                <a:solidFill>
                  <a:srgbClr val="000000"/>
                </a:solidFill>
                <a:latin typeface="Montserrat"/>
                <a:ea typeface="Montserrat"/>
                <a:cs typeface="Montserrat"/>
                <a:sym typeface="Montserrat"/>
              </a:rPr>
              <a:t>o</a:t>
            </a:r>
            <a:r>
              <a:rPr lang="en-US" sz="2046" strike="noStrike" u="none">
                <a:solidFill>
                  <a:srgbClr val="000000"/>
                </a:solidFill>
                <a:latin typeface="Montserrat"/>
                <a:ea typeface="Montserrat"/>
                <a:cs typeface="Montserrat"/>
                <a:sym typeface="Montserrat"/>
              </a:rPr>
              <a:t>ng</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a</a:t>
            </a:r>
            <a:r>
              <a:rPr lang="en-US" sz="2046" strike="noStrike" u="none">
                <a:solidFill>
                  <a:srgbClr val="000000"/>
                </a:solidFill>
                <a:latin typeface="Montserrat"/>
                <a:ea typeface="Montserrat"/>
                <a:cs typeface="Montserrat"/>
                <a:sym typeface="Montserrat"/>
              </a:rPr>
              <a:t>s</a:t>
            </a:r>
            <a:r>
              <a:rPr lang="en-US" sz="2046" strike="noStrike" u="none">
                <a:solidFill>
                  <a:srgbClr val="000000"/>
                </a:solidFill>
                <a:latin typeface="Montserrat"/>
                <a:ea typeface="Montserrat"/>
                <a:cs typeface="Montserrat"/>
                <a:sym typeface="Montserrat"/>
              </a:rPr>
              <a:t> the</a:t>
            </a:r>
            <a:r>
              <a:rPr lang="en-US" sz="2046" strike="noStrike" u="none">
                <a:solidFill>
                  <a:srgbClr val="000000"/>
                </a:solidFill>
                <a:latin typeface="Montserrat"/>
                <a:ea typeface="Montserrat"/>
                <a:cs typeface="Montserrat"/>
                <a:sym typeface="Montserrat"/>
              </a:rPr>
              <a:t> p</a:t>
            </a:r>
            <a:r>
              <a:rPr lang="en-US" sz="2046" strike="noStrike" u="none">
                <a:solidFill>
                  <a:srgbClr val="000000"/>
                </a:solidFill>
                <a:latin typeface="Montserrat"/>
                <a:ea typeface="Montserrat"/>
                <a:cs typeface="Montserrat"/>
                <a:sym typeface="Montserrat"/>
              </a:rPr>
              <a:t>a</a:t>
            </a:r>
            <a:r>
              <a:rPr lang="en-US" sz="2046" strike="noStrike" u="none">
                <a:solidFill>
                  <a:srgbClr val="000000"/>
                </a:solidFill>
                <a:latin typeface="Montserrat"/>
                <a:ea typeface="Montserrat"/>
                <a:cs typeface="Montserrat"/>
                <a:sym typeface="Montserrat"/>
              </a:rPr>
              <a:t>r</a:t>
            </a:r>
            <a:r>
              <a:rPr lang="en-US" sz="2046" strike="noStrike" u="none">
                <a:solidFill>
                  <a:srgbClr val="000000"/>
                </a:solidFill>
                <a:latin typeface="Montserrat"/>
                <a:ea typeface="Montserrat"/>
                <a:cs typeface="Montserrat"/>
                <a:sym typeface="Montserrat"/>
              </a:rPr>
              <a:t>ticipant d</a:t>
            </a:r>
            <a:r>
              <a:rPr lang="en-US" sz="2046" strike="noStrike" u="none">
                <a:solidFill>
                  <a:srgbClr val="000000"/>
                </a:solidFill>
                <a:latin typeface="Montserrat"/>
                <a:ea typeface="Montserrat"/>
                <a:cs typeface="Montserrat"/>
                <a:sym typeface="Montserrat"/>
              </a:rPr>
              <a:t>o</a:t>
            </a:r>
            <a:r>
              <a:rPr lang="en-US" sz="2046" strike="noStrike" u="none">
                <a:solidFill>
                  <a:srgbClr val="000000"/>
                </a:solidFill>
                <a:latin typeface="Montserrat"/>
                <a:ea typeface="Montserrat"/>
                <a:cs typeface="Montserrat"/>
                <a:sym typeface="Montserrat"/>
              </a:rPr>
              <a:t>esn’t be</a:t>
            </a:r>
            <a:r>
              <a:rPr lang="en-US" sz="2046" strike="noStrike" u="none">
                <a:solidFill>
                  <a:srgbClr val="000000"/>
                </a:solidFill>
                <a:latin typeface="Montserrat"/>
                <a:ea typeface="Montserrat"/>
                <a:cs typeface="Montserrat"/>
                <a:sym typeface="Montserrat"/>
              </a:rPr>
              <a:t>g</a:t>
            </a:r>
            <a:r>
              <a:rPr lang="en-US" sz="2046" strike="noStrike" u="none">
                <a:solidFill>
                  <a:srgbClr val="000000"/>
                </a:solidFill>
                <a:latin typeface="Montserrat"/>
                <a:ea typeface="Montserrat"/>
                <a:cs typeface="Montserrat"/>
                <a:sym typeface="Montserrat"/>
              </a:rPr>
              <a:t>in befo</a:t>
            </a:r>
            <a:r>
              <a:rPr lang="en-US" sz="2046" strike="noStrike" u="none">
                <a:solidFill>
                  <a:srgbClr val="000000"/>
                </a:solidFill>
                <a:latin typeface="Montserrat"/>
                <a:ea typeface="Montserrat"/>
                <a:cs typeface="Montserrat"/>
                <a:sym typeface="Montserrat"/>
              </a:rPr>
              <a:t>re</a:t>
            </a:r>
            <a:r>
              <a:rPr lang="en-US" sz="2046" strike="noStrike" u="none">
                <a:solidFill>
                  <a:srgbClr val="000000"/>
                </a:solidFill>
                <a:latin typeface="Montserrat"/>
                <a:ea typeface="Montserrat"/>
                <a:cs typeface="Montserrat"/>
                <a:sym typeface="Montserrat"/>
              </a:rPr>
              <a:t> it i</a:t>
            </a:r>
            <a:r>
              <a:rPr lang="en-US" sz="2046" strike="noStrike" u="none">
                <a:solidFill>
                  <a:srgbClr val="000000"/>
                </a:solidFill>
                <a:latin typeface="Montserrat"/>
                <a:ea typeface="Montserrat"/>
                <a:cs typeface="Montserrat"/>
                <a:sym typeface="Montserrat"/>
              </a:rPr>
              <a:t>s</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si</a:t>
            </a:r>
            <a:r>
              <a:rPr lang="en-US" sz="2046" strike="noStrike" u="none">
                <a:solidFill>
                  <a:srgbClr val="000000"/>
                </a:solidFill>
                <a:latin typeface="Montserrat"/>
                <a:ea typeface="Montserrat"/>
                <a:cs typeface="Montserrat"/>
                <a:sym typeface="Montserrat"/>
              </a:rPr>
              <a:t>g</a:t>
            </a:r>
            <a:r>
              <a:rPr lang="en-US" sz="2046" strike="noStrike" u="none">
                <a:solidFill>
                  <a:srgbClr val="000000"/>
                </a:solidFill>
                <a:latin typeface="Montserrat"/>
                <a:ea typeface="Montserrat"/>
                <a:cs typeface="Montserrat"/>
                <a:sym typeface="Montserrat"/>
              </a:rPr>
              <a:t>n</a:t>
            </a:r>
            <a:r>
              <a:rPr lang="en-US" sz="2046" strike="noStrike" u="none">
                <a:solidFill>
                  <a:srgbClr val="000000"/>
                </a:solidFill>
                <a:latin typeface="Montserrat"/>
                <a:ea typeface="Montserrat"/>
                <a:cs typeface="Montserrat"/>
                <a:sym typeface="Montserrat"/>
              </a:rPr>
              <a:t>ed</a:t>
            </a:r>
            <a:r>
              <a:rPr lang="en-US" sz="2046" strike="noStrike" u="none">
                <a:solidFill>
                  <a:srgbClr val="000000"/>
                </a:solidFill>
                <a:latin typeface="Montserrat"/>
                <a:ea typeface="Montserrat"/>
                <a:cs typeface="Montserrat"/>
                <a:sym typeface="Montserrat"/>
              </a:rPr>
              <a:t>.</a:t>
            </a:r>
            <a:r>
              <a:rPr lang="en-US" sz="2046" strike="noStrike" u="none">
                <a:solidFill>
                  <a:srgbClr val="000000"/>
                </a:solidFill>
                <a:latin typeface="Montserrat"/>
                <a:ea typeface="Montserrat"/>
                <a:cs typeface="Montserrat"/>
                <a:sym typeface="Montserrat"/>
              </a:rPr>
              <a:t>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Both sent to Steven Peed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Train</a:t>
            </a:r>
            <a:r>
              <a:rPr lang="en-US" sz="2046" strike="noStrike" u="none">
                <a:solidFill>
                  <a:srgbClr val="000000"/>
                </a:solidFill>
                <a:latin typeface="Montserrat"/>
                <a:ea typeface="Montserrat"/>
                <a:cs typeface="Montserrat"/>
                <a:sym typeface="Montserrat"/>
              </a:rPr>
              <a:t>i</a:t>
            </a:r>
            <a:r>
              <a:rPr lang="en-US" sz="2046" strike="noStrike" u="none">
                <a:solidFill>
                  <a:srgbClr val="000000"/>
                </a:solidFill>
                <a:latin typeface="Montserrat"/>
                <a:ea typeface="Montserrat"/>
                <a:cs typeface="Montserrat"/>
                <a:sym typeface="Montserrat"/>
              </a:rPr>
              <a:t>n</a:t>
            </a:r>
            <a:r>
              <a:rPr lang="en-US" sz="2046" strike="noStrike" u="none">
                <a:solidFill>
                  <a:srgbClr val="000000"/>
                </a:solidFill>
                <a:latin typeface="Montserrat"/>
                <a:ea typeface="Montserrat"/>
                <a:cs typeface="Montserrat"/>
                <a:sym typeface="Montserrat"/>
              </a:rPr>
              <a:t>g</a:t>
            </a:r>
            <a:r>
              <a:rPr lang="en-US" sz="2046" strike="noStrike" u="none">
                <a:solidFill>
                  <a:srgbClr val="000000"/>
                </a:solidFill>
                <a:latin typeface="Montserrat"/>
                <a:ea typeface="Montserrat"/>
                <a:cs typeface="Montserrat"/>
                <a:sym typeface="Montserrat"/>
              </a:rPr>
              <a:t> compe</a:t>
            </a:r>
            <a:r>
              <a:rPr lang="en-US" sz="2046" strike="noStrike" u="none">
                <a:solidFill>
                  <a:srgbClr val="000000"/>
                </a:solidFill>
                <a:latin typeface="Montserrat"/>
                <a:ea typeface="Montserrat"/>
                <a:cs typeface="Montserrat"/>
                <a:sym typeface="Montserrat"/>
              </a:rPr>
              <a:t>te</a:t>
            </a:r>
            <a:r>
              <a:rPr lang="en-US" sz="2046" strike="noStrike" u="none">
                <a:solidFill>
                  <a:srgbClr val="000000"/>
                </a:solidFill>
                <a:latin typeface="Montserrat"/>
                <a:ea typeface="Montserrat"/>
                <a:cs typeface="Montserrat"/>
                <a:sym typeface="Montserrat"/>
              </a:rPr>
              <a:t>nc</a:t>
            </a:r>
            <a:r>
              <a:rPr lang="en-US" sz="2046" strike="noStrike" u="none">
                <a:solidFill>
                  <a:srgbClr val="000000"/>
                </a:solidFill>
                <a:latin typeface="Montserrat"/>
                <a:ea typeface="Montserrat"/>
                <a:cs typeface="Montserrat"/>
                <a:sym typeface="Montserrat"/>
              </a:rPr>
              <a:t>ie</a:t>
            </a:r>
            <a:r>
              <a:rPr lang="en-US" sz="2046" strike="noStrike" u="none">
                <a:solidFill>
                  <a:srgbClr val="000000"/>
                </a:solidFill>
                <a:latin typeface="Montserrat"/>
                <a:ea typeface="Montserrat"/>
                <a:cs typeface="Montserrat"/>
                <a:sym typeface="Montserrat"/>
              </a:rPr>
              <a:t>s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Ti</a:t>
            </a:r>
            <a:r>
              <a:rPr lang="en-US" sz="2046" strike="noStrike" u="none">
                <a:solidFill>
                  <a:srgbClr val="000000"/>
                </a:solidFill>
                <a:latin typeface="Montserrat"/>
                <a:ea typeface="Montserrat"/>
                <a:cs typeface="Montserrat"/>
                <a:sym typeface="Montserrat"/>
              </a:rPr>
              <a:t>me</a:t>
            </a:r>
            <a:r>
              <a:rPr lang="en-US" sz="2046" strike="noStrike" u="none">
                <a:solidFill>
                  <a:srgbClr val="000000"/>
                </a:solidFill>
                <a:latin typeface="Montserrat"/>
                <a:ea typeface="Montserrat"/>
                <a:cs typeface="Montserrat"/>
                <a:sym typeface="Montserrat"/>
              </a:rPr>
              <a:t>shee</a:t>
            </a:r>
            <a:r>
              <a:rPr lang="en-US" sz="2046" strike="noStrike" u="none">
                <a:solidFill>
                  <a:srgbClr val="000000"/>
                </a:solidFill>
                <a:latin typeface="Montserrat"/>
                <a:ea typeface="Montserrat"/>
                <a:cs typeface="Montserrat"/>
                <a:sym typeface="Montserrat"/>
              </a:rPr>
              <a:t>ts </a:t>
            </a:r>
            <a:r>
              <a:rPr lang="en-US" sz="2046" strike="noStrike" u="none">
                <a:solidFill>
                  <a:srgbClr val="000000"/>
                </a:solidFill>
                <a:latin typeface="Montserrat"/>
                <a:ea typeface="Montserrat"/>
                <a:cs typeface="Montserrat"/>
                <a:sym typeface="Montserrat"/>
              </a:rPr>
              <a:t>&amp;</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payro</a:t>
            </a:r>
            <a:r>
              <a:rPr lang="en-US" sz="2046" strike="noStrike" u="none">
                <a:solidFill>
                  <a:srgbClr val="000000"/>
                </a:solidFill>
                <a:latin typeface="Montserrat"/>
                <a:ea typeface="Montserrat"/>
                <a:cs typeface="Montserrat"/>
                <a:sym typeface="Montserrat"/>
              </a:rPr>
              <a:t>ll </a:t>
            </a:r>
            <a:r>
              <a:rPr lang="en-US" sz="2046" strike="noStrike" u="none">
                <a:solidFill>
                  <a:srgbClr val="000000"/>
                </a:solidFill>
                <a:latin typeface="Montserrat"/>
                <a:ea typeface="Montserrat"/>
                <a:cs typeface="Montserrat"/>
                <a:sym typeface="Montserrat"/>
              </a:rPr>
              <a:t>re</a:t>
            </a:r>
            <a:r>
              <a:rPr lang="en-US" sz="2046" strike="noStrike" u="none">
                <a:solidFill>
                  <a:srgbClr val="000000"/>
                </a:solidFill>
                <a:latin typeface="Montserrat"/>
                <a:ea typeface="Montserrat"/>
                <a:cs typeface="Montserrat"/>
                <a:sym typeface="Montserrat"/>
              </a:rPr>
              <a:t>co</a:t>
            </a:r>
            <a:r>
              <a:rPr lang="en-US" sz="2046" strike="noStrike" u="none">
                <a:solidFill>
                  <a:srgbClr val="000000"/>
                </a:solidFill>
                <a:latin typeface="Montserrat"/>
                <a:ea typeface="Montserrat"/>
                <a:cs typeface="Montserrat"/>
                <a:sym typeface="Montserrat"/>
              </a:rPr>
              <a:t>rds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In</a:t>
            </a:r>
            <a:r>
              <a:rPr lang="en-US" sz="2046" strike="noStrike" u="none">
                <a:solidFill>
                  <a:srgbClr val="000000"/>
                </a:solidFill>
                <a:latin typeface="Montserrat"/>
                <a:ea typeface="Montserrat"/>
                <a:cs typeface="Montserrat"/>
                <a:sym typeface="Montserrat"/>
              </a:rPr>
              <a:t>v</a:t>
            </a:r>
            <a:r>
              <a:rPr lang="en-US" sz="2046" strike="noStrike" u="none">
                <a:solidFill>
                  <a:srgbClr val="000000"/>
                </a:solidFill>
                <a:latin typeface="Montserrat"/>
                <a:ea typeface="Montserrat"/>
                <a:cs typeface="Montserrat"/>
                <a:sym typeface="Montserrat"/>
              </a:rPr>
              <a:t>oic</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s</a:t>
            </a:r>
            <a:r>
              <a:rPr lang="en-US" sz="2046" strike="noStrike" u="none">
                <a:solidFill>
                  <a:srgbClr val="000000"/>
                </a:solidFill>
                <a:latin typeface="Montserrat"/>
                <a:ea typeface="Montserrat"/>
                <a:cs typeface="Montserrat"/>
                <a:sym typeface="Montserrat"/>
              </a:rPr>
              <a:t> </a:t>
            </a:r>
            <a:r>
              <a:rPr lang="en-US" sz="2046" strike="noStrike" u="none">
                <a:solidFill>
                  <a:srgbClr val="000000"/>
                </a:solidFill>
                <a:latin typeface="Montserrat"/>
                <a:ea typeface="Montserrat"/>
                <a:cs typeface="Montserrat"/>
                <a:sym typeface="Montserrat"/>
              </a:rPr>
              <a:t>&amp; p</a:t>
            </a:r>
            <a:r>
              <a:rPr lang="en-US" sz="2046" strike="noStrike" u="none">
                <a:solidFill>
                  <a:srgbClr val="000000"/>
                </a:solidFill>
                <a:latin typeface="Montserrat"/>
                <a:ea typeface="Montserrat"/>
                <a:cs typeface="Montserrat"/>
                <a:sym typeface="Montserrat"/>
              </a:rPr>
              <a:t>a</a:t>
            </a:r>
            <a:r>
              <a:rPr lang="en-US" sz="2046" strike="noStrike" u="none">
                <a:solidFill>
                  <a:srgbClr val="000000"/>
                </a:solidFill>
                <a:latin typeface="Montserrat"/>
                <a:ea typeface="Montserrat"/>
                <a:cs typeface="Montserrat"/>
                <a:sym typeface="Montserrat"/>
              </a:rPr>
              <a:t>ys</a:t>
            </a:r>
            <a:r>
              <a:rPr lang="en-US" sz="2046" strike="noStrike" u="none">
                <a:solidFill>
                  <a:srgbClr val="000000"/>
                </a:solidFill>
                <a:latin typeface="Montserrat"/>
                <a:ea typeface="Montserrat"/>
                <a:cs typeface="Montserrat"/>
                <a:sym typeface="Montserrat"/>
              </a:rPr>
              <a:t>t</a:t>
            </a:r>
            <a:r>
              <a:rPr lang="en-US" sz="2046" strike="noStrike" u="none">
                <a:solidFill>
                  <a:srgbClr val="000000"/>
                </a:solidFill>
                <a:latin typeface="Montserrat"/>
                <a:ea typeface="Montserrat"/>
                <a:cs typeface="Montserrat"/>
                <a:sym typeface="Montserrat"/>
              </a:rPr>
              <a:t>ubs </a:t>
            </a:r>
          </a:p>
          <a:p>
            <a:pPr algn="l" marL="441817" indent="-220909" lvl="1">
              <a:lnSpc>
                <a:spcPts val="3703"/>
              </a:lnSpc>
              <a:buFont typeface="Arial"/>
              <a:buChar char="•"/>
            </a:pPr>
            <a:r>
              <a:rPr lang="en-US" sz="2046" strike="noStrike" u="none">
                <a:solidFill>
                  <a:srgbClr val="000000"/>
                </a:solidFill>
                <a:latin typeface="Montserrat"/>
                <a:ea typeface="Montserrat"/>
                <a:cs typeface="Montserrat"/>
                <a:sym typeface="Montserrat"/>
              </a:rPr>
              <a:t>Cas</a:t>
            </a:r>
            <a:r>
              <a:rPr lang="en-US" sz="2046" strike="noStrike" u="none">
                <a:solidFill>
                  <a:srgbClr val="000000"/>
                </a:solidFill>
                <a:latin typeface="Montserrat"/>
                <a:ea typeface="Montserrat"/>
                <a:cs typeface="Montserrat"/>
                <a:sym typeface="Montserrat"/>
              </a:rPr>
              <a:t>e</a:t>
            </a:r>
            <a:r>
              <a:rPr lang="en-US" sz="2046" strike="noStrike" u="none">
                <a:solidFill>
                  <a:srgbClr val="000000"/>
                </a:solidFill>
                <a:latin typeface="Montserrat"/>
                <a:ea typeface="Montserrat"/>
                <a:cs typeface="Montserrat"/>
                <a:sym typeface="Montserrat"/>
              </a:rPr>
              <a:t> notes </a:t>
            </a:r>
          </a:p>
        </p:txBody>
      </p:sp>
    </p:spTree>
  </p:cSld>
  <p:clrMapOvr>
    <a:masterClrMapping/>
  </p:clrMapOvr>
</p:sld>
</file>

<file path=ppt/slides/slide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028700" y="797666"/>
            <a:ext cx="18351541" cy="1266981"/>
          </a:xfrm>
          <a:prstGeom prst="rect">
            <a:avLst/>
          </a:prstGeom>
        </p:spPr>
        <p:txBody>
          <a:bodyPr anchor="t" rtlCol="false" tIns="0" lIns="0" bIns="0" rIns="0">
            <a:spAutoFit/>
          </a:bodyPr>
          <a:lstStyle/>
          <a:p>
            <a:pPr algn="l">
              <a:lnSpc>
                <a:spcPts val="4973"/>
              </a:lnSpc>
            </a:pPr>
            <a:r>
              <a:rPr lang="en-US" sz="4521" b="true">
                <a:solidFill>
                  <a:srgbClr val="8DC63F"/>
                </a:solidFill>
                <a:latin typeface="Montserrat Bold"/>
                <a:ea typeface="Montserrat Bold"/>
                <a:cs typeface="Montserrat Bold"/>
                <a:sym typeface="Montserrat Bold"/>
              </a:rPr>
              <a:t>ASSESSMENT PROCESS </a:t>
            </a:r>
          </a:p>
          <a:p>
            <a:pPr algn="l">
              <a:lnSpc>
                <a:spcPts val="4973"/>
              </a:lnSpc>
            </a:pPr>
            <a:r>
              <a:rPr lang="en-US" b="true" sz="4521">
                <a:solidFill>
                  <a:srgbClr val="8DC63F"/>
                </a:solidFill>
                <a:latin typeface="Montserrat Bold"/>
                <a:ea typeface="Montserrat Bold"/>
                <a:cs typeface="Montserrat Bold"/>
                <a:sym typeface="Montserrat Bold"/>
              </a:rPr>
              <a:t>(BUSINESS SELECTION AND INITIAL CONVERSATIONS)</a:t>
            </a:r>
          </a:p>
        </p:txBody>
      </p:sp>
      <p:sp>
        <p:nvSpPr>
          <p:cNvPr name="TextBox 4" id="4"/>
          <p:cNvSpPr txBox="true"/>
          <p:nvPr/>
        </p:nvSpPr>
        <p:spPr>
          <a:xfrm rot="0">
            <a:off x="1183894" y="2502844"/>
            <a:ext cx="14581484" cy="7415008"/>
          </a:xfrm>
          <a:prstGeom prst="rect">
            <a:avLst/>
          </a:prstGeom>
        </p:spPr>
        <p:txBody>
          <a:bodyPr anchor="t" rtlCol="false" tIns="0" lIns="0" bIns="0" rIns="0">
            <a:spAutoFit/>
          </a:bodyPr>
          <a:lstStyle/>
          <a:p>
            <a:pPr algn="l">
              <a:lnSpc>
                <a:spcPts val="3078"/>
              </a:lnSpc>
            </a:pPr>
            <a:r>
              <a:rPr lang="en-US" sz="2231" b="true">
                <a:solidFill>
                  <a:srgbClr val="000000"/>
                </a:solidFill>
                <a:latin typeface="Montserrat Bold"/>
                <a:ea typeface="Montserrat Bold"/>
                <a:cs typeface="Montserrat Bold"/>
                <a:sym typeface="Montserrat Bold"/>
              </a:rPr>
              <a:t>Choosing a Business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How to identify appropriate work experience opportunities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Evaluating whether the business aligns with participant goals and barriers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Confirming the business can provide meaningful work experience </a:t>
            </a:r>
          </a:p>
          <a:p>
            <a:pPr algn="l">
              <a:lnSpc>
                <a:spcPts val="3078"/>
              </a:lnSpc>
            </a:pPr>
          </a:p>
          <a:p>
            <a:pPr algn="l">
              <a:lnSpc>
                <a:spcPts val="3078"/>
              </a:lnSpc>
            </a:pPr>
            <a:r>
              <a:rPr lang="en-US" sz="2231" b="true">
                <a:solidFill>
                  <a:srgbClr val="000000"/>
                </a:solidFill>
                <a:latin typeface="Montserrat Bold"/>
                <a:ea typeface="Montserrat Bold"/>
                <a:cs typeface="Montserrat Bold"/>
                <a:sym typeface="Montserrat Bold"/>
              </a:rPr>
              <a:t>Required Business Qu</a:t>
            </a:r>
            <a:r>
              <a:rPr lang="en-US" b="true" sz="2231">
                <a:solidFill>
                  <a:srgbClr val="000000"/>
                </a:solidFill>
                <a:latin typeface="Montserrat Bold"/>
                <a:ea typeface="Montserrat Bold"/>
                <a:cs typeface="Montserrat Bold"/>
                <a:sym typeface="Montserrat Bold"/>
              </a:rPr>
              <a:t>alifications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Business must be actively registered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Business must have a valid FEIN (Federal Employer Identification Number)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Business must be in current location for 120 days or more</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Business must meet all program requirements</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Ensure no disqualifying factors exist (layoff status, displacements, etc)</a:t>
            </a:r>
            <a:r>
              <a:rPr lang="en-US" sz="2231">
                <a:solidFill>
                  <a:srgbClr val="000000"/>
                </a:solidFill>
                <a:latin typeface="Montserrat"/>
                <a:ea typeface="Montserrat"/>
                <a:cs typeface="Montserrat"/>
                <a:sym typeface="Montserrat"/>
              </a:rPr>
              <a:t>  </a:t>
            </a:r>
          </a:p>
          <a:p>
            <a:pPr algn="l">
              <a:lnSpc>
                <a:spcPts val="3078"/>
              </a:lnSpc>
            </a:pPr>
          </a:p>
          <a:p>
            <a:pPr algn="l">
              <a:lnSpc>
                <a:spcPts val="3078"/>
              </a:lnSpc>
            </a:pPr>
            <a:r>
              <a:rPr lang="en-US" b="true" sz="2231">
                <a:solidFill>
                  <a:srgbClr val="000000"/>
                </a:solidFill>
                <a:latin typeface="Montserrat Bold"/>
                <a:ea typeface="Montserrat Bold"/>
                <a:cs typeface="Montserrat Bold"/>
                <a:sym typeface="Montserrat Bold"/>
              </a:rPr>
              <a:t>Initial Business Conversations</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Explain the purpose of Transitional Employment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Discuss participant supervision expectations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Review worksite responsibilities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Explain required paperwork and timelines </a:t>
            </a:r>
          </a:p>
          <a:p>
            <a:pPr algn="l" marL="481688" indent="-240844" lvl="1">
              <a:lnSpc>
                <a:spcPts val="3078"/>
              </a:lnSpc>
              <a:buFont typeface="Arial"/>
              <a:buChar char="•"/>
            </a:pPr>
            <a:r>
              <a:rPr lang="en-US" sz="2231">
                <a:solidFill>
                  <a:srgbClr val="000000"/>
                </a:solidFill>
                <a:latin typeface="Montserrat"/>
                <a:ea typeface="Montserrat"/>
                <a:cs typeface="Montserrat"/>
                <a:sym typeface="Montserrat"/>
              </a:rPr>
              <a:t>Clarify communication expectations throughout the placement </a:t>
            </a:r>
          </a:p>
          <a:p>
            <a:pPr algn="l">
              <a:lnSpc>
                <a:spcPts val="3078"/>
              </a:lnSpc>
            </a:pPr>
          </a:p>
        </p:txBody>
      </p:sp>
    </p:spTree>
  </p:cSld>
  <p:clrMapOvr>
    <a:masterClrMapping/>
  </p:clrMapOvr>
</p:sld>
</file>

<file path=ppt/slides/slide8.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028700" y="759566"/>
            <a:ext cx="18351541" cy="1266981"/>
          </a:xfrm>
          <a:prstGeom prst="rect">
            <a:avLst/>
          </a:prstGeom>
        </p:spPr>
        <p:txBody>
          <a:bodyPr anchor="t" rtlCol="false" tIns="0" lIns="0" bIns="0" rIns="0">
            <a:spAutoFit/>
          </a:bodyPr>
          <a:lstStyle/>
          <a:p>
            <a:pPr algn="l">
              <a:lnSpc>
                <a:spcPts val="4973"/>
              </a:lnSpc>
            </a:pPr>
            <a:r>
              <a:rPr lang="en-US" sz="4521" b="true">
                <a:solidFill>
                  <a:srgbClr val="8DC63F"/>
                </a:solidFill>
                <a:latin typeface="Montserrat Bold"/>
                <a:ea typeface="Montserrat Bold"/>
                <a:cs typeface="Montserrat Bold"/>
                <a:sym typeface="Montserrat Bold"/>
              </a:rPr>
              <a:t>ASSESSMENT PROCESS </a:t>
            </a:r>
          </a:p>
          <a:p>
            <a:pPr algn="l">
              <a:lnSpc>
                <a:spcPts val="4973"/>
              </a:lnSpc>
            </a:pPr>
            <a:r>
              <a:rPr lang="en-US" b="true" sz="4521">
                <a:solidFill>
                  <a:srgbClr val="8DC63F"/>
                </a:solidFill>
                <a:latin typeface="Montserrat Bold"/>
                <a:ea typeface="Montserrat Bold"/>
                <a:cs typeface="Montserrat Bold"/>
                <a:sym typeface="Montserrat Bold"/>
              </a:rPr>
              <a:t>(PARTICIPANT ASSESSMENT)</a:t>
            </a:r>
          </a:p>
        </p:txBody>
      </p:sp>
      <p:sp>
        <p:nvSpPr>
          <p:cNvPr name="TextBox 4" id="4"/>
          <p:cNvSpPr txBox="true"/>
          <p:nvPr/>
        </p:nvSpPr>
        <p:spPr>
          <a:xfrm rot="0">
            <a:off x="1149640" y="2531738"/>
            <a:ext cx="15988719" cy="7269597"/>
          </a:xfrm>
          <a:prstGeom prst="rect">
            <a:avLst/>
          </a:prstGeom>
        </p:spPr>
        <p:txBody>
          <a:bodyPr anchor="t" rtlCol="false" tIns="0" lIns="0" bIns="0" rIns="0">
            <a:spAutoFit/>
          </a:bodyPr>
          <a:lstStyle/>
          <a:p>
            <a:pPr algn="l">
              <a:lnSpc>
                <a:spcPts val="3376"/>
              </a:lnSpc>
            </a:pPr>
            <a:r>
              <a:rPr lang="en-US" sz="2446" b="true">
                <a:solidFill>
                  <a:srgbClr val="000000"/>
                </a:solidFill>
                <a:latin typeface="Montserrat Bold"/>
                <a:ea typeface="Montserrat Bold"/>
                <a:cs typeface="Montserrat Bold"/>
                <a:sym typeface="Montserrat Bold"/>
              </a:rPr>
              <a:t>WIOA Assessment Process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Evaluate employment history, skills, interests, and career goals. Any place they would like to work now for TE, or any place they would like to “move to” after TE is over?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Which category do they fall under, if either? Chronically unemployed + barrier OR inconsistent work history.</a:t>
            </a:r>
            <a:r>
              <a:rPr lang="en-US" b="true" sz="2446">
                <a:solidFill>
                  <a:srgbClr val="000000"/>
                </a:solidFill>
                <a:latin typeface="Montserrat Bold"/>
                <a:ea typeface="Montserrat Bold"/>
                <a:cs typeface="Montserrat Bold"/>
                <a:sym typeface="Montserrat Bold"/>
              </a:rPr>
              <a:t> </a:t>
            </a:r>
          </a:p>
          <a:p>
            <a:pPr algn="l">
              <a:lnSpc>
                <a:spcPts val="3376"/>
              </a:lnSpc>
            </a:pPr>
          </a:p>
          <a:p>
            <a:pPr algn="l">
              <a:lnSpc>
                <a:spcPts val="3376"/>
              </a:lnSpc>
            </a:pPr>
            <a:r>
              <a:rPr lang="en-US" sz="2446" b="true">
                <a:solidFill>
                  <a:srgbClr val="000000"/>
                </a:solidFill>
                <a:latin typeface="Montserrat Bold"/>
                <a:ea typeface="Montserrat Bold"/>
                <a:cs typeface="Montserrat Bold"/>
                <a:sym typeface="Montserrat Bold"/>
              </a:rPr>
              <a:t>Understanding Tr</a:t>
            </a:r>
            <a:r>
              <a:rPr lang="en-US" b="true" sz="2446">
                <a:solidFill>
                  <a:srgbClr val="000000"/>
                </a:solidFill>
                <a:latin typeface="Montserrat Bold"/>
                <a:ea typeface="Montserrat Bold"/>
                <a:cs typeface="Montserrat Bold"/>
                <a:sym typeface="Montserrat Bold"/>
              </a:rPr>
              <a:t>ansitional Barriers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Questions regarding barriers impacting employment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What barriers are making it difficult for you to obtain or keep employment?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(Examples: housing, disability, substance recovery, lack of work history, lack of GED or HS diploma, etc.)</a:t>
            </a:r>
          </a:p>
          <a:p>
            <a:pPr algn="l">
              <a:lnSpc>
                <a:spcPts val="3376"/>
              </a:lnSpc>
            </a:pPr>
          </a:p>
          <a:p>
            <a:pPr algn="l">
              <a:lnSpc>
                <a:spcPts val="3376"/>
              </a:lnSpc>
            </a:pPr>
            <a:r>
              <a:rPr lang="en-US" b="true" sz="2446">
                <a:solidFill>
                  <a:srgbClr val="000000"/>
                </a:solidFill>
                <a:latin typeface="Montserrat Bold"/>
                <a:ea typeface="Montserrat Bold"/>
                <a:cs typeface="Montserrat Bold"/>
                <a:sym typeface="Montserrat Bold"/>
              </a:rPr>
              <a:t>De</a:t>
            </a:r>
            <a:r>
              <a:rPr lang="en-US" b="true" sz="2446">
                <a:solidFill>
                  <a:srgbClr val="000000"/>
                </a:solidFill>
                <a:latin typeface="Montserrat Bold"/>
                <a:ea typeface="Montserrat Bold"/>
                <a:cs typeface="Montserrat Bold"/>
                <a:sym typeface="Montserrat Bold"/>
              </a:rPr>
              <a:t>termine how TE can address those barriers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While “chi</a:t>
            </a:r>
            <a:r>
              <a:rPr lang="en-US" sz="2446">
                <a:solidFill>
                  <a:srgbClr val="000000"/>
                </a:solidFill>
                <a:latin typeface="Montserrat"/>
                <a:ea typeface="Montserrat"/>
                <a:cs typeface="Montserrat"/>
                <a:sym typeface="Montserrat"/>
              </a:rPr>
              <a:t>ldcare” is not a listed barrier for TE, Little Learners participant has 8 children, so being able to bring her children to work at no cost was a huge benefit. Still important to note as this was a reason for her having “inconsistent work history”.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Document barriers thoroughly and accurately </a:t>
            </a:r>
          </a:p>
        </p:txBody>
      </p:sp>
    </p:spTree>
  </p:cSld>
  <p:clrMapOvr>
    <a:masterClrMapping/>
  </p:clrMapOvr>
</p:sld>
</file>

<file path=ppt/slides/slide9.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028700" y="759566"/>
            <a:ext cx="18351541" cy="1266981"/>
          </a:xfrm>
          <a:prstGeom prst="rect">
            <a:avLst/>
          </a:prstGeom>
        </p:spPr>
        <p:txBody>
          <a:bodyPr anchor="t" rtlCol="false" tIns="0" lIns="0" bIns="0" rIns="0">
            <a:spAutoFit/>
          </a:bodyPr>
          <a:lstStyle/>
          <a:p>
            <a:pPr algn="l">
              <a:lnSpc>
                <a:spcPts val="4973"/>
              </a:lnSpc>
            </a:pPr>
            <a:r>
              <a:rPr lang="en-US" sz="4521" b="true">
                <a:solidFill>
                  <a:srgbClr val="8DC63F"/>
                </a:solidFill>
                <a:latin typeface="Montserrat Bold"/>
                <a:ea typeface="Montserrat Bold"/>
                <a:cs typeface="Montserrat Bold"/>
                <a:sym typeface="Montserrat Bold"/>
              </a:rPr>
              <a:t>ASSESSMENT PROCESS </a:t>
            </a:r>
          </a:p>
          <a:p>
            <a:pPr algn="l">
              <a:lnSpc>
                <a:spcPts val="4973"/>
              </a:lnSpc>
            </a:pPr>
            <a:r>
              <a:rPr lang="en-US" b="true" sz="4521">
                <a:solidFill>
                  <a:srgbClr val="8DC63F"/>
                </a:solidFill>
                <a:latin typeface="Montserrat Bold"/>
                <a:ea typeface="Montserrat Bold"/>
                <a:cs typeface="Montserrat Bold"/>
                <a:sym typeface="Montserrat Bold"/>
              </a:rPr>
              <a:t>(POSITION-SPECIFIC ASSESSMENT)</a:t>
            </a:r>
          </a:p>
        </p:txBody>
      </p:sp>
      <p:sp>
        <p:nvSpPr>
          <p:cNvPr name="TextBox 4" id="4"/>
          <p:cNvSpPr txBox="true"/>
          <p:nvPr/>
        </p:nvSpPr>
        <p:spPr>
          <a:xfrm rot="0">
            <a:off x="1149640" y="2531738"/>
            <a:ext cx="15988719" cy="5554910"/>
          </a:xfrm>
          <a:prstGeom prst="rect">
            <a:avLst/>
          </a:prstGeom>
        </p:spPr>
        <p:txBody>
          <a:bodyPr anchor="t" rtlCol="false" tIns="0" lIns="0" bIns="0" rIns="0">
            <a:spAutoFit/>
          </a:bodyPr>
          <a:lstStyle/>
          <a:p>
            <a:pPr algn="l">
              <a:lnSpc>
                <a:spcPts val="3376"/>
              </a:lnSpc>
            </a:pPr>
            <a:r>
              <a:rPr lang="en-US" sz="2446" b="true">
                <a:solidFill>
                  <a:srgbClr val="000000"/>
                </a:solidFill>
                <a:latin typeface="Montserrat Bold"/>
                <a:ea typeface="Montserrat Bold"/>
                <a:cs typeface="Montserrat Bold"/>
                <a:sym typeface="Montserrat Bold"/>
              </a:rPr>
              <a:t>If a worksite or position has been identified: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Ask questions specific to the duties and expectations of the role </a:t>
            </a:r>
          </a:p>
          <a:p>
            <a:pPr algn="l" marL="1056350" indent="-352117" lvl="2">
              <a:lnSpc>
                <a:spcPts val="3376"/>
              </a:lnSpc>
              <a:buFont typeface="Arial"/>
              <a:buChar char="⚬"/>
            </a:pPr>
            <a:r>
              <a:rPr lang="en-US" sz="2446">
                <a:solidFill>
                  <a:srgbClr val="000000"/>
                </a:solidFill>
                <a:latin typeface="Montserrat"/>
                <a:ea typeface="Montserrat"/>
                <a:cs typeface="Montserrat"/>
                <a:sym typeface="Montserrat"/>
              </a:rPr>
              <a:t>Ask business if they are willing to give you their in</a:t>
            </a:r>
            <a:r>
              <a:rPr lang="en-US" sz="2446">
                <a:solidFill>
                  <a:srgbClr val="000000"/>
                </a:solidFill>
                <a:latin typeface="Montserrat"/>
                <a:ea typeface="Montserrat"/>
                <a:cs typeface="Montserrat"/>
                <a:sym typeface="Montserrat"/>
              </a:rPr>
              <a:t>terview questions so you can ask participant some of the same during assessment.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Ass</a:t>
            </a:r>
            <a:r>
              <a:rPr lang="en-US" sz="2446">
                <a:solidFill>
                  <a:srgbClr val="000000"/>
                </a:solidFill>
                <a:latin typeface="Montserrat"/>
                <a:ea typeface="Montserrat"/>
                <a:cs typeface="Montserrat"/>
                <a:sym typeface="Montserrat"/>
              </a:rPr>
              <a:t>ess participant readiness and fit </a:t>
            </a:r>
          </a:p>
          <a:p>
            <a:pPr algn="l" marL="1056350" indent="-352117" lvl="2">
              <a:lnSpc>
                <a:spcPts val="3376"/>
              </a:lnSpc>
              <a:buFont typeface="Arial"/>
              <a:buChar char="⚬"/>
            </a:pPr>
            <a:r>
              <a:rPr lang="en-US" sz="2446">
                <a:solidFill>
                  <a:srgbClr val="000000"/>
                </a:solidFill>
                <a:latin typeface="Montserrat"/>
                <a:ea typeface="Montserrat"/>
                <a:cs typeface="Montserrat"/>
                <a:sym typeface="Montserrat"/>
              </a:rPr>
              <a:t>Will participan</a:t>
            </a:r>
            <a:r>
              <a:rPr lang="en-US" sz="2446">
                <a:solidFill>
                  <a:srgbClr val="000000"/>
                </a:solidFill>
                <a:latin typeface="Montserrat"/>
                <a:ea typeface="Montserrat"/>
                <a:cs typeface="Montserrat"/>
                <a:sym typeface="Montserrat"/>
              </a:rPr>
              <a:t>t</a:t>
            </a:r>
            <a:r>
              <a:rPr lang="en-US" sz="2446">
                <a:solidFill>
                  <a:srgbClr val="000000"/>
                </a:solidFill>
                <a:latin typeface="Montserrat"/>
                <a:ea typeface="Montserrat"/>
                <a:cs typeface="Montserrat"/>
                <a:sym typeface="Montserrat"/>
              </a:rPr>
              <a:t> b</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 will</a:t>
            </a:r>
            <a:r>
              <a:rPr lang="en-US" sz="2446">
                <a:solidFill>
                  <a:srgbClr val="000000"/>
                </a:solidFill>
                <a:latin typeface="Montserrat"/>
                <a:ea typeface="Montserrat"/>
                <a:cs typeface="Montserrat"/>
                <a:sym typeface="Montserrat"/>
              </a:rPr>
              <a:t>in</a:t>
            </a:r>
            <a:r>
              <a:rPr lang="en-US" sz="2446">
                <a:solidFill>
                  <a:srgbClr val="000000"/>
                </a:solidFill>
                <a:latin typeface="Montserrat"/>
                <a:ea typeface="Montserrat"/>
                <a:cs typeface="Montserrat"/>
                <a:sym typeface="Montserrat"/>
              </a:rPr>
              <a:t>g</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t</a:t>
            </a:r>
            <a:r>
              <a:rPr lang="en-US" sz="2446">
                <a:solidFill>
                  <a:srgbClr val="000000"/>
                </a:solidFill>
                <a:latin typeface="Montserrat"/>
                <a:ea typeface="Montserrat"/>
                <a:cs typeface="Montserrat"/>
                <a:sym typeface="Montserrat"/>
              </a:rPr>
              <a:t>o </a:t>
            </a:r>
            <a:r>
              <a:rPr lang="en-US" sz="2446">
                <a:solidFill>
                  <a:srgbClr val="000000"/>
                </a:solidFill>
                <a:latin typeface="Montserrat"/>
                <a:ea typeface="Montserrat"/>
                <a:cs typeface="Montserrat"/>
                <a:sym typeface="Montserrat"/>
              </a:rPr>
              <a:t>meet the</a:t>
            </a:r>
            <a:r>
              <a:rPr lang="en-US" sz="2446">
                <a:solidFill>
                  <a:srgbClr val="000000"/>
                </a:solidFill>
                <a:latin typeface="Montserrat"/>
                <a:ea typeface="Montserrat"/>
                <a:cs typeface="Montserrat"/>
                <a:sym typeface="Montserrat"/>
              </a:rPr>
              <a:t> ne</a:t>
            </a:r>
            <a:r>
              <a:rPr lang="en-US" sz="2446">
                <a:solidFill>
                  <a:srgbClr val="000000"/>
                </a:solidFill>
                <a:latin typeface="Montserrat"/>
                <a:ea typeface="Montserrat"/>
                <a:cs typeface="Montserrat"/>
                <a:sym typeface="Montserrat"/>
              </a:rPr>
              <a:t>ed</a:t>
            </a:r>
            <a:r>
              <a:rPr lang="en-US" sz="2446">
                <a:solidFill>
                  <a:srgbClr val="000000"/>
                </a:solidFill>
                <a:latin typeface="Montserrat"/>
                <a:ea typeface="Montserrat"/>
                <a:cs typeface="Montserrat"/>
                <a:sym typeface="Montserrat"/>
              </a:rPr>
              <a:t>s</a:t>
            </a:r>
            <a:r>
              <a:rPr lang="en-US" sz="2446">
                <a:solidFill>
                  <a:srgbClr val="000000"/>
                </a:solidFill>
                <a:latin typeface="Montserrat"/>
                <a:ea typeface="Montserrat"/>
                <a:cs typeface="Montserrat"/>
                <a:sym typeface="Montserrat"/>
              </a:rPr>
              <a:t> of</a:t>
            </a:r>
            <a:r>
              <a:rPr lang="en-US" sz="2446">
                <a:solidFill>
                  <a:srgbClr val="000000"/>
                </a:solidFill>
                <a:latin typeface="Montserrat"/>
                <a:ea typeface="Montserrat"/>
                <a:cs typeface="Montserrat"/>
                <a:sym typeface="Montserrat"/>
              </a:rPr>
              <a:t> the b</a:t>
            </a:r>
            <a:r>
              <a:rPr lang="en-US" sz="2446">
                <a:solidFill>
                  <a:srgbClr val="000000"/>
                </a:solidFill>
                <a:latin typeface="Montserrat"/>
                <a:ea typeface="Montserrat"/>
                <a:cs typeface="Montserrat"/>
                <a:sym typeface="Montserrat"/>
              </a:rPr>
              <a:t>us</a:t>
            </a:r>
            <a:r>
              <a:rPr lang="en-US" sz="2446">
                <a:solidFill>
                  <a:srgbClr val="000000"/>
                </a:solidFill>
                <a:latin typeface="Montserrat"/>
                <a:ea typeface="Montserrat"/>
                <a:cs typeface="Montserrat"/>
                <a:sym typeface="Montserrat"/>
              </a:rPr>
              <a:t>i</a:t>
            </a:r>
            <a:r>
              <a:rPr lang="en-US" sz="2446">
                <a:solidFill>
                  <a:srgbClr val="000000"/>
                </a:solidFill>
                <a:latin typeface="Montserrat"/>
                <a:ea typeface="Montserrat"/>
                <a:cs typeface="Montserrat"/>
                <a:sym typeface="Montserrat"/>
              </a:rPr>
              <a:t>n</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s</a:t>
            </a:r>
            <a:r>
              <a:rPr lang="en-US" sz="2446">
                <a:solidFill>
                  <a:srgbClr val="000000"/>
                </a:solidFill>
                <a:latin typeface="Montserrat"/>
                <a:ea typeface="Montserrat"/>
                <a:cs typeface="Montserrat"/>
                <a:sym typeface="Montserrat"/>
              </a:rPr>
              <a:t>s </a:t>
            </a:r>
            <a:r>
              <a:rPr lang="en-US" sz="2446">
                <a:solidFill>
                  <a:srgbClr val="000000"/>
                </a:solidFill>
                <a:latin typeface="Montserrat"/>
                <a:ea typeface="Montserrat"/>
                <a:cs typeface="Montserrat"/>
                <a:sym typeface="Montserrat"/>
              </a:rPr>
              <a:t>(</a:t>
            </a:r>
            <a:r>
              <a:rPr lang="en-US" sz="2446">
                <a:solidFill>
                  <a:srgbClr val="000000"/>
                </a:solidFill>
                <a:latin typeface="Montserrat"/>
                <a:ea typeface="Montserrat"/>
                <a:cs typeface="Montserrat"/>
                <a:sym typeface="Montserrat"/>
              </a:rPr>
              <a:t>i</a:t>
            </a:r>
            <a:r>
              <a:rPr lang="en-US" sz="2446">
                <a:solidFill>
                  <a:srgbClr val="000000"/>
                </a:solidFill>
                <a:latin typeface="Montserrat"/>
                <a:ea typeface="Montserrat"/>
                <a:cs typeface="Montserrat"/>
                <a:sym typeface="Montserrat"/>
              </a:rPr>
              <a:t>.</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 working</a:t>
            </a:r>
            <a:r>
              <a:rPr lang="en-US" sz="2446">
                <a:solidFill>
                  <a:srgbClr val="000000"/>
                </a:solidFill>
                <a:latin typeface="Montserrat"/>
                <a:ea typeface="Montserrat"/>
                <a:cs typeface="Montserrat"/>
                <a:sym typeface="Montserrat"/>
              </a:rPr>
              <a:t> i</a:t>
            </a:r>
            <a:r>
              <a:rPr lang="en-US" sz="2446">
                <a:solidFill>
                  <a:srgbClr val="000000"/>
                </a:solidFill>
                <a:latin typeface="Montserrat"/>
                <a:ea typeface="Montserrat"/>
                <a:cs typeface="Montserrat"/>
                <a:sym typeface="Montserrat"/>
              </a:rPr>
              <a:t>n </a:t>
            </a:r>
            <a:r>
              <a:rPr lang="en-US" sz="2446">
                <a:solidFill>
                  <a:srgbClr val="000000"/>
                </a:solidFill>
                <a:latin typeface="Montserrat"/>
                <a:ea typeface="Montserrat"/>
                <a:cs typeface="Montserrat"/>
                <a:sym typeface="Montserrat"/>
              </a:rPr>
              <a:t>d</a:t>
            </a:r>
            <a:r>
              <a:rPr lang="en-US" sz="2446">
                <a:solidFill>
                  <a:srgbClr val="000000"/>
                </a:solidFill>
                <a:latin typeface="Montserrat"/>
                <a:ea typeface="Montserrat"/>
                <a:cs typeface="Montserrat"/>
                <a:sym typeface="Montserrat"/>
              </a:rPr>
              <a:t>ep</a:t>
            </a:r>
            <a:r>
              <a:rPr lang="en-US" sz="2446">
                <a:solidFill>
                  <a:srgbClr val="000000"/>
                </a:solidFill>
                <a:latin typeface="Montserrat"/>
                <a:ea typeface="Montserrat"/>
                <a:cs typeface="Montserrat"/>
                <a:sym typeface="Montserrat"/>
              </a:rPr>
              <a:t>ar</a:t>
            </a:r>
            <a:r>
              <a:rPr lang="en-US" sz="2446">
                <a:solidFill>
                  <a:srgbClr val="000000"/>
                </a:solidFill>
                <a:latin typeface="Montserrat"/>
                <a:ea typeface="Montserrat"/>
                <a:cs typeface="Montserrat"/>
                <a:sym typeface="Montserrat"/>
              </a:rPr>
              <a:t>tm</a:t>
            </a:r>
            <a:r>
              <a:rPr lang="en-US" sz="2446">
                <a:solidFill>
                  <a:srgbClr val="000000"/>
                </a:solidFill>
                <a:latin typeface="Montserrat"/>
                <a:ea typeface="Montserrat"/>
                <a:cs typeface="Montserrat"/>
                <a:sym typeface="Montserrat"/>
              </a:rPr>
              <a:t>ent</a:t>
            </a:r>
            <a:r>
              <a:rPr lang="en-US" sz="2446">
                <a:solidFill>
                  <a:srgbClr val="000000"/>
                </a:solidFill>
                <a:latin typeface="Montserrat"/>
                <a:ea typeface="Montserrat"/>
                <a:cs typeface="Montserrat"/>
                <a:sym typeface="Montserrat"/>
              </a:rPr>
              <a:t> th</a:t>
            </a:r>
            <a:r>
              <a:rPr lang="en-US" sz="2446">
                <a:solidFill>
                  <a:srgbClr val="000000"/>
                </a:solidFill>
                <a:latin typeface="Montserrat"/>
                <a:ea typeface="Montserrat"/>
                <a:cs typeface="Montserrat"/>
                <a:sym typeface="Montserrat"/>
              </a:rPr>
              <a:t>a</a:t>
            </a:r>
            <a:r>
              <a:rPr lang="en-US" sz="2446">
                <a:solidFill>
                  <a:srgbClr val="000000"/>
                </a:solidFill>
                <a:latin typeface="Montserrat"/>
                <a:ea typeface="Montserrat"/>
                <a:cs typeface="Montserrat"/>
                <a:sym typeface="Montserrat"/>
              </a:rPr>
              <a:t>t</a:t>
            </a:r>
            <a:r>
              <a:rPr lang="en-US" sz="2446">
                <a:solidFill>
                  <a:srgbClr val="000000"/>
                </a:solidFill>
                <a:latin typeface="Montserrat"/>
                <a:ea typeface="Montserrat"/>
                <a:cs typeface="Montserrat"/>
                <a:sym typeface="Montserrat"/>
              </a:rPr>
              <a:t> t</a:t>
            </a:r>
            <a:r>
              <a:rPr lang="en-US" sz="2446">
                <a:solidFill>
                  <a:srgbClr val="000000"/>
                </a:solidFill>
                <a:latin typeface="Montserrat"/>
                <a:ea typeface="Montserrat"/>
                <a:cs typeface="Montserrat"/>
                <a:sym typeface="Montserrat"/>
              </a:rPr>
              <a:t>h</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y</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h</a:t>
            </a:r>
            <a:r>
              <a:rPr lang="en-US" sz="2446">
                <a:solidFill>
                  <a:srgbClr val="000000"/>
                </a:solidFill>
                <a:latin typeface="Montserrat"/>
                <a:ea typeface="Montserrat"/>
                <a:cs typeface="Montserrat"/>
                <a:sym typeface="Montserrat"/>
              </a:rPr>
              <a:t>a</a:t>
            </a:r>
            <a:r>
              <a:rPr lang="en-US" sz="2446">
                <a:solidFill>
                  <a:srgbClr val="000000"/>
                </a:solidFill>
                <a:latin typeface="Montserrat"/>
                <a:ea typeface="Montserrat"/>
                <a:cs typeface="Montserrat"/>
                <a:sym typeface="Montserrat"/>
              </a:rPr>
              <a:t>v</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 an opening</a:t>
            </a:r>
            <a:r>
              <a:rPr lang="en-US" sz="2446">
                <a:solidFill>
                  <a:srgbClr val="000000"/>
                </a:solidFill>
                <a:latin typeface="Montserrat"/>
                <a:ea typeface="Montserrat"/>
                <a:cs typeface="Montserrat"/>
                <a:sym typeface="Montserrat"/>
              </a:rPr>
              <a:t> for</a:t>
            </a:r>
            <a:r>
              <a:rPr lang="en-US" sz="2446">
                <a:solidFill>
                  <a:srgbClr val="000000"/>
                </a:solidFill>
                <a:latin typeface="Montserrat"/>
                <a:ea typeface="Montserrat"/>
                <a:cs typeface="Montserrat"/>
                <a:sym typeface="Montserrat"/>
              </a:rPr>
              <a:t>)?</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W</a:t>
            </a:r>
            <a:r>
              <a:rPr lang="en-US" sz="2446">
                <a:solidFill>
                  <a:srgbClr val="000000"/>
                </a:solidFill>
                <a:latin typeface="Montserrat"/>
                <a:ea typeface="Montserrat"/>
                <a:cs typeface="Montserrat"/>
                <a:sym typeface="Montserrat"/>
              </a:rPr>
              <a:t>il</a:t>
            </a:r>
            <a:r>
              <a:rPr lang="en-US" sz="2446">
                <a:solidFill>
                  <a:srgbClr val="000000"/>
                </a:solidFill>
                <a:latin typeface="Montserrat"/>
                <a:ea typeface="Montserrat"/>
                <a:cs typeface="Montserrat"/>
                <a:sym typeface="Montserrat"/>
              </a:rPr>
              <a:t>l</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th</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participant</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ha</a:t>
            </a:r>
            <a:r>
              <a:rPr lang="en-US" sz="2446">
                <a:solidFill>
                  <a:srgbClr val="000000"/>
                </a:solidFill>
                <a:latin typeface="Montserrat"/>
                <a:ea typeface="Montserrat"/>
                <a:cs typeface="Montserrat"/>
                <a:sym typeface="Montserrat"/>
              </a:rPr>
              <a:t>ve</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t</a:t>
            </a:r>
            <a:r>
              <a:rPr lang="en-US" sz="2446">
                <a:solidFill>
                  <a:srgbClr val="000000"/>
                </a:solidFill>
                <a:latin typeface="Montserrat"/>
                <a:ea typeface="Montserrat"/>
                <a:cs typeface="Montserrat"/>
                <a:sym typeface="Montserrat"/>
              </a:rPr>
              <a:t>he ab</a:t>
            </a:r>
            <a:r>
              <a:rPr lang="en-US" sz="2446">
                <a:solidFill>
                  <a:srgbClr val="000000"/>
                </a:solidFill>
                <a:latin typeface="Montserrat"/>
                <a:ea typeface="Montserrat"/>
                <a:cs typeface="Montserrat"/>
                <a:sym typeface="Montserrat"/>
              </a:rPr>
              <a:t>i</a:t>
            </a:r>
            <a:r>
              <a:rPr lang="en-US" sz="2446">
                <a:solidFill>
                  <a:srgbClr val="000000"/>
                </a:solidFill>
                <a:latin typeface="Montserrat"/>
                <a:ea typeface="Montserrat"/>
                <a:cs typeface="Montserrat"/>
                <a:sym typeface="Montserrat"/>
              </a:rPr>
              <a:t>l</a:t>
            </a:r>
            <a:r>
              <a:rPr lang="en-US" sz="2446">
                <a:solidFill>
                  <a:srgbClr val="000000"/>
                </a:solidFill>
                <a:latin typeface="Montserrat"/>
                <a:ea typeface="Montserrat"/>
                <a:cs typeface="Montserrat"/>
                <a:sym typeface="Montserrat"/>
              </a:rPr>
              <a:t>i</a:t>
            </a:r>
            <a:r>
              <a:rPr lang="en-US" sz="2446">
                <a:solidFill>
                  <a:srgbClr val="000000"/>
                </a:solidFill>
                <a:latin typeface="Montserrat"/>
                <a:ea typeface="Montserrat"/>
                <a:cs typeface="Montserrat"/>
                <a:sym typeface="Montserrat"/>
              </a:rPr>
              <a:t>t</a:t>
            </a:r>
            <a:r>
              <a:rPr lang="en-US" sz="2446">
                <a:solidFill>
                  <a:srgbClr val="000000"/>
                </a:solidFill>
                <a:latin typeface="Montserrat"/>
                <a:ea typeface="Montserrat"/>
                <a:cs typeface="Montserrat"/>
                <a:sym typeface="Montserrat"/>
              </a:rPr>
              <a:t>y?</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a:t>
            </a:r>
            <a:r>
              <a:rPr lang="en-US" sz="2446">
                <a:solidFill>
                  <a:srgbClr val="000000"/>
                </a:solidFill>
                <a:latin typeface="Montserrat"/>
                <a:ea typeface="Montserrat"/>
                <a:cs typeface="Montserrat"/>
                <a:sym typeface="Montserrat"/>
              </a:rPr>
              <a:t>i</a:t>
            </a:r>
            <a:r>
              <a:rPr lang="en-US" sz="2446">
                <a:solidFill>
                  <a:srgbClr val="000000"/>
                </a:solidFill>
                <a:latin typeface="Montserrat"/>
                <a:ea typeface="Montserrat"/>
                <a:cs typeface="Montserrat"/>
                <a:sym typeface="Montserrat"/>
              </a:rPr>
              <a:t>.</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transportation </a:t>
            </a:r>
            <a:r>
              <a:rPr lang="en-US" sz="2446">
                <a:solidFill>
                  <a:srgbClr val="000000"/>
                </a:solidFill>
                <a:latin typeface="Montserrat"/>
                <a:ea typeface="Montserrat"/>
                <a:cs typeface="Montserrat"/>
                <a:sym typeface="Montserrat"/>
              </a:rPr>
              <a:t>t</a:t>
            </a:r>
            <a:r>
              <a:rPr lang="en-US" sz="2446">
                <a:solidFill>
                  <a:srgbClr val="000000"/>
                </a:solidFill>
                <a:latin typeface="Montserrat"/>
                <a:ea typeface="Montserrat"/>
                <a:cs typeface="Montserrat"/>
                <a:sym typeface="Montserrat"/>
              </a:rPr>
              <a:t>o </a:t>
            </a:r>
            <a:r>
              <a:rPr lang="en-US" sz="2446">
                <a:solidFill>
                  <a:srgbClr val="000000"/>
                </a:solidFill>
                <a:latin typeface="Montserrat"/>
                <a:ea typeface="Montserrat"/>
                <a:cs typeface="Montserrat"/>
                <a:sym typeface="Montserrat"/>
              </a:rPr>
              <a:t>b</a:t>
            </a:r>
            <a:r>
              <a:rPr lang="en-US" sz="2446">
                <a:solidFill>
                  <a:srgbClr val="000000"/>
                </a:solidFill>
                <a:latin typeface="Montserrat"/>
                <a:ea typeface="Montserrat"/>
                <a:cs typeface="Montserrat"/>
                <a:sym typeface="Montserrat"/>
              </a:rPr>
              <a:t>e at work as </a:t>
            </a:r>
            <a:r>
              <a:rPr lang="en-US" sz="2446">
                <a:solidFill>
                  <a:srgbClr val="000000"/>
                </a:solidFill>
                <a:latin typeface="Montserrat"/>
                <a:ea typeface="Montserrat"/>
                <a:cs typeface="Montserrat"/>
                <a:sym typeface="Montserrat"/>
              </a:rPr>
              <a:t>sc</a:t>
            </a:r>
            <a:r>
              <a:rPr lang="en-US" sz="2446">
                <a:solidFill>
                  <a:srgbClr val="000000"/>
                </a:solidFill>
                <a:latin typeface="Montserrat"/>
                <a:ea typeface="Montserrat"/>
                <a:cs typeface="Montserrat"/>
                <a:sym typeface="Montserrat"/>
              </a:rPr>
              <a:t>h</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dul</a:t>
            </a:r>
            <a:r>
              <a:rPr lang="en-US" sz="2446">
                <a:solidFill>
                  <a:srgbClr val="000000"/>
                </a:solidFill>
                <a:latin typeface="Montserrat"/>
                <a:ea typeface="Montserrat"/>
                <a:cs typeface="Montserrat"/>
                <a:sym typeface="Montserrat"/>
              </a:rPr>
              <a:t>ed). </a:t>
            </a:r>
          </a:p>
          <a:p>
            <a:pPr algn="l">
              <a:lnSpc>
                <a:spcPts val="3376"/>
              </a:lnSpc>
            </a:pPr>
          </a:p>
          <a:p>
            <a:pPr algn="l">
              <a:lnSpc>
                <a:spcPts val="3376"/>
              </a:lnSpc>
            </a:pPr>
            <a:r>
              <a:rPr lang="en-US" b="true" sz="2446">
                <a:solidFill>
                  <a:srgbClr val="000000"/>
                </a:solidFill>
                <a:latin typeface="Montserrat Bold"/>
                <a:ea typeface="Montserrat Bold"/>
                <a:cs typeface="Montserrat Bold"/>
                <a:sym typeface="Montserrat Bold"/>
              </a:rPr>
              <a:t>If no position has been identified: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Complete barrier assessment first </a:t>
            </a:r>
          </a:p>
          <a:p>
            <a:pPr algn="l" marL="528175" indent="-264088" lvl="1">
              <a:lnSpc>
                <a:spcPts val="3376"/>
              </a:lnSpc>
              <a:buFont typeface="Arial"/>
              <a:buChar char="•"/>
            </a:pPr>
            <a:r>
              <a:rPr lang="en-US" sz="2446">
                <a:solidFill>
                  <a:srgbClr val="000000"/>
                </a:solidFill>
                <a:latin typeface="Montserrat"/>
                <a:ea typeface="Montserrat"/>
                <a:cs typeface="Montserrat"/>
                <a:sym typeface="Montserrat"/>
              </a:rPr>
              <a:t>Return to position-specific discussions once a suitable worksite match is found </a:t>
            </a:r>
          </a:p>
          <a:p>
            <a:pPr algn="l">
              <a:lnSpc>
                <a:spcPts val="3376"/>
              </a:lnSpc>
            </a:pPr>
          </a:p>
        </p:txBody>
      </p:sp>
    </p:spTree>
  </p:cSld>
  <p:clrMapOvr>
    <a:masterClrMapping/>
  </p:clrMapOvr>
</p:sld>
</file>

<file path=ppt/slides/slide1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028700" y="759566"/>
            <a:ext cx="18351541" cy="1266981"/>
          </a:xfrm>
          <a:prstGeom prst="rect">
            <a:avLst/>
          </a:prstGeom>
        </p:spPr>
        <p:txBody>
          <a:bodyPr anchor="t" rtlCol="false" tIns="0" lIns="0" bIns="0" rIns="0">
            <a:spAutoFit/>
          </a:bodyPr>
          <a:lstStyle/>
          <a:p>
            <a:pPr algn="l">
              <a:lnSpc>
                <a:spcPts val="4973"/>
              </a:lnSpc>
            </a:pPr>
            <a:r>
              <a:rPr lang="en-US" sz="4521" b="true">
                <a:solidFill>
                  <a:srgbClr val="8DC63F"/>
                </a:solidFill>
                <a:latin typeface="Montserrat Bold"/>
                <a:ea typeface="Montserrat Bold"/>
                <a:cs typeface="Montserrat Bold"/>
                <a:sym typeface="Montserrat Bold"/>
              </a:rPr>
              <a:t>ASSESSMENT PROCESS </a:t>
            </a:r>
          </a:p>
          <a:p>
            <a:pPr algn="l">
              <a:lnSpc>
                <a:spcPts val="4973"/>
              </a:lnSpc>
            </a:pPr>
            <a:r>
              <a:rPr lang="en-US" b="true" sz="4521">
                <a:solidFill>
                  <a:srgbClr val="8DC63F"/>
                </a:solidFill>
                <a:latin typeface="Montserrat Bold"/>
                <a:ea typeface="Montserrat Bold"/>
                <a:cs typeface="Montserrat Bold"/>
                <a:sym typeface="Montserrat Bold"/>
              </a:rPr>
              <a:t>(SHARED FOCUS)</a:t>
            </a:r>
          </a:p>
        </p:txBody>
      </p:sp>
      <p:sp>
        <p:nvSpPr>
          <p:cNvPr name="TextBox 4" id="4"/>
          <p:cNvSpPr txBox="true"/>
          <p:nvPr/>
        </p:nvSpPr>
        <p:spPr>
          <a:xfrm rot="0">
            <a:off x="1149640" y="2274563"/>
            <a:ext cx="15988719" cy="3640345"/>
          </a:xfrm>
          <a:prstGeom prst="rect">
            <a:avLst/>
          </a:prstGeom>
        </p:spPr>
        <p:txBody>
          <a:bodyPr anchor="t" rtlCol="false" tIns="0" lIns="0" bIns="0" rIns="0">
            <a:spAutoFit/>
          </a:bodyPr>
          <a:lstStyle/>
          <a:p>
            <a:pPr algn="l" marL="528175" indent="-264088" lvl="1">
              <a:lnSpc>
                <a:spcPts val="6018"/>
              </a:lnSpc>
              <a:buFont typeface="Arial"/>
              <a:buChar char="•"/>
            </a:pPr>
            <a:r>
              <a:rPr lang="en-US" sz="2446">
                <a:solidFill>
                  <a:srgbClr val="000000"/>
                </a:solidFill>
                <a:latin typeface="Montserrat"/>
                <a:ea typeface="Montserrat"/>
                <a:cs typeface="Montserrat"/>
                <a:sym typeface="Montserrat"/>
              </a:rPr>
              <a:t>Clear communication is critical throughout the process </a:t>
            </a:r>
          </a:p>
          <a:p>
            <a:pPr algn="l" marL="528175" indent="-264088" lvl="1">
              <a:lnSpc>
                <a:spcPts val="6018"/>
              </a:lnSpc>
              <a:buFont typeface="Arial"/>
              <a:buChar char="•"/>
            </a:pPr>
            <a:r>
              <a:rPr lang="en-US" sz="2446">
                <a:solidFill>
                  <a:srgbClr val="000000"/>
                </a:solidFill>
                <a:latin typeface="Montserrat"/>
                <a:ea typeface="Montserrat"/>
                <a:cs typeface="Montserrat"/>
                <a:sym typeface="Montserrat"/>
              </a:rPr>
              <a:t>Coordinators, participants, and businesses should understand expectations from the beginning </a:t>
            </a:r>
          </a:p>
          <a:p>
            <a:pPr algn="l" marL="528175" indent="-264088" lvl="1">
              <a:lnSpc>
                <a:spcPts val="6018"/>
              </a:lnSpc>
              <a:buFont typeface="Arial"/>
              <a:buChar char="•"/>
            </a:pPr>
            <a:r>
              <a:rPr lang="en-US" sz="2446">
                <a:solidFill>
                  <a:srgbClr val="000000"/>
                </a:solidFill>
                <a:latin typeface="Montserrat"/>
                <a:ea typeface="Montserrat"/>
                <a:cs typeface="Montserrat"/>
                <a:sym typeface="Montserrat"/>
              </a:rPr>
              <a:t>The goal is to ensure </a:t>
            </a:r>
            <a:r>
              <a:rPr lang="en-US" sz="2446">
                <a:solidFill>
                  <a:srgbClr val="000000"/>
                </a:solidFill>
                <a:latin typeface="Montserrat"/>
                <a:ea typeface="Montserrat"/>
                <a:cs typeface="Montserrat"/>
                <a:sym typeface="Montserrat"/>
              </a:rPr>
              <a:t>the best possible match between participant and employer </a:t>
            </a:r>
          </a:p>
          <a:p>
            <a:pPr algn="l" marL="528175" indent="-264088" lvl="1">
              <a:lnSpc>
                <a:spcPts val="3424"/>
              </a:lnSpc>
              <a:buFont typeface="Arial"/>
              <a:buChar char="•"/>
            </a:pPr>
            <a:r>
              <a:rPr lang="en-US" sz="2446">
                <a:solidFill>
                  <a:srgbClr val="000000"/>
                </a:solidFill>
                <a:latin typeface="Montserrat"/>
                <a:ea typeface="Montserrat"/>
                <a:cs typeface="Montserrat"/>
                <a:sym typeface="Montserrat"/>
              </a:rPr>
              <a:t>As mentioned above, is pos</a:t>
            </a:r>
            <a:r>
              <a:rPr lang="en-US" sz="2446">
                <a:solidFill>
                  <a:srgbClr val="000000"/>
                </a:solidFill>
                <a:latin typeface="Montserrat"/>
                <a:ea typeface="Montserrat"/>
                <a:cs typeface="Montserrat"/>
                <a:sym typeface="Montserrat"/>
              </a:rPr>
              <a:t>sibl</a:t>
            </a:r>
            <a:r>
              <a:rPr lang="en-US" sz="2446">
                <a:solidFill>
                  <a:srgbClr val="000000"/>
                </a:solidFill>
                <a:latin typeface="Montserrat"/>
                <a:ea typeface="Montserrat"/>
                <a:cs typeface="Montserrat"/>
                <a:sym typeface="Montserrat"/>
              </a:rPr>
              <a:t>e, coordinators and couns</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lors</a:t>
            </a:r>
            <a:r>
              <a:rPr lang="en-US" sz="2446">
                <a:solidFill>
                  <a:srgbClr val="000000"/>
                </a:solidFill>
                <a:latin typeface="Montserrat"/>
                <a:ea typeface="Montserrat"/>
                <a:cs typeface="Montserrat"/>
                <a:sym typeface="Montserrat"/>
              </a:rPr>
              <a:t> should </a:t>
            </a:r>
            <a:r>
              <a:rPr lang="en-US" sz="2446">
                <a:solidFill>
                  <a:srgbClr val="000000"/>
                </a:solidFill>
                <a:latin typeface="Montserrat"/>
                <a:ea typeface="Montserrat"/>
                <a:cs typeface="Montserrat"/>
                <a:sym typeface="Montserrat"/>
              </a:rPr>
              <a:t>meet wi</a:t>
            </a:r>
            <a:r>
              <a:rPr lang="en-US" sz="2446">
                <a:solidFill>
                  <a:srgbClr val="000000"/>
                </a:solidFill>
                <a:latin typeface="Montserrat"/>
                <a:ea typeface="Montserrat"/>
                <a:cs typeface="Montserrat"/>
                <a:sym typeface="Montserrat"/>
              </a:rPr>
              <a:t>th b</a:t>
            </a:r>
            <a:r>
              <a:rPr lang="en-US" sz="2446">
                <a:solidFill>
                  <a:srgbClr val="000000"/>
                </a:solidFill>
                <a:latin typeface="Montserrat"/>
                <a:ea typeface="Montserrat"/>
                <a:cs typeface="Montserrat"/>
                <a:sym typeface="Montserrat"/>
              </a:rPr>
              <a:t>us</a:t>
            </a:r>
            <a:r>
              <a:rPr lang="en-US" sz="2446">
                <a:solidFill>
                  <a:srgbClr val="000000"/>
                </a:solidFill>
                <a:latin typeface="Montserrat"/>
                <a:ea typeface="Montserrat"/>
                <a:cs typeface="Montserrat"/>
                <a:sym typeface="Montserrat"/>
              </a:rPr>
              <a:t>i</a:t>
            </a:r>
            <a:r>
              <a:rPr lang="en-US" sz="2446">
                <a:solidFill>
                  <a:srgbClr val="000000"/>
                </a:solidFill>
                <a:latin typeface="Montserrat"/>
                <a:ea typeface="Montserrat"/>
                <a:cs typeface="Montserrat"/>
                <a:sym typeface="Montserrat"/>
              </a:rPr>
              <a:t>n</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s</a:t>
            </a:r>
            <a:r>
              <a:rPr lang="en-US" sz="2446">
                <a:solidFill>
                  <a:srgbClr val="000000"/>
                </a:solidFill>
                <a:latin typeface="Montserrat"/>
                <a:ea typeface="Montserrat"/>
                <a:cs typeface="Montserrat"/>
                <a:sym typeface="Montserrat"/>
              </a:rPr>
              <a:t>s t</a:t>
            </a:r>
            <a:r>
              <a:rPr lang="en-US" sz="2446">
                <a:solidFill>
                  <a:srgbClr val="000000"/>
                </a:solidFill>
                <a:latin typeface="Montserrat"/>
                <a:ea typeface="Montserrat"/>
                <a:cs typeface="Montserrat"/>
                <a:sym typeface="Montserrat"/>
              </a:rPr>
              <a:t>og</a:t>
            </a:r>
            <a:r>
              <a:rPr lang="en-US" sz="2446">
                <a:solidFill>
                  <a:srgbClr val="000000"/>
                </a:solidFill>
                <a:latin typeface="Montserrat"/>
                <a:ea typeface="Montserrat"/>
                <a:cs typeface="Montserrat"/>
                <a:sym typeface="Montserrat"/>
              </a:rPr>
              <a:t>eth</a:t>
            </a:r>
            <a:r>
              <a:rPr lang="en-US" sz="2446">
                <a:solidFill>
                  <a:srgbClr val="000000"/>
                </a:solidFill>
                <a:latin typeface="Montserrat"/>
                <a:ea typeface="Montserrat"/>
                <a:cs typeface="Montserrat"/>
                <a:sym typeface="Montserrat"/>
              </a:rPr>
              <a:t>er</a:t>
            </a:r>
            <a:r>
              <a:rPr lang="en-US" sz="2446">
                <a:solidFill>
                  <a:srgbClr val="000000"/>
                </a:solidFill>
                <a:latin typeface="Montserrat"/>
                <a:ea typeface="Montserrat"/>
                <a:cs typeface="Montserrat"/>
                <a:sym typeface="Montserrat"/>
              </a:rPr>
              <a:t> in</a:t>
            </a:r>
            <a:r>
              <a:rPr lang="en-US" sz="2446">
                <a:solidFill>
                  <a:srgbClr val="000000"/>
                </a:solidFill>
                <a:latin typeface="Montserrat"/>
                <a:ea typeface="Montserrat"/>
                <a:cs typeface="Montserrat"/>
                <a:sym typeface="Montserrat"/>
              </a:rPr>
              <a:t> t</a:t>
            </a:r>
            <a:r>
              <a:rPr lang="en-US" sz="2446">
                <a:solidFill>
                  <a:srgbClr val="000000"/>
                </a:solidFill>
                <a:latin typeface="Montserrat"/>
                <a:ea typeface="Montserrat"/>
                <a:cs typeface="Montserrat"/>
                <a:sym typeface="Montserrat"/>
              </a:rPr>
              <a:t>h</a:t>
            </a:r>
            <a:r>
              <a:rPr lang="en-US" sz="2446">
                <a:solidFill>
                  <a:srgbClr val="000000"/>
                </a:solidFill>
                <a:latin typeface="Montserrat"/>
                <a:ea typeface="Montserrat"/>
                <a:cs typeface="Montserrat"/>
                <a:sym typeface="Montserrat"/>
              </a:rPr>
              <a:t>e begi</a:t>
            </a:r>
            <a:r>
              <a:rPr lang="en-US" sz="2446">
                <a:solidFill>
                  <a:srgbClr val="000000"/>
                </a:solidFill>
                <a:latin typeface="Montserrat"/>
                <a:ea typeface="Montserrat"/>
                <a:cs typeface="Montserrat"/>
                <a:sym typeface="Montserrat"/>
              </a:rPr>
              <a:t>nning.</a:t>
            </a:r>
            <a:r>
              <a:rPr lang="en-US" sz="2446">
                <a:solidFill>
                  <a:srgbClr val="000000"/>
                </a:solidFill>
                <a:latin typeface="Montserrat"/>
                <a:ea typeface="Montserrat"/>
                <a:cs typeface="Montserrat"/>
                <a:sym typeface="Montserrat"/>
              </a:rPr>
              <a:t> T</a:t>
            </a:r>
            <a:r>
              <a:rPr lang="en-US" sz="2446">
                <a:solidFill>
                  <a:srgbClr val="000000"/>
                </a:solidFill>
                <a:latin typeface="Montserrat"/>
                <a:ea typeface="Montserrat"/>
                <a:cs typeface="Montserrat"/>
                <a:sym typeface="Montserrat"/>
              </a:rPr>
              <a:t>h</a:t>
            </a:r>
            <a:r>
              <a:rPr lang="en-US" sz="2446">
                <a:solidFill>
                  <a:srgbClr val="000000"/>
                </a:solidFill>
                <a:latin typeface="Montserrat"/>
                <a:ea typeface="Montserrat"/>
                <a:cs typeface="Montserrat"/>
                <a:sym typeface="Montserrat"/>
              </a:rPr>
              <a:t>is</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allows questions </a:t>
            </a:r>
            <a:r>
              <a:rPr lang="en-US" sz="2446">
                <a:solidFill>
                  <a:srgbClr val="000000"/>
                </a:solidFill>
                <a:latin typeface="Montserrat"/>
                <a:ea typeface="Montserrat"/>
                <a:cs typeface="Montserrat"/>
                <a:sym typeface="Montserrat"/>
              </a:rPr>
              <a:t>t</a:t>
            </a:r>
            <a:r>
              <a:rPr lang="en-US" sz="2446">
                <a:solidFill>
                  <a:srgbClr val="000000"/>
                </a:solidFill>
                <a:latin typeface="Montserrat"/>
                <a:ea typeface="Montserrat"/>
                <a:cs typeface="Montserrat"/>
                <a:sym typeface="Montserrat"/>
              </a:rPr>
              <a:t>o </a:t>
            </a:r>
            <a:r>
              <a:rPr lang="en-US" sz="2446">
                <a:solidFill>
                  <a:srgbClr val="000000"/>
                </a:solidFill>
                <a:latin typeface="Montserrat"/>
                <a:ea typeface="Montserrat"/>
                <a:cs typeface="Montserrat"/>
                <a:sym typeface="Montserrat"/>
              </a:rPr>
              <a:t>b</a:t>
            </a:r>
            <a:r>
              <a:rPr lang="en-US" sz="2446">
                <a:solidFill>
                  <a:srgbClr val="000000"/>
                </a:solidFill>
                <a:latin typeface="Montserrat"/>
                <a:ea typeface="Montserrat"/>
                <a:cs typeface="Montserrat"/>
                <a:sym typeface="Montserrat"/>
              </a:rPr>
              <a:t>e answer</a:t>
            </a:r>
            <a:r>
              <a:rPr lang="en-US" sz="2446">
                <a:solidFill>
                  <a:srgbClr val="000000"/>
                </a:solidFill>
                <a:latin typeface="Montserrat"/>
                <a:ea typeface="Montserrat"/>
                <a:cs typeface="Montserrat"/>
                <a:sym typeface="Montserrat"/>
              </a:rPr>
              <a:t>e</a:t>
            </a:r>
            <a:r>
              <a:rPr lang="en-US" sz="2446">
                <a:solidFill>
                  <a:srgbClr val="000000"/>
                </a:solidFill>
                <a:latin typeface="Montserrat"/>
                <a:ea typeface="Montserrat"/>
                <a:cs typeface="Montserrat"/>
                <a:sym typeface="Montserrat"/>
              </a:rPr>
              <a:t>d</a:t>
            </a:r>
            <a:r>
              <a:rPr lang="en-US" sz="2446">
                <a:solidFill>
                  <a:srgbClr val="000000"/>
                </a:solidFill>
                <a:latin typeface="Montserrat"/>
                <a:ea typeface="Montserrat"/>
                <a:cs typeface="Montserrat"/>
                <a:sym typeface="Montserrat"/>
              </a:rPr>
              <a:t> </a:t>
            </a:r>
            <a:r>
              <a:rPr lang="en-US" sz="2446">
                <a:solidFill>
                  <a:srgbClr val="000000"/>
                </a:solidFill>
                <a:latin typeface="Montserrat"/>
                <a:ea typeface="Montserrat"/>
                <a:cs typeface="Montserrat"/>
                <a:sym typeface="Montserrat"/>
              </a:rPr>
              <a:t>from both business and participant side.  </a:t>
            </a:r>
          </a:p>
          <a:p>
            <a:pPr algn="l">
              <a:lnSpc>
                <a:spcPts val="3424"/>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637052" cy="10287000"/>
          </a:xfrm>
          <a:prstGeom prst="rect">
            <a:avLst/>
          </a:prstGeom>
          <a:solidFill>
            <a:srgbClr val="F8971D"/>
          </a:solidFill>
        </p:spPr>
      </p:sp>
      <p:sp>
        <p:nvSpPr>
          <p:cNvPr name="Freeform 3" id="3"/>
          <p:cNvSpPr/>
          <p:nvPr/>
        </p:nvSpPr>
        <p:spPr>
          <a:xfrm flipH="false" flipV="false" rot="0">
            <a:off x="2963659" y="6039176"/>
            <a:ext cx="11602435" cy="3635430"/>
          </a:xfrm>
          <a:custGeom>
            <a:avLst/>
            <a:gdLst/>
            <a:ahLst/>
            <a:cxnLst/>
            <a:rect r="r" b="b" t="t" l="l"/>
            <a:pathLst>
              <a:path h="3635430" w="11602435">
                <a:moveTo>
                  <a:pt x="0" y="0"/>
                </a:moveTo>
                <a:lnTo>
                  <a:pt x="11602435" y="0"/>
                </a:lnTo>
                <a:lnTo>
                  <a:pt x="11602435" y="3635429"/>
                </a:lnTo>
                <a:lnTo>
                  <a:pt x="0" y="3635429"/>
                </a:lnTo>
                <a:lnTo>
                  <a:pt x="0" y="0"/>
                </a:lnTo>
                <a:close/>
              </a:path>
            </a:pathLst>
          </a:custGeom>
          <a:blipFill>
            <a:blip r:embed="rId2"/>
            <a:stretch>
              <a:fillRect l="0" t="0" r="0" b="0"/>
            </a:stretch>
          </a:blipFill>
        </p:spPr>
      </p:sp>
      <p:sp>
        <p:nvSpPr>
          <p:cNvPr name="TextBox 4" id="4"/>
          <p:cNvSpPr txBox="true"/>
          <p:nvPr/>
        </p:nvSpPr>
        <p:spPr>
          <a:xfrm rot="0">
            <a:off x="650718" y="664636"/>
            <a:ext cx="16986563" cy="785279"/>
          </a:xfrm>
          <a:prstGeom prst="rect">
            <a:avLst/>
          </a:prstGeom>
        </p:spPr>
        <p:txBody>
          <a:bodyPr anchor="t" rtlCol="false" tIns="0" lIns="0" bIns="0" rIns="0">
            <a:spAutoFit/>
          </a:bodyPr>
          <a:lstStyle/>
          <a:p>
            <a:pPr algn="ctr">
              <a:lnSpc>
                <a:spcPts val="6138"/>
              </a:lnSpc>
            </a:pPr>
            <a:r>
              <a:rPr lang="en-US" b="true" sz="5580">
                <a:solidFill>
                  <a:srgbClr val="F8971D"/>
                </a:solidFill>
                <a:latin typeface="Montserrat Bold"/>
                <a:ea typeface="Montserrat Bold"/>
                <a:cs typeface="Montserrat Bold"/>
                <a:sym typeface="Montserrat Bold"/>
              </a:rPr>
              <a:t>PARTICIPANT ELIGIBILITY REQUIREMENTS</a:t>
            </a:r>
          </a:p>
        </p:txBody>
      </p:sp>
      <p:sp>
        <p:nvSpPr>
          <p:cNvPr name="TextBox 5" id="5"/>
          <p:cNvSpPr txBox="true"/>
          <p:nvPr/>
        </p:nvSpPr>
        <p:spPr>
          <a:xfrm rot="0">
            <a:off x="1203792" y="2019627"/>
            <a:ext cx="7406631" cy="2729554"/>
          </a:xfrm>
          <a:prstGeom prst="rect">
            <a:avLst/>
          </a:prstGeom>
        </p:spPr>
        <p:txBody>
          <a:bodyPr anchor="t" rtlCol="false" tIns="0" lIns="0" bIns="0" rIns="0">
            <a:spAutoFit/>
          </a:bodyPr>
          <a:lstStyle/>
          <a:p>
            <a:pPr algn="l">
              <a:lnSpc>
                <a:spcPts val="3100"/>
              </a:lnSpc>
              <a:spcBef>
                <a:spcPct val="0"/>
              </a:spcBef>
            </a:pPr>
            <a:r>
              <a:rPr lang="en-US" b="true" sz="2246">
                <a:solidFill>
                  <a:srgbClr val="000000"/>
                </a:solidFill>
                <a:latin typeface="Montserrat Bold"/>
                <a:ea typeface="Montserrat Bold"/>
                <a:cs typeface="Montserrat Bold"/>
                <a:sym typeface="Montserrat Bold"/>
              </a:rPr>
              <a:t>Ste</a:t>
            </a:r>
            <a:r>
              <a:rPr lang="en-US" b="true" sz="2246" strike="noStrike" u="none">
                <a:solidFill>
                  <a:srgbClr val="000000"/>
                </a:solidFill>
                <a:latin typeface="Montserrat Bold"/>
                <a:ea typeface="Montserrat Bold"/>
                <a:cs typeface="Montserrat Bold"/>
                <a:sym typeface="Montserrat Bold"/>
              </a:rPr>
              <a:t>p </a:t>
            </a:r>
            <a:r>
              <a:rPr lang="en-US" b="true" sz="2246" strike="noStrike" u="none">
                <a:solidFill>
                  <a:srgbClr val="000000"/>
                </a:solidFill>
                <a:latin typeface="Montserrat Bold"/>
                <a:ea typeface="Montserrat Bold"/>
                <a:cs typeface="Montserrat Bold"/>
                <a:sym typeface="Montserrat Bold"/>
              </a:rPr>
              <a:t>1:</a:t>
            </a:r>
            <a:r>
              <a:rPr lang="en-US" b="true" sz="2246" strike="noStrike" u="none">
                <a:solidFill>
                  <a:srgbClr val="000000"/>
                </a:solidFill>
                <a:latin typeface="Montserrat Bold"/>
                <a:ea typeface="Montserrat Bold"/>
                <a:cs typeface="Montserrat Bold"/>
                <a:sym typeface="Montserrat Bold"/>
              </a:rPr>
              <a:t> </a:t>
            </a:r>
            <a:r>
              <a:rPr lang="en-US" b="true" sz="2246" strike="noStrike" u="none">
                <a:solidFill>
                  <a:srgbClr val="000000"/>
                </a:solidFill>
                <a:latin typeface="Montserrat Bold"/>
                <a:ea typeface="Montserrat Bold"/>
                <a:cs typeface="Montserrat Bold"/>
                <a:sym typeface="Montserrat Bold"/>
              </a:rPr>
              <a:t>WIOA</a:t>
            </a:r>
            <a:r>
              <a:rPr lang="en-US" b="true" sz="2246" strike="noStrike" u="none">
                <a:solidFill>
                  <a:srgbClr val="000000"/>
                </a:solidFill>
                <a:latin typeface="Montserrat Bold"/>
                <a:ea typeface="Montserrat Bold"/>
                <a:cs typeface="Montserrat Bold"/>
                <a:sym typeface="Montserrat Bold"/>
              </a:rPr>
              <a:t> </a:t>
            </a:r>
            <a:r>
              <a:rPr lang="en-US" b="true" sz="2246" strike="noStrike" u="none">
                <a:solidFill>
                  <a:srgbClr val="000000"/>
                </a:solidFill>
                <a:latin typeface="Montserrat Bold"/>
                <a:ea typeface="Montserrat Bold"/>
                <a:cs typeface="Montserrat Bold"/>
                <a:sym typeface="Montserrat Bold"/>
              </a:rPr>
              <a:t>El</a:t>
            </a:r>
            <a:r>
              <a:rPr lang="en-US" b="true" sz="2246" strike="noStrike" u="none">
                <a:solidFill>
                  <a:srgbClr val="000000"/>
                </a:solidFill>
                <a:latin typeface="Montserrat Bold"/>
                <a:ea typeface="Montserrat Bold"/>
                <a:cs typeface="Montserrat Bold"/>
                <a:sym typeface="Montserrat Bold"/>
              </a:rPr>
              <a:t>i</a:t>
            </a:r>
            <a:r>
              <a:rPr lang="en-US" b="true" sz="2246" strike="noStrike" u="none">
                <a:solidFill>
                  <a:srgbClr val="000000"/>
                </a:solidFill>
                <a:latin typeface="Montserrat Bold"/>
                <a:ea typeface="Montserrat Bold"/>
                <a:cs typeface="Montserrat Bold"/>
                <a:sym typeface="Montserrat Bold"/>
              </a:rPr>
              <a:t>g</a:t>
            </a:r>
            <a:r>
              <a:rPr lang="en-US" b="true" sz="2246" strike="noStrike" u="none">
                <a:solidFill>
                  <a:srgbClr val="000000"/>
                </a:solidFill>
                <a:latin typeface="Montserrat Bold"/>
                <a:ea typeface="Montserrat Bold"/>
                <a:cs typeface="Montserrat Bold"/>
                <a:sym typeface="Montserrat Bold"/>
              </a:rPr>
              <a:t>i</a:t>
            </a:r>
            <a:r>
              <a:rPr lang="en-US" b="true" sz="2246" strike="noStrike" u="none">
                <a:solidFill>
                  <a:srgbClr val="000000"/>
                </a:solidFill>
                <a:latin typeface="Montserrat Bold"/>
                <a:ea typeface="Montserrat Bold"/>
                <a:cs typeface="Montserrat Bold"/>
                <a:sym typeface="Montserrat Bold"/>
              </a:rPr>
              <a:t>b</a:t>
            </a:r>
            <a:r>
              <a:rPr lang="en-US" b="true" sz="2246" strike="noStrike" u="none">
                <a:solidFill>
                  <a:srgbClr val="000000"/>
                </a:solidFill>
                <a:latin typeface="Montserrat Bold"/>
                <a:ea typeface="Montserrat Bold"/>
                <a:cs typeface="Montserrat Bold"/>
                <a:sym typeface="Montserrat Bold"/>
              </a:rPr>
              <a:t>i</a:t>
            </a:r>
            <a:r>
              <a:rPr lang="en-US" b="true" sz="2246" strike="noStrike" u="none">
                <a:solidFill>
                  <a:srgbClr val="000000"/>
                </a:solidFill>
                <a:latin typeface="Montserrat Bold"/>
                <a:ea typeface="Montserrat Bold"/>
                <a:cs typeface="Montserrat Bold"/>
                <a:sym typeface="Montserrat Bold"/>
              </a:rPr>
              <a:t>l</a:t>
            </a:r>
            <a:r>
              <a:rPr lang="en-US" b="true" sz="2246" strike="noStrike" u="none">
                <a:solidFill>
                  <a:srgbClr val="000000"/>
                </a:solidFill>
                <a:latin typeface="Montserrat Bold"/>
                <a:ea typeface="Montserrat Bold"/>
                <a:cs typeface="Montserrat Bold"/>
                <a:sym typeface="Montserrat Bold"/>
              </a:rPr>
              <a:t>i</a:t>
            </a:r>
            <a:r>
              <a:rPr lang="en-US" b="true" sz="2246" strike="noStrike" u="none">
                <a:solidFill>
                  <a:srgbClr val="000000"/>
                </a:solidFill>
                <a:latin typeface="Montserrat Bold"/>
                <a:ea typeface="Montserrat Bold"/>
                <a:cs typeface="Montserrat Bold"/>
                <a:sym typeface="Montserrat Bold"/>
              </a:rPr>
              <a:t>ty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Must qualify for Ad</a:t>
            </a:r>
            <a:r>
              <a:rPr lang="en-US" sz="2246" strike="noStrike" u="none">
                <a:solidFill>
                  <a:srgbClr val="000000"/>
                </a:solidFill>
                <a:latin typeface="Montserrat"/>
                <a:ea typeface="Montserrat"/>
                <a:cs typeface="Montserrat"/>
                <a:sym typeface="Montserrat"/>
              </a:rPr>
              <a:t>u</a:t>
            </a:r>
            <a:r>
              <a:rPr lang="en-US" sz="2246" strike="noStrike" u="none">
                <a:solidFill>
                  <a:srgbClr val="000000"/>
                </a:solidFill>
                <a:latin typeface="Montserrat"/>
                <a:ea typeface="Montserrat"/>
                <a:cs typeface="Montserrat"/>
                <a:sym typeface="Montserrat"/>
              </a:rPr>
              <a:t>l</a:t>
            </a:r>
            <a:r>
              <a:rPr lang="en-US" sz="2246" strike="noStrike" u="none">
                <a:solidFill>
                  <a:srgbClr val="000000"/>
                </a:solidFill>
                <a:latin typeface="Montserrat"/>
                <a:ea typeface="Montserrat"/>
                <a:cs typeface="Montserrat"/>
                <a:sym typeface="Montserrat"/>
              </a:rPr>
              <a:t>t o</a:t>
            </a:r>
            <a:r>
              <a:rPr lang="en-US" sz="2246" strike="noStrike" u="none">
                <a:solidFill>
                  <a:srgbClr val="000000"/>
                </a:solidFill>
                <a:latin typeface="Montserrat"/>
                <a:ea typeface="Montserrat"/>
                <a:cs typeface="Montserrat"/>
                <a:sym typeface="Montserrat"/>
              </a:rPr>
              <a:t>r</a:t>
            </a:r>
            <a:r>
              <a:rPr lang="en-US" sz="2246" strike="noStrike" u="none">
                <a:solidFill>
                  <a:srgbClr val="000000"/>
                </a:solidFill>
                <a:latin typeface="Montserrat"/>
                <a:ea typeface="Montserrat"/>
                <a:cs typeface="Montserrat"/>
                <a:sym typeface="Montserrat"/>
              </a:rPr>
              <a:t> </a:t>
            </a:r>
            <a:r>
              <a:rPr lang="en-US" sz="2246" strike="noStrike" u="none">
                <a:solidFill>
                  <a:srgbClr val="000000"/>
                </a:solidFill>
                <a:latin typeface="Montserrat"/>
                <a:ea typeface="Montserrat"/>
                <a:cs typeface="Montserrat"/>
                <a:sym typeface="Montserrat"/>
              </a:rPr>
              <a:t>Di</a:t>
            </a:r>
            <a:r>
              <a:rPr lang="en-US" sz="2246" strike="noStrike" u="none">
                <a:solidFill>
                  <a:srgbClr val="000000"/>
                </a:solidFill>
                <a:latin typeface="Montserrat"/>
                <a:ea typeface="Montserrat"/>
                <a:cs typeface="Montserrat"/>
                <a:sym typeface="Montserrat"/>
              </a:rPr>
              <a:t>s</a:t>
            </a:r>
            <a:r>
              <a:rPr lang="en-US" sz="2246" strike="noStrike" u="none">
                <a:solidFill>
                  <a:srgbClr val="000000"/>
                </a:solidFill>
                <a:latin typeface="Montserrat"/>
                <a:ea typeface="Montserrat"/>
                <a:cs typeface="Montserrat"/>
                <a:sym typeface="Montserrat"/>
              </a:rPr>
              <a:t>l</a:t>
            </a:r>
            <a:r>
              <a:rPr lang="en-US" sz="2246" strike="noStrike" u="none">
                <a:solidFill>
                  <a:srgbClr val="000000"/>
                </a:solidFill>
                <a:latin typeface="Montserrat"/>
                <a:ea typeface="Montserrat"/>
                <a:cs typeface="Montserrat"/>
                <a:sym typeface="Montserrat"/>
              </a:rPr>
              <a:t>o</a:t>
            </a:r>
            <a:r>
              <a:rPr lang="en-US" sz="2246" strike="noStrike" u="none">
                <a:solidFill>
                  <a:srgbClr val="000000"/>
                </a:solidFill>
                <a:latin typeface="Montserrat"/>
                <a:ea typeface="Montserrat"/>
                <a:cs typeface="Montserrat"/>
                <a:sym typeface="Montserrat"/>
              </a:rPr>
              <a:t>ca</a:t>
            </a:r>
            <a:r>
              <a:rPr lang="en-US" sz="2246" strike="noStrike" u="none">
                <a:solidFill>
                  <a:srgbClr val="000000"/>
                </a:solidFill>
                <a:latin typeface="Montserrat"/>
                <a:ea typeface="Montserrat"/>
                <a:cs typeface="Montserrat"/>
                <a:sym typeface="Montserrat"/>
              </a:rPr>
              <a:t>te</a:t>
            </a:r>
            <a:r>
              <a:rPr lang="en-US" sz="2246" strike="noStrike" u="none">
                <a:solidFill>
                  <a:srgbClr val="000000"/>
                </a:solidFill>
                <a:latin typeface="Montserrat"/>
                <a:ea typeface="Montserrat"/>
                <a:cs typeface="Montserrat"/>
                <a:sym typeface="Montserrat"/>
              </a:rPr>
              <a:t>d</a:t>
            </a:r>
            <a:r>
              <a:rPr lang="en-US" sz="2246" strike="noStrike" u="none">
                <a:solidFill>
                  <a:srgbClr val="000000"/>
                </a:solidFill>
                <a:latin typeface="Montserrat"/>
                <a:ea typeface="Montserrat"/>
                <a:cs typeface="Montserrat"/>
                <a:sym typeface="Montserrat"/>
              </a:rPr>
              <a:t> </a:t>
            </a:r>
            <a:r>
              <a:rPr lang="en-US" sz="2246" strike="noStrike" u="none">
                <a:solidFill>
                  <a:srgbClr val="000000"/>
                </a:solidFill>
                <a:latin typeface="Montserrat"/>
                <a:ea typeface="Montserrat"/>
                <a:cs typeface="Montserrat"/>
                <a:sym typeface="Montserrat"/>
              </a:rPr>
              <a:t>W</a:t>
            </a:r>
            <a:r>
              <a:rPr lang="en-US" sz="2246" strike="noStrike" u="none">
                <a:solidFill>
                  <a:srgbClr val="000000"/>
                </a:solidFill>
                <a:latin typeface="Montserrat"/>
                <a:ea typeface="Montserrat"/>
                <a:cs typeface="Montserrat"/>
                <a:sym typeface="Montserrat"/>
              </a:rPr>
              <a:t>or</a:t>
            </a:r>
            <a:r>
              <a:rPr lang="en-US" sz="2246" strike="noStrike" u="none">
                <a:solidFill>
                  <a:srgbClr val="000000"/>
                </a:solidFill>
                <a:latin typeface="Montserrat"/>
                <a:ea typeface="Montserrat"/>
                <a:cs typeface="Montserrat"/>
                <a:sym typeface="Montserrat"/>
              </a:rPr>
              <a:t>k</a:t>
            </a:r>
            <a:r>
              <a:rPr lang="en-US" sz="2246" strike="noStrike" u="none">
                <a:solidFill>
                  <a:srgbClr val="000000"/>
                </a:solidFill>
                <a:latin typeface="Montserrat"/>
                <a:ea typeface="Montserrat"/>
                <a:cs typeface="Montserrat"/>
                <a:sym typeface="Montserrat"/>
              </a:rPr>
              <a:t>e</a:t>
            </a:r>
            <a:r>
              <a:rPr lang="en-US" sz="2246" strike="noStrike" u="none">
                <a:solidFill>
                  <a:srgbClr val="000000"/>
                </a:solidFill>
                <a:latin typeface="Montserrat"/>
                <a:ea typeface="Montserrat"/>
                <a:cs typeface="Montserrat"/>
                <a:sym typeface="Montserrat"/>
              </a:rPr>
              <a:t>r</a:t>
            </a:r>
            <a:r>
              <a:rPr lang="en-US" sz="2246" strike="noStrike" u="none">
                <a:solidFill>
                  <a:srgbClr val="000000"/>
                </a:solidFill>
                <a:latin typeface="Montserrat"/>
                <a:ea typeface="Montserrat"/>
                <a:cs typeface="Montserrat"/>
                <a:sym typeface="Montserrat"/>
              </a:rPr>
              <a:t> pro</a:t>
            </a:r>
            <a:r>
              <a:rPr lang="en-US" sz="2246" strike="noStrike" u="none">
                <a:solidFill>
                  <a:srgbClr val="000000"/>
                </a:solidFill>
                <a:latin typeface="Montserrat"/>
                <a:ea typeface="Montserrat"/>
                <a:cs typeface="Montserrat"/>
                <a:sym typeface="Montserrat"/>
              </a:rPr>
              <a:t>g</a:t>
            </a:r>
            <a:r>
              <a:rPr lang="en-US" sz="2246" strike="noStrike" u="none">
                <a:solidFill>
                  <a:srgbClr val="000000"/>
                </a:solidFill>
                <a:latin typeface="Montserrat"/>
                <a:ea typeface="Montserrat"/>
                <a:cs typeface="Montserrat"/>
                <a:sym typeface="Montserrat"/>
              </a:rPr>
              <a:t>ra</a:t>
            </a:r>
            <a:r>
              <a:rPr lang="en-US" sz="2246" strike="noStrike" u="none">
                <a:solidFill>
                  <a:srgbClr val="000000"/>
                </a:solidFill>
                <a:latin typeface="Montserrat"/>
                <a:ea typeface="Montserrat"/>
                <a:cs typeface="Montserrat"/>
                <a:sym typeface="Montserrat"/>
              </a:rPr>
              <a:t>m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R</a:t>
            </a:r>
            <a:r>
              <a:rPr lang="en-US" sz="2246" strike="noStrike" u="none">
                <a:solidFill>
                  <a:srgbClr val="000000"/>
                </a:solidFill>
                <a:latin typeface="Montserrat"/>
                <a:ea typeface="Montserrat"/>
                <a:cs typeface="Montserrat"/>
                <a:sym typeface="Montserrat"/>
              </a:rPr>
              <a:t>e</a:t>
            </a:r>
            <a:r>
              <a:rPr lang="en-US" sz="2246" strike="noStrike" u="none">
                <a:solidFill>
                  <a:srgbClr val="000000"/>
                </a:solidFill>
                <a:latin typeface="Montserrat"/>
                <a:ea typeface="Montserrat"/>
                <a:cs typeface="Montserrat"/>
                <a:sym typeface="Montserrat"/>
              </a:rPr>
              <a:t>qu</a:t>
            </a:r>
            <a:r>
              <a:rPr lang="en-US" sz="2246" strike="noStrike" u="none">
                <a:solidFill>
                  <a:srgbClr val="000000"/>
                </a:solidFill>
                <a:latin typeface="Montserrat"/>
                <a:ea typeface="Montserrat"/>
                <a:cs typeface="Montserrat"/>
                <a:sym typeface="Montserrat"/>
              </a:rPr>
              <a:t>ire</a:t>
            </a:r>
            <a:r>
              <a:rPr lang="en-US" sz="2246" strike="noStrike" u="none">
                <a:solidFill>
                  <a:srgbClr val="000000"/>
                </a:solidFill>
                <a:latin typeface="Montserrat"/>
                <a:ea typeface="Montserrat"/>
                <a:cs typeface="Montserrat"/>
                <a:sym typeface="Montserrat"/>
              </a:rPr>
              <a:t>s</a:t>
            </a:r>
            <a:r>
              <a:rPr lang="en-US" sz="2246" strike="noStrike" u="none">
                <a:solidFill>
                  <a:srgbClr val="000000"/>
                </a:solidFill>
                <a:latin typeface="Montserrat"/>
                <a:ea typeface="Montserrat"/>
                <a:cs typeface="Montserrat"/>
                <a:sym typeface="Montserrat"/>
              </a:rPr>
              <a:t> i</a:t>
            </a:r>
            <a:r>
              <a:rPr lang="en-US" sz="2246" strike="noStrike" u="none">
                <a:solidFill>
                  <a:srgbClr val="000000"/>
                </a:solidFill>
                <a:latin typeface="Montserrat"/>
                <a:ea typeface="Montserrat"/>
                <a:cs typeface="Montserrat"/>
                <a:sym typeface="Montserrat"/>
              </a:rPr>
              <a:t>nc</a:t>
            </a:r>
            <a:r>
              <a:rPr lang="en-US" sz="2246" strike="noStrike" u="none">
                <a:solidFill>
                  <a:srgbClr val="000000"/>
                </a:solidFill>
                <a:latin typeface="Montserrat"/>
                <a:ea typeface="Montserrat"/>
                <a:cs typeface="Montserrat"/>
                <a:sym typeface="Montserrat"/>
              </a:rPr>
              <a:t>o</a:t>
            </a:r>
            <a:r>
              <a:rPr lang="en-US" sz="2246" strike="noStrike" u="none">
                <a:solidFill>
                  <a:srgbClr val="000000"/>
                </a:solidFill>
                <a:latin typeface="Montserrat"/>
                <a:ea typeface="Montserrat"/>
                <a:cs typeface="Montserrat"/>
                <a:sym typeface="Montserrat"/>
              </a:rPr>
              <a:t>m</a:t>
            </a:r>
            <a:r>
              <a:rPr lang="en-US" sz="2246" strike="noStrike" u="none">
                <a:solidFill>
                  <a:srgbClr val="000000"/>
                </a:solidFill>
                <a:latin typeface="Montserrat"/>
                <a:ea typeface="Montserrat"/>
                <a:cs typeface="Montserrat"/>
                <a:sym typeface="Montserrat"/>
              </a:rPr>
              <a:t>e and </a:t>
            </a:r>
            <a:r>
              <a:rPr lang="en-US" sz="2246" strike="noStrike" u="none">
                <a:solidFill>
                  <a:srgbClr val="000000"/>
                </a:solidFill>
                <a:latin typeface="Montserrat"/>
                <a:ea typeface="Montserrat"/>
                <a:cs typeface="Montserrat"/>
                <a:sym typeface="Montserrat"/>
              </a:rPr>
              <a:t>h</a:t>
            </a:r>
            <a:r>
              <a:rPr lang="en-US" sz="2246" strike="noStrike" u="none">
                <a:solidFill>
                  <a:srgbClr val="000000"/>
                </a:solidFill>
                <a:latin typeface="Montserrat"/>
                <a:ea typeface="Montserrat"/>
                <a:cs typeface="Montserrat"/>
                <a:sym typeface="Montserrat"/>
              </a:rPr>
              <a:t>o</a:t>
            </a:r>
            <a:r>
              <a:rPr lang="en-US" sz="2246" strike="noStrike" u="none">
                <a:solidFill>
                  <a:srgbClr val="000000"/>
                </a:solidFill>
                <a:latin typeface="Montserrat"/>
                <a:ea typeface="Montserrat"/>
                <a:cs typeface="Montserrat"/>
                <a:sym typeface="Montserrat"/>
              </a:rPr>
              <a:t>us</a:t>
            </a:r>
            <a:r>
              <a:rPr lang="en-US" sz="2246" strike="noStrike" u="none">
                <a:solidFill>
                  <a:srgbClr val="000000"/>
                </a:solidFill>
                <a:latin typeface="Montserrat"/>
                <a:ea typeface="Montserrat"/>
                <a:cs typeface="Montserrat"/>
                <a:sym typeface="Montserrat"/>
              </a:rPr>
              <a:t>ehold </a:t>
            </a:r>
            <a:r>
              <a:rPr lang="en-US" sz="2246" strike="noStrike" u="none">
                <a:solidFill>
                  <a:srgbClr val="000000"/>
                </a:solidFill>
                <a:latin typeface="Montserrat"/>
                <a:ea typeface="Montserrat"/>
                <a:cs typeface="Montserrat"/>
                <a:sym typeface="Montserrat"/>
              </a:rPr>
              <a:t>d</a:t>
            </a:r>
            <a:r>
              <a:rPr lang="en-US" sz="2246" strike="noStrike" u="none">
                <a:solidFill>
                  <a:srgbClr val="000000"/>
                </a:solidFill>
                <a:latin typeface="Montserrat"/>
                <a:ea typeface="Montserrat"/>
                <a:cs typeface="Montserrat"/>
                <a:sym typeface="Montserrat"/>
              </a:rPr>
              <a:t>o</a:t>
            </a:r>
            <a:r>
              <a:rPr lang="en-US" sz="2246" strike="noStrike" u="none">
                <a:solidFill>
                  <a:srgbClr val="000000"/>
                </a:solidFill>
                <a:latin typeface="Montserrat"/>
                <a:ea typeface="Montserrat"/>
                <a:cs typeface="Montserrat"/>
                <a:sym typeface="Montserrat"/>
              </a:rPr>
              <a:t>c</a:t>
            </a:r>
            <a:r>
              <a:rPr lang="en-US" sz="2246" strike="noStrike" u="none">
                <a:solidFill>
                  <a:srgbClr val="000000"/>
                </a:solidFill>
                <a:latin typeface="Montserrat"/>
                <a:ea typeface="Montserrat"/>
                <a:cs typeface="Montserrat"/>
                <a:sym typeface="Montserrat"/>
              </a:rPr>
              <a:t>umentati</a:t>
            </a:r>
            <a:r>
              <a:rPr lang="en-US" sz="2246" strike="noStrike" u="none">
                <a:solidFill>
                  <a:srgbClr val="000000"/>
                </a:solidFill>
                <a:latin typeface="Montserrat"/>
                <a:ea typeface="Montserrat"/>
                <a:cs typeface="Montserrat"/>
                <a:sym typeface="Montserrat"/>
              </a:rPr>
              <a:t>o</a:t>
            </a:r>
            <a:r>
              <a:rPr lang="en-US" sz="2246" strike="noStrike" u="none">
                <a:solidFill>
                  <a:srgbClr val="000000"/>
                </a:solidFill>
                <a:latin typeface="Montserrat"/>
                <a:ea typeface="Montserrat"/>
                <a:cs typeface="Montserrat"/>
                <a:sym typeface="Montserrat"/>
              </a:rPr>
              <a:t>n</a:t>
            </a:r>
            <a:r>
              <a:rPr lang="en-US" sz="2246" strike="noStrike" u="none">
                <a:solidFill>
                  <a:srgbClr val="000000"/>
                </a:solidFill>
                <a:latin typeface="Montserrat"/>
                <a:ea typeface="Montserrat"/>
                <a:cs typeface="Montserrat"/>
                <a:sym typeface="Montserrat"/>
              </a:rPr>
              <a:t>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L</a:t>
            </a:r>
            <a:r>
              <a:rPr lang="en-US" sz="2246" strike="noStrike" u="none">
                <a:solidFill>
                  <a:srgbClr val="000000"/>
                </a:solidFill>
                <a:latin typeface="Montserrat"/>
                <a:ea typeface="Montserrat"/>
                <a:cs typeface="Montserrat"/>
                <a:sym typeface="Montserrat"/>
              </a:rPr>
              <a:t>ay</a:t>
            </a:r>
            <a:r>
              <a:rPr lang="en-US" sz="2246" strike="noStrike" u="none">
                <a:solidFill>
                  <a:srgbClr val="000000"/>
                </a:solidFill>
                <a:latin typeface="Montserrat"/>
                <a:ea typeface="Montserrat"/>
                <a:cs typeface="Montserrat"/>
                <a:sym typeface="Montserrat"/>
              </a:rPr>
              <a:t>off</a:t>
            </a:r>
            <a:r>
              <a:rPr lang="en-US" sz="2246" strike="noStrike" u="none">
                <a:solidFill>
                  <a:srgbClr val="000000"/>
                </a:solidFill>
                <a:latin typeface="Montserrat"/>
                <a:ea typeface="Montserrat"/>
                <a:cs typeface="Montserrat"/>
                <a:sym typeface="Montserrat"/>
              </a:rPr>
              <a:t> do</a:t>
            </a:r>
            <a:r>
              <a:rPr lang="en-US" sz="2246" strike="noStrike" u="none">
                <a:solidFill>
                  <a:srgbClr val="000000"/>
                </a:solidFill>
                <a:latin typeface="Montserrat"/>
                <a:ea typeface="Montserrat"/>
                <a:cs typeface="Montserrat"/>
                <a:sym typeface="Montserrat"/>
              </a:rPr>
              <a:t>cum</a:t>
            </a:r>
            <a:r>
              <a:rPr lang="en-US" sz="2246" strike="noStrike" u="none">
                <a:solidFill>
                  <a:srgbClr val="000000"/>
                </a:solidFill>
                <a:latin typeface="Montserrat"/>
                <a:ea typeface="Montserrat"/>
                <a:cs typeface="Montserrat"/>
                <a:sym typeface="Montserrat"/>
              </a:rPr>
              <a:t>ent</a:t>
            </a:r>
            <a:r>
              <a:rPr lang="en-US" sz="2246" strike="noStrike" u="none">
                <a:solidFill>
                  <a:srgbClr val="000000"/>
                </a:solidFill>
                <a:latin typeface="Montserrat"/>
                <a:ea typeface="Montserrat"/>
                <a:cs typeface="Montserrat"/>
                <a:sym typeface="Montserrat"/>
              </a:rPr>
              <a:t>a</a:t>
            </a:r>
            <a:r>
              <a:rPr lang="en-US" sz="2246" strike="noStrike" u="none">
                <a:solidFill>
                  <a:srgbClr val="000000"/>
                </a:solidFill>
                <a:latin typeface="Montserrat"/>
                <a:ea typeface="Montserrat"/>
                <a:cs typeface="Montserrat"/>
                <a:sym typeface="Montserrat"/>
              </a:rPr>
              <a:t>tion</a:t>
            </a:r>
            <a:r>
              <a:rPr lang="en-US" sz="2246" strike="noStrike" u="none">
                <a:solidFill>
                  <a:srgbClr val="000000"/>
                </a:solidFill>
                <a:latin typeface="Montserrat"/>
                <a:ea typeface="Montserrat"/>
                <a:cs typeface="Montserrat"/>
                <a:sym typeface="Montserrat"/>
              </a:rPr>
              <a:t> (if</a:t>
            </a:r>
            <a:r>
              <a:rPr lang="en-US" sz="2246" strike="noStrike" u="none">
                <a:solidFill>
                  <a:srgbClr val="000000"/>
                </a:solidFill>
                <a:latin typeface="Montserrat"/>
                <a:ea typeface="Montserrat"/>
                <a:cs typeface="Montserrat"/>
                <a:sym typeface="Montserrat"/>
              </a:rPr>
              <a:t> </a:t>
            </a:r>
            <a:r>
              <a:rPr lang="en-US" sz="2246" strike="noStrike" u="none">
                <a:solidFill>
                  <a:srgbClr val="000000"/>
                </a:solidFill>
                <a:latin typeface="Montserrat"/>
                <a:ea typeface="Montserrat"/>
                <a:cs typeface="Montserrat"/>
                <a:sym typeface="Montserrat"/>
              </a:rPr>
              <a:t>ap</a:t>
            </a:r>
            <a:r>
              <a:rPr lang="en-US" sz="2246" strike="noStrike" u="none">
                <a:solidFill>
                  <a:srgbClr val="000000"/>
                </a:solidFill>
                <a:latin typeface="Montserrat"/>
                <a:ea typeface="Montserrat"/>
                <a:cs typeface="Montserrat"/>
                <a:sym typeface="Montserrat"/>
              </a:rPr>
              <a:t>pl</a:t>
            </a:r>
            <a:r>
              <a:rPr lang="en-US" sz="2246" strike="noStrike" u="none">
                <a:solidFill>
                  <a:srgbClr val="000000"/>
                </a:solidFill>
                <a:latin typeface="Montserrat"/>
                <a:ea typeface="Montserrat"/>
                <a:cs typeface="Montserrat"/>
                <a:sym typeface="Montserrat"/>
              </a:rPr>
              <a:t>ic</a:t>
            </a:r>
            <a:r>
              <a:rPr lang="en-US" sz="2246" strike="noStrike" u="none">
                <a:solidFill>
                  <a:srgbClr val="000000"/>
                </a:solidFill>
                <a:latin typeface="Montserrat"/>
                <a:ea typeface="Montserrat"/>
                <a:cs typeface="Montserrat"/>
                <a:sym typeface="Montserrat"/>
              </a:rPr>
              <a:t>a</a:t>
            </a:r>
            <a:r>
              <a:rPr lang="en-US" sz="2246" strike="noStrike" u="none">
                <a:solidFill>
                  <a:srgbClr val="000000"/>
                </a:solidFill>
                <a:latin typeface="Montserrat"/>
                <a:ea typeface="Montserrat"/>
                <a:cs typeface="Montserrat"/>
                <a:sym typeface="Montserrat"/>
              </a:rPr>
              <a:t>b</a:t>
            </a:r>
            <a:r>
              <a:rPr lang="en-US" sz="2246" strike="noStrike" u="none">
                <a:solidFill>
                  <a:srgbClr val="000000"/>
                </a:solidFill>
                <a:latin typeface="Montserrat"/>
                <a:ea typeface="Montserrat"/>
                <a:cs typeface="Montserrat"/>
                <a:sym typeface="Montserrat"/>
              </a:rPr>
              <a:t>l</a:t>
            </a:r>
            <a:r>
              <a:rPr lang="en-US" sz="2246" strike="noStrike" u="none">
                <a:solidFill>
                  <a:srgbClr val="000000"/>
                </a:solidFill>
                <a:latin typeface="Montserrat"/>
                <a:ea typeface="Montserrat"/>
                <a:cs typeface="Montserrat"/>
                <a:sym typeface="Montserrat"/>
              </a:rPr>
              <a:t>e)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Ed</a:t>
            </a:r>
            <a:r>
              <a:rPr lang="en-US" sz="2246" strike="noStrike" u="none">
                <a:solidFill>
                  <a:srgbClr val="000000"/>
                </a:solidFill>
                <a:latin typeface="Montserrat"/>
                <a:ea typeface="Montserrat"/>
                <a:cs typeface="Montserrat"/>
                <a:sym typeface="Montserrat"/>
              </a:rPr>
              <a:t>u</a:t>
            </a:r>
            <a:r>
              <a:rPr lang="en-US" sz="2246" strike="noStrike" u="none">
                <a:solidFill>
                  <a:srgbClr val="000000"/>
                </a:solidFill>
                <a:latin typeface="Montserrat"/>
                <a:ea typeface="Montserrat"/>
                <a:cs typeface="Montserrat"/>
                <a:sym typeface="Montserrat"/>
              </a:rPr>
              <a:t>c</a:t>
            </a:r>
            <a:r>
              <a:rPr lang="en-US" sz="2246" strike="noStrike" u="none">
                <a:solidFill>
                  <a:srgbClr val="000000"/>
                </a:solidFill>
                <a:latin typeface="Montserrat"/>
                <a:ea typeface="Montserrat"/>
                <a:cs typeface="Montserrat"/>
                <a:sym typeface="Montserrat"/>
              </a:rPr>
              <a:t>ation require</a:t>
            </a:r>
            <a:r>
              <a:rPr lang="en-US" sz="2246" strike="noStrike" u="none">
                <a:solidFill>
                  <a:srgbClr val="000000"/>
                </a:solidFill>
                <a:latin typeface="Montserrat"/>
                <a:ea typeface="Montserrat"/>
                <a:cs typeface="Montserrat"/>
                <a:sym typeface="Montserrat"/>
              </a:rPr>
              <a:t>men</a:t>
            </a:r>
            <a:r>
              <a:rPr lang="en-US" sz="2246" strike="noStrike" u="none">
                <a:solidFill>
                  <a:srgbClr val="000000"/>
                </a:solidFill>
                <a:latin typeface="Montserrat"/>
                <a:ea typeface="Montserrat"/>
                <a:cs typeface="Montserrat"/>
                <a:sym typeface="Montserrat"/>
              </a:rPr>
              <a:t>ts </a:t>
            </a:r>
            <a:r>
              <a:rPr lang="en-US" sz="2246" strike="noStrike" u="none">
                <a:solidFill>
                  <a:srgbClr val="000000"/>
                </a:solidFill>
                <a:latin typeface="Montserrat"/>
                <a:ea typeface="Montserrat"/>
                <a:cs typeface="Montserrat"/>
                <a:sym typeface="Montserrat"/>
              </a:rPr>
              <a:t>a</a:t>
            </a:r>
            <a:r>
              <a:rPr lang="en-US" sz="2246" strike="noStrike" u="none">
                <a:solidFill>
                  <a:srgbClr val="000000"/>
                </a:solidFill>
                <a:latin typeface="Montserrat"/>
                <a:ea typeface="Montserrat"/>
                <a:cs typeface="Montserrat"/>
                <a:sym typeface="Montserrat"/>
              </a:rPr>
              <a:t>re</a:t>
            </a:r>
            <a:r>
              <a:rPr lang="en-US" sz="2246" strike="noStrike" u="none">
                <a:solidFill>
                  <a:srgbClr val="000000"/>
                </a:solidFill>
                <a:latin typeface="Montserrat"/>
                <a:ea typeface="Montserrat"/>
                <a:cs typeface="Montserrat"/>
                <a:sym typeface="Montserrat"/>
              </a:rPr>
              <a:t> </a:t>
            </a:r>
            <a:r>
              <a:rPr lang="en-US" sz="2246" strike="noStrike" u="none">
                <a:solidFill>
                  <a:srgbClr val="000000"/>
                </a:solidFill>
                <a:latin typeface="Montserrat"/>
                <a:ea typeface="Montserrat"/>
                <a:cs typeface="Montserrat"/>
                <a:sym typeface="Montserrat"/>
              </a:rPr>
              <a:t>not</a:t>
            </a:r>
            <a:r>
              <a:rPr lang="en-US" sz="2246" strike="noStrike" u="none">
                <a:solidFill>
                  <a:srgbClr val="000000"/>
                </a:solidFill>
                <a:latin typeface="Montserrat"/>
                <a:ea typeface="Montserrat"/>
                <a:cs typeface="Montserrat"/>
                <a:sym typeface="Montserrat"/>
              </a:rPr>
              <a:t> </a:t>
            </a:r>
            <a:r>
              <a:rPr lang="en-US" sz="2246" strike="noStrike" u="none">
                <a:solidFill>
                  <a:srgbClr val="000000"/>
                </a:solidFill>
                <a:latin typeface="Montserrat"/>
                <a:ea typeface="Montserrat"/>
                <a:cs typeface="Montserrat"/>
                <a:sym typeface="Montserrat"/>
              </a:rPr>
              <a:t>require</a:t>
            </a:r>
            <a:r>
              <a:rPr lang="en-US" sz="2246" strike="noStrike" u="none">
                <a:solidFill>
                  <a:srgbClr val="000000"/>
                </a:solidFill>
                <a:latin typeface="Montserrat"/>
                <a:ea typeface="Montserrat"/>
                <a:cs typeface="Montserrat"/>
                <a:sym typeface="Montserrat"/>
              </a:rPr>
              <a:t>d</a:t>
            </a:r>
          </a:p>
        </p:txBody>
      </p:sp>
      <p:sp>
        <p:nvSpPr>
          <p:cNvPr name="TextBox 6" id="6"/>
          <p:cNvSpPr txBox="true"/>
          <p:nvPr/>
        </p:nvSpPr>
        <p:spPr>
          <a:xfrm rot="0">
            <a:off x="9144000" y="1859216"/>
            <a:ext cx="7606799" cy="3900960"/>
          </a:xfrm>
          <a:prstGeom prst="rect">
            <a:avLst/>
          </a:prstGeom>
        </p:spPr>
        <p:txBody>
          <a:bodyPr anchor="t" rtlCol="false" tIns="0" lIns="0" bIns="0" rIns="0">
            <a:spAutoFit/>
          </a:bodyPr>
          <a:lstStyle/>
          <a:p>
            <a:pPr algn="l">
              <a:lnSpc>
                <a:spcPts val="3100"/>
              </a:lnSpc>
              <a:spcBef>
                <a:spcPct val="0"/>
              </a:spcBef>
            </a:pPr>
            <a:r>
              <a:rPr lang="en-US" b="true" sz="2246">
                <a:solidFill>
                  <a:srgbClr val="000000"/>
                </a:solidFill>
                <a:latin typeface="Montserrat Bold"/>
                <a:ea typeface="Montserrat Bold"/>
                <a:cs typeface="Montserrat Bold"/>
                <a:sym typeface="Montserrat Bold"/>
              </a:rPr>
              <a:t>Ste</a:t>
            </a:r>
            <a:r>
              <a:rPr lang="en-US" b="true" sz="2246" strike="noStrike" u="none">
                <a:solidFill>
                  <a:srgbClr val="000000"/>
                </a:solidFill>
                <a:latin typeface="Montserrat Bold"/>
                <a:ea typeface="Montserrat Bold"/>
                <a:cs typeface="Montserrat Bold"/>
                <a:sym typeface="Montserrat Bold"/>
              </a:rPr>
              <a:t>p 2: TE Eligibility</a:t>
            </a:r>
            <a:r>
              <a:rPr lang="en-US" b="true" sz="2246" strike="noStrike" u="none">
                <a:solidFill>
                  <a:srgbClr val="000000"/>
                </a:solidFill>
                <a:latin typeface="Montserrat Bold"/>
                <a:ea typeface="Montserrat Bold"/>
                <a:cs typeface="Montserrat Bold"/>
                <a:sym typeface="Montserrat Bold"/>
              </a:rPr>
              <a:t>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Must meet ONE: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Barrier to emp</a:t>
            </a:r>
            <a:r>
              <a:rPr lang="en-US" sz="2246" strike="noStrike" u="none">
                <a:solidFill>
                  <a:srgbClr val="000000"/>
                </a:solidFill>
                <a:latin typeface="Montserrat"/>
                <a:ea typeface="Montserrat"/>
                <a:cs typeface="Montserrat"/>
                <a:sym typeface="Montserrat"/>
              </a:rPr>
              <a:t>l</a:t>
            </a:r>
            <a:r>
              <a:rPr lang="en-US" sz="2246" strike="noStrike" u="none">
                <a:solidFill>
                  <a:srgbClr val="000000"/>
                </a:solidFill>
                <a:latin typeface="Montserrat"/>
                <a:ea typeface="Montserrat"/>
                <a:cs typeface="Montserrat"/>
                <a:sym typeface="Montserrat"/>
              </a:rPr>
              <a:t>oymen</a:t>
            </a:r>
            <a:r>
              <a:rPr lang="en-US" sz="2246" strike="noStrike" u="none">
                <a:solidFill>
                  <a:srgbClr val="000000"/>
                </a:solidFill>
                <a:latin typeface="Montserrat"/>
                <a:ea typeface="Montserrat"/>
                <a:cs typeface="Montserrat"/>
                <a:sym typeface="Montserrat"/>
              </a:rPr>
              <a:t>t + chroni</a:t>
            </a:r>
            <a:r>
              <a:rPr lang="en-US" sz="2246" strike="noStrike" u="none">
                <a:solidFill>
                  <a:srgbClr val="000000"/>
                </a:solidFill>
                <a:latin typeface="Montserrat"/>
                <a:ea typeface="Montserrat"/>
                <a:cs typeface="Montserrat"/>
                <a:sym typeface="Montserrat"/>
              </a:rPr>
              <a:t>cally unemp</a:t>
            </a:r>
            <a:r>
              <a:rPr lang="en-US" sz="2246" strike="noStrike" u="none">
                <a:solidFill>
                  <a:srgbClr val="000000"/>
                </a:solidFill>
                <a:latin typeface="Montserrat"/>
                <a:ea typeface="Montserrat"/>
                <a:cs typeface="Montserrat"/>
                <a:sym typeface="Montserrat"/>
              </a:rPr>
              <a:t>loyed (27+ week</a:t>
            </a:r>
            <a:r>
              <a:rPr lang="en-US" sz="2246" strike="noStrike" u="none">
                <a:solidFill>
                  <a:srgbClr val="000000"/>
                </a:solidFill>
                <a:latin typeface="Montserrat"/>
                <a:ea typeface="Montserrat"/>
                <a:cs typeface="Montserrat"/>
                <a:sym typeface="Montserrat"/>
              </a:rPr>
              <a:t>s)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Ba</a:t>
            </a:r>
            <a:r>
              <a:rPr lang="en-US" sz="2246" strike="noStrike" u="none">
                <a:solidFill>
                  <a:srgbClr val="000000"/>
                </a:solidFill>
                <a:latin typeface="Montserrat"/>
                <a:ea typeface="Montserrat"/>
                <a:cs typeface="Montserrat"/>
                <a:sym typeface="Montserrat"/>
              </a:rPr>
              <a:t>rrier</a:t>
            </a:r>
            <a:r>
              <a:rPr lang="en-US" sz="2246" strike="noStrike" u="none">
                <a:solidFill>
                  <a:srgbClr val="000000"/>
                </a:solidFill>
                <a:latin typeface="Montserrat"/>
                <a:ea typeface="Montserrat"/>
                <a:cs typeface="Montserrat"/>
                <a:sym typeface="Montserrat"/>
              </a:rPr>
              <a:t> </a:t>
            </a:r>
            <a:r>
              <a:rPr lang="en-US" sz="2246" strike="noStrike" u="none">
                <a:solidFill>
                  <a:srgbClr val="000000"/>
                </a:solidFill>
                <a:latin typeface="Montserrat"/>
                <a:ea typeface="Montserrat"/>
                <a:cs typeface="Montserrat"/>
                <a:sym typeface="Montserrat"/>
              </a:rPr>
              <a:t>examples</a:t>
            </a:r>
            <a:r>
              <a:rPr lang="en-US" sz="2246" strike="noStrike" u="none">
                <a:solidFill>
                  <a:srgbClr val="000000"/>
                </a:solidFill>
                <a:latin typeface="Montserrat"/>
                <a:ea typeface="Montserrat"/>
                <a:cs typeface="Montserrat"/>
                <a:sym typeface="Montserrat"/>
              </a:rPr>
              <a:t>,</a:t>
            </a:r>
            <a:r>
              <a:rPr lang="en-US" sz="2246" strike="noStrike" u="none">
                <a:solidFill>
                  <a:srgbClr val="000000"/>
                </a:solidFill>
                <a:latin typeface="Montserrat"/>
                <a:ea typeface="Montserrat"/>
                <a:cs typeface="Montserrat"/>
                <a:sym typeface="Montserrat"/>
              </a:rPr>
              <a:t> refer to handbook.  </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Inc</a:t>
            </a:r>
            <a:r>
              <a:rPr lang="en-US" sz="2246" strike="noStrike" u="none">
                <a:solidFill>
                  <a:srgbClr val="000000"/>
                </a:solidFill>
                <a:latin typeface="Montserrat"/>
                <a:ea typeface="Montserrat"/>
                <a:cs typeface="Montserrat"/>
                <a:sym typeface="Montserrat"/>
              </a:rPr>
              <a:t>o</a:t>
            </a:r>
            <a:r>
              <a:rPr lang="en-US" sz="2246" strike="noStrike" u="none">
                <a:solidFill>
                  <a:srgbClr val="000000"/>
                </a:solidFill>
                <a:latin typeface="Montserrat"/>
                <a:ea typeface="Montserrat"/>
                <a:cs typeface="Montserrat"/>
                <a:sym typeface="Montserrat"/>
              </a:rPr>
              <a:t>nsistent work histo</a:t>
            </a:r>
            <a:r>
              <a:rPr lang="en-US" sz="2246" strike="noStrike" u="none">
                <a:solidFill>
                  <a:srgbClr val="000000"/>
                </a:solidFill>
                <a:latin typeface="Montserrat"/>
                <a:ea typeface="Montserrat"/>
                <a:cs typeface="Montserrat"/>
                <a:sym typeface="Montserrat"/>
              </a:rPr>
              <a:t>ry </a:t>
            </a:r>
          </a:p>
          <a:p>
            <a:pPr algn="l">
              <a:lnSpc>
                <a:spcPts val="3100"/>
              </a:lnSpc>
              <a:spcBef>
                <a:spcPct val="0"/>
              </a:spcBef>
            </a:pPr>
          </a:p>
          <a:p>
            <a:pPr algn="l">
              <a:lnSpc>
                <a:spcPts val="3100"/>
              </a:lnSpc>
              <a:spcBef>
                <a:spcPct val="0"/>
              </a:spcBef>
            </a:pPr>
            <a:r>
              <a:rPr lang="en-US" b="true" sz="2246" strike="noStrike" u="none">
                <a:solidFill>
                  <a:srgbClr val="000000"/>
                </a:solidFill>
                <a:latin typeface="Montserrat Bold"/>
                <a:ea typeface="Montserrat Bold"/>
                <a:cs typeface="Montserrat Bold"/>
                <a:sym typeface="Montserrat Bold"/>
              </a:rPr>
              <a:t>Ex</a:t>
            </a:r>
            <a:r>
              <a:rPr lang="en-US" b="true" sz="2246" strike="noStrike" u="none">
                <a:solidFill>
                  <a:srgbClr val="000000"/>
                </a:solidFill>
                <a:latin typeface="Montserrat Bold"/>
                <a:ea typeface="Montserrat Bold"/>
                <a:cs typeface="Montserrat Bold"/>
                <a:sym typeface="Montserrat Bold"/>
              </a:rPr>
              <a:t>am</a:t>
            </a:r>
            <a:r>
              <a:rPr lang="en-US" b="true" sz="2246" strike="noStrike" u="none">
                <a:solidFill>
                  <a:srgbClr val="000000"/>
                </a:solidFill>
                <a:latin typeface="Montserrat Bold"/>
                <a:ea typeface="Montserrat Bold"/>
                <a:cs typeface="Montserrat Bold"/>
                <a:sym typeface="Montserrat Bold"/>
              </a:rPr>
              <a:t>pl</a:t>
            </a:r>
            <a:r>
              <a:rPr lang="en-US" b="true" sz="2246" strike="noStrike" u="none">
                <a:solidFill>
                  <a:srgbClr val="000000"/>
                </a:solidFill>
                <a:latin typeface="Montserrat Bold"/>
                <a:ea typeface="Montserrat Bold"/>
                <a:cs typeface="Montserrat Bold"/>
                <a:sym typeface="Montserrat Bold"/>
              </a:rPr>
              <a:t>e:</a:t>
            </a:r>
          </a:p>
          <a:p>
            <a:pPr algn="l" marL="484996" indent="-242498" lvl="1">
              <a:lnSpc>
                <a:spcPts val="3100"/>
              </a:lnSpc>
              <a:spcBef>
                <a:spcPct val="0"/>
              </a:spcBef>
              <a:buFont typeface="Arial"/>
              <a:buChar char="•"/>
            </a:pPr>
            <a:r>
              <a:rPr lang="en-US" sz="2246" strike="noStrike" u="none">
                <a:solidFill>
                  <a:srgbClr val="000000"/>
                </a:solidFill>
                <a:latin typeface="Montserrat"/>
                <a:ea typeface="Montserrat"/>
                <a:cs typeface="Montserrat"/>
                <a:sym typeface="Montserrat"/>
              </a:rPr>
              <a:t>Little Lea</a:t>
            </a:r>
            <a:r>
              <a:rPr lang="en-US" sz="2246" strike="noStrike" u="none">
                <a:solidFill>
                  <a:srgbClr val="000000"/>
                </a:solidFill>
                <a:latin typeface="Montserrat"/>
                <a:ea typeface="Montserrat"/>
                <a:cs typeface="Montserrat"/>
                <a:sym typeface="Montserrat"/>
              </a:rPr>
              <a:t>rn</a:t>
            </a:r>
            <a:r>
              <a:rPr lang="en-US" sz="2246" strike="noStrike" u="none">
                <a:solidFill>
                  <a:srgbClr val="000000"/>
                </a:solidFill>
                <a:latin typeface="Montserrat"/>
                <a:ea typeface="Montserrat"/>
                <a:cs typeface="Montserrat"/>
                <a:sym typeface="Montserrat"/>
              </a:rPr>
              <a:t>e</a:t>
            </a:r>
            <a:r>
              <a:rPr lang="en-US" sz="2246" strike="noStrike" u="none">
                <a:solidFill>
                  <a:srgbClr val="000000"/>
                </a:solidFill>
                <a:latin typeface="Montserrat"/>
                <a:ea typeface="Montserrat"/>
                <a:cs typeface="Montserrat"/>
                <a:sym typeface="Montserrat"/>
              </a:rPr>
              <a:t>rs p</a:t>
            </a:r>
            <a:r>
              <a:rPr lang="en-US" sz="2246" strike="noStrike" u="none">
                <a:solidFill>
                  <a:srgbClr val="000000"/>
                </a:solidFill>
                <a:latin typeface="Montserrat"/>
                <a:ea typeface="Montserrat"/>
                <a:cs typeface="Montserrat"/>
                <a:sym typeface="Montserrat"/>
              </a:rPr>
              <a:t>articipant qualifie</a:t>
            </a:r>
            <a:r>
              <a:rPr lang="en-US" sz="2246" strike="noStrike" u="none">
                <a:solidFill>
                  <a:srgbClr val="000000"/>
                </a:solidFill>
                <a:latin typeface="Montserrat"/>
                <a:ea typeface="Montserrat"/>
                <a:cs typeface="Montserrat"/>
                <a:sym typeface="Montserrat"/>
              </a:rPr>
              <a:t>d</a:t>
            </a:r>
            <a:r>
              <a:rPr lang="en-US" sz="2246" strike="noStrike" u="none">
                <a:solidFill>
                  <a:srgbClr val="000000"/>
                </a:solidFill>
                <a:latin typeface="Montserrat"/>
                <a:ea typeface="Montserrat"/>
                <a:cs typeface="Montserrat"/>
                <a:sym typeface="Montserrat"/>
              </a:rPr>
              <a:t> under </a:t>
            </a:r>
            <a:r>
              <a:rPr lang="en-US" sz="2246" strike="noStrike" u="none">
                <a:solidFill>
                  <a:srgbClr val="000000"/>
                </a:solidFill>
                <a:latin typeface="Montserrat"/>
                <a:ea typeface="Montserrat"/>
                <a:cs typeface="Montserrat"/>
                <a:sym typeface="Montserrat"/>
              </a:rPr>
              <a:t>i</a:t>
            </a:r>
            <a:r>
              <a:rPr lang="en-US" sz="2246" strike="noStrike" u="none">
                <a:solidFill>
                  <a:srgbClr val="000000"/>
                </a:solidFill>
                <a:latin typeface="Montserrat"/>
                <a:ea typeface="Montserrat"/>
                <a:cs typeface="Montserrat"/>
                <a:sym typeface="Montserrat"/>
              </a:rPr>
              <a:t>nconsistent </a:t>
            </a:r>
            <a:r>
              <a:rPr lang="en-US" sz="2246" strike="noStrike" u="none">
                <a:solidFill>
                  <a:srgbClr val="000000"/>
                </a:solidFill>
                <a:latin typeface="Montserrat"/>
                <a:ea typeface="Montserrat"/>
                <a:cs typeface="Montserrat"/>
                <a:sym typeface="Montserrat"/>
              </a:rPr>
              <a:t>wo</a:t>
            </a:r>
            <a:r>
              <a:rPr lang="en-US" sz="2246" strike="noStrike" u="none">
                <a:solidFill>
                  <a:srgbClr val="000000"/>
                </a:solidFill>
                <a:latin typeface="Montserrat"/>
                <a:ea typeface="Montserrat"/>
                <a:cs typeface="Montserrat"/>
                <a:sym typeface="Montserrat"/>
              </a:rPr>
              <a:t>rk history </a:t>
            </a:r>
          </a:p>
        </p:txBody>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533374"/>
            <a:ext cx="637052" cy="10831681"/>
          </a:xfrm>
          <a:prstGeom prst="rect">
            <a:avLst/>
          </a:prstGeom>
          <a:solidFill>
            <a:srgbClr val="2A87C6"/>
          </a:solidFill>
        </p:spPr>
      </p:sp>
      <p:sp>
        <p:nvSpPr>
          <p:cNvPr name="TextBox 3" id="3"/>
          <p:cNvSpPr txBox="true"/>
          <p:nvPr/>
        </p:nvSpPr>
        <p:spPr>
          <a:xfrm rot="0">
            <a:off x="2812178" y="453603"/>
            <a:ext cx="12663645" cy="1057710"/>
          </a:xfrm>
          <a:prstGeom prst="rect">
            <a:avLst/>
          </a:prstGeom>
        </p:spPr>
        <p:txBody>
          <a:bodyPr anchor="t" rtlCol="false" tIns="0" lIns="0" bIns="0" rIns="0">
            <a:spAutoFit/>
          </a:bodyPr>
          <a:lstStyle/>
          <a:p>
            <a:pPr algn="ctr">
              <a:lnSpc>
                <a:spcPts val="4170"/>
              </a:lnSpc>
            </a:pPr>
            <a:r>
              <a:rPr lang="en-US" b="true" sz="3791">
                <a:solidFill>
                  <a:srgbClr val="2A87C6"/>
                </a:solidFill>
                <a:latin typeface="Montserrat Bold"/>
                <a:ea typeface="Montserrat Bold"/>
                <a:cs typeface="Montserrat Bold"/>
                <a:sym typeface="Montserrat Bold"/>
              </a:rPr>
              <a:t>PARTICIPANT ELIGIBILITY DOCUMENTATION AND APPROVAL PROCESS</a:t>
            </a:r>
          </a:p>
        </p:txBody>
      </p:sp>
      <p:sp>
        <p:nvSpPr>
          <p:cNvPr name="TextBox 4" id="4"/>
          <p:cNvSpPr txBox="true"/>
          <p:nvPr/>
        </p:nvSpPr>
        <p:spPr>
          <a:xfrm rot="0">
            <a:off x="1381719" y="1851047"/>
            <a:ext cx="16055508" cy="7559308"/>
          </a:xfrm>
          <a:prstGeom prst="rect">
            <a:avLst/>
          </a:prstGeom>
        </p:spPr>
        <p:txBody>
          <a:bodyPr anchor="t" rtlCol="false" tIns="0" lIns="0" bIns="0" rIns="0">
            <a:spAutoFit/>
          </a:bodyPr>
          <a:lstStyle/>
          <a:p>
            <a:pPr algn="l">
              <a:lnSpc>
                <a:spcPts val="4312"/>
              </a:lnSpc>
            </a:pPr>
            <a:r>
              <a:rPr lang="en-US" b="true" sz="2382" strike="noStrike" u="none">
                <a:solidFill>
                  <a:srgbClr val="000000"/>
                </a:solidFill>
                <a:latin typeface="Montserrat Bold"/>
                <a:ea typeface="Montserrat Bold"/>
                <a:cs typeface="Montserrat Bold"/>
                <a:sym typeface="Montserrat Bold"/>
              </a:rPr>
              <a:t>D</a:t>
            </a:r>
            <a:r>
              <a:rPr lang="en-US" b="true" sz="2382" strike="noStrike" u="none">
                <a:solidFill>
                  <a:srgbClr val="000000"/>
                </a:solidFill>
                <a:latin typeface="Montserrat Bold"/>
                <a:ea typeface="Montserrat Bold"/>
                <a:cs typeface="Montserrat Bold"/>
                <a:sym typeface="Montserrat Bold"/>
              </a:rPr>
              <a:t>o</a:t>
            </a:r>
            <a:r>
              <a:rPr lang="en-US" b="true" sz="2382" strike="noStrike" u="none">
                <a:solidFill>
                  <a:srgbClr val="000000"/>
                </a:solidFill>
                <a:latin typeface="Montserrat Bold"/>
                <a:ea typeface="Montserrat Bold"/>
                <a:cs typeface="Montserrat Bold"/>
                <a:sym typeface="Montserrat Bold"/>
              </a:rPr>
              <a:t>cum</a:t>
            </a:r>
            <a:r>
              <a:rPr lang="en-US" b="true" sz="2382" strike="noStrike" u="none">
                <a:solidFill>
                  <a:srgbClr val="000000"/>
                </a:solidFill>
                <a:latin typeface="Montserrat Bold"/>
                <a:ea typeface="Montserrat Bold"/>
                <a:cs typeface="Montserrat Bold"/>
                <a:sym typeface="Montserrat Bold"/>
              </a:rPr>
              <a:t>e</a:t>
            </a:r>
            <a:r>
              <a:rPr lang="en-US" b="true" sz="2382" strike="noStrike" u="none">
                <a:solidFill>
                  <a:srgbClr val="000000"/>
                </a:solidFill>
                <a:latin typeface="Montserrat Bold"/>
                <a:ea typeface="Montserrat Bold"/>
                <a:cs typeface="Montserrat Bold"/>
                <a:sym typeface="Montserrat Bold"/>
              </a:rPr>
              <a:t>ntation</a:t>
            </a:r>
            <a:r>
              <a:rPr lang="en-US" b="true" sz="2382" strike="noStrike" u="none">
                <a:solidFill>
                  <a:srgbClr val="000000"/>
                </a:solidFill>
                <a:latin typeface="Montserrat Bold"/>
                <a:ea typeface="Montserrat Bold"/>
                <a:cs typeface="Montserrat Bold"/>
                <a:sym typeface="Montserrat Bold"/>
              </a:rPr>
              <a:t> </a:t>
            </a:r>
            <a:r>
              <a:rPr lang="en-US" b="true" sz="2382" strike="noStrike" u="none">
                <a:solidFill>
                  <a:srgbClr val="000000"/>
                </a:solidFill>
                <a:latin typeface="Montserrat Bold"/>
                <a:ea typeface="Montserrat Bold"/>
                <a:cs typeface="Montserrat Bold"/>
                <a:sym typeface="Montserrat Bold"/>
              </a:rPr>
              <a:t>Expec</a:t>
            </a:r>
            <a:r>
              <a:rPr lang="en-US" b="true" sz="2382" strike="noStrike" u="none">
                <a:solidFill>
                  <a:srgbClr val="000000"/>
                </a:solidFill>
                <a:latin typeface="Montserrat Bold"/>
                <a:ea typeface="Montserrat Bold"/>
                <a:cs typeface="Montserrat Bold"/>
                <a:sym typeface="Montserrat Bold"/>
              </a:rPr>
              <a:t>ta</a:t>
            </a:r>
            <a:r>
              <a:rPr lang="en-US" b="true" sz="2382" strike="noStrike" u="none">
                <a:solidFill>
                  <a:srgbClr val="000000"/>
                </a:solidFill>
                <a:latin typeface="Montserrat Bold"/>
                <a:ea typeface="Montserrat Bold"/>
                <a:cs typeface="Montserrat Bold"/>
                <a:sym typeface="Montserrat Bold"/>
              </a:rPr>
              <a:t>tio</a:t>
            </a:r>
            <a:r>
              <a:rPr lang="en-US" b="true" sz="2382" strike="noStrike" u="none">
                <a:solidFill>
                  <a:srgbClr val="000000"/>
                </a:solidFill>
                <a:latin typeface="Montserrat Bold"/>
                <a:ea typeface="Montserrat Bold"/>
                <a:cs typeface="Montserrat Bold"/>
                <a:sym typeface="Montserrat Bold"/>
              </a:rPr>
              <a:t>n</a:t>
            </a:r>
            <a:r>
              <a:rPr lang="en-US" b="true" sz="2382" strike="noStrike" u="none">
                <a:solidFill>
                  <a:srgbClr val="000000"/>
                </a:solidFill>
                <a:latin typeface="Montserrat Bold"/>
                <a:ea typeface="Montserrat Bold"/>
                <a:cs typeface="Montserrat Bold"/>
                <a:sym typeface="Montserrat Bold"/>
              </a:rPr>
              <a:t>s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All</a:t>
            </a:r>
            <a:r>
              <a:rPr lang="en-US" sz="2382" strike="noStrike" u="none">
                <a:solidFill>
                  <a:srgbClr val="000000"/>
                </a:solidFill>
                <a:latin typeface="Montserrat"/>
                <a:ea typeface="Montserrat"/>
                <a:cs typeface="Montserrat"/>
                <a:sym typeface="Montserrat"/>
              </a:rPr>
              <a:t> el</a:t>
            </a:r>
            <a:r>
              <a:rPr lang="en-US" sz="2382" strike="noStrike" u="none">
                <a:solidFill>
                  <a:srgbClr val="000000"/>
                </a:solidFill>
                <a:latin typeface="Montserrat"/>
                <a:ea typeface="Montserrat"/>
                <a:cs typeface="Montserrat"/>
                <a:sym typeface="Montserrat"/>
              </a:rPr>
              <a:t>igibilit</a:t>
            </a:r>
            <a:r>
              <a:rPr lang="en-US" sz="2382" strike="noStrike" u="none">
                <a:solidFill>
                  <a:srgbClr val="000000"/>
                </a:solidFill>
                <a:latin typeface="Montserrat"/>
                <a:ea typeface="Montserrat"/>
                <a:cs typeface="Montserrat"/>
                <a:sym typeface="Montserrat"/>
              </a:rPr>
              <a:t>y </a:t>
            </a:r>
            <a:r>
              <a:rPr lang="en-US" sz="2382" strike="noStrike" u="none">
                <a:solidFill>
                  <a:srgbClr val="000000"/>
                </a:solidFill>
                <a:latin typeface="Montserrat"/>
                <a:ea typeface="Montserrat"/>
                <a:cs typeface="Montserrat"/>
                <a:sym typeface="Montserrat"/>
              </a:rPr>
              <a:t>d</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cum</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nts</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mu</a:t>
            </a:r>
            <a:r>
              <a:rPr lang="en-US" sz="2382" strike="noStrike" u="none">
                <a:solidFill>
                  <a:srgbClr val="000000"/>
                </a:solidFill>
                <a:latin typeface="Montserrat"/>
                <a:ea typeface="Montserrat"/>
                <a:cs typeface="Montserrat"/>
                <a:sym typeface="Montserrat"/>
              </a:rPr>
              <a:t>st be </a:t>
            </a:r>
            <a:r>
              <a:rPr lang="en-US" sz="2382" strike="noStrike" u="none">
                <a:solidFill>
                  <a:srgbClr val="000000"/>
                </a:solidFill>
                <a:latin typeface="Montserrat"/>
                <a:ea typeface="Montserrat"/>
                <a:cs typeface="Montserrat"/>
                <a:sym typeface="Montserrat"/>
              </a:rPr>
              <a:t>c</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mple</a:t>
            </a:r>
            <a:r>
              <a:rPr lang="en-US" sz="2382" strike="noStrike" u="none">
                <a:solidFill>
                  <a:srgbClr val="000000"/>
                </a:solidFill>
                <a:latin typeface="Montserrat"/>
                <a:ea typeface="Montserrat"/>
                <a:cs typeface="Montserrat"/>
                <a:sym typeface="Montserrat"/>
              </a:rPr>
              <a:t>t</a:t>
            </a:r>
            <a:r>
              <a:rPr lang="en-US" sz="2382" strike="noStrike" u="none">
                <a:solidFill>
                  <a:srgbClr val="000000"/>
                </a:solidFill>
                <a:latin typeface="Montserrat"/>
                <a:ea typeface="Montserrat"/>
                <a:cs typeface="Montserrat"/>
                <a:sym typeface="Montserrat"/>
              </a:rPr>
              <a:t>e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B</a:t>
            </a:r>
            <a:r>
              <a:rPr lang="en-US" sz="2382" strike="noStrike" u="none">
                <a:solidFill>
                  <a:srgbClr val="000000"/>
                </a:solidFill>
                <a:latin typeface="Montserrat"/>
                <a:ea typeface="Montserrat"/>
                <a:cs typeface="Montserrat"/>
                <a:sym typeface="Montserrat"/>
              </a:rPr>
              <a:t>arri</a:t>
            </a:r>
            <a:r>
              <a:rPr lang="en-US" sz="2382" strike="noStrike" u="none">
                <a:solidFill>
                  <a:srgbClr val="000000"/>
                </a:solidFill>
                <a:latin typeface="Montserrat"/>
                <a:ea typeface="Montserrat"/>
                <a:cs typeface="Montserrat"/>
                <a:sym typeface="Montserrat"/>
              </a:rPr>
              <a:t>er</a:t>
            </a:r>
            <a:r>
              <a:rPr lang="en-US" sz="2382" strike="noStrike" u="none">
                <a:solidFill>
                  <a:srgbClr val="000000"/>
                </a:solidFill>
                <a:latin typeface="Montserrat"/>
                <a:ea typeface="Montserrat"/>
                <a:cs typeface="Montserrat"/>
                <a:sym typeface="Montserrat"/>
              </a:rPr>
              <a:t>s must be </a:t>
            </a:r>
            <a:r>
              <a:rPr lang="en-US" sz="2382" strike="noStrike" u="none">
                <a:solidFill>
                  <a:srgbClr val="000000"/>
                </a:solidFill>
                <a:latin typeface="Montserrat"/>
                <a:ea typeface="Montserrat"/>
                <a:cs typeface="Montserrat"/>
                <a:sym typeface="Montserrat"/>
              </a:rPr>
              <a:t>cl</a:t>
            </a:r>
            <a:r>
              <a:rPr lang="en-US" sz="2382" strike="noStrike" u="none">
                <a:solidFill>
                  <a:srgbClr val="000000"/>
                </a:solidFill>
                <a:latin typeface="Montserrat"/>
                <a:ea typeface="Montserrat"/>
                <a:cs typeface="Montserrat"/>
                <a:sym typeface="Montserrat"/>
              </a:rPr>
              <a:t>early </a:t>
            </a:r>
            <a:r>
              <a:rPr lang="en-US" sz="2382" strike="noStrike" u="none">
                <a:solidFill>
                  <a:srgbClr val="000000"/>
                </a:solidFill>
                <a:latin typeface="Montserrat"/>
                <a:ea typeface="Montserrat"/>
                <a:cs typeface="Montserrat"/>
                <a:sym typeface="Montserrat"/>
              </a:rPr>
              <a:t>docum</a:t>
            </a:r>
            <a:r>
              <a:rPr lang="en-US" sz="2382" strike="noStrike" u="none">
                <a:solidFill>
                  <a:srgbClr val="000000"/>
                </a:solidFill>
                <a:latin typeface="Montserrat"/>
                <a:ea typeface="Montserrat"/>
                <a:cs typeface="Montserrat"/>
                <a:sym typeface="Montserrat"/>
              </a:rPr>
              <a:t>ente</a:t>
            </a:r>
            <a:r>
              <a:rPr lang="en-US" sz="2382" strike="noStrike" u="none">
                <a:solidFill>
                  <a:srgbClr val="000000"/>
                </a:solidFill>
                <a:latin typeface="Montserrat"/>
                <a:ea typeface="Montserrat"/>
                <a:cs typeface="Montserrat"/>
                <a:sym typeface="Montserrat"/>
              </a:rPr>
              <a:t>d </a:t>
            </a:r>
            <a:r>
              <a:rPr lang="en-US" sz="2382" strike="noStrike" u="none">
                <a:solidFill>
                  <a:srgbClr val="000000"/>
                </a:solidFill>
                <a:latin typeface="Montserrat"/>
                <a:ea typeface="Montserrat"/>
                <a:cs typeface="Montserrat"/>
                <a:sym typeface="Montserrat"/>
              </a:rPr>
              <a:t>in case n</a:t>
            </a:r>
            <a:r>
              <a:rPr lang="en-US" sz="2382" strike="noStrike" u="none">
                <a:solidFill>
                  <a:srgbClr val="000000"/>
                </a:solidFill>
                <a:latin typeface="Montserrat"/>
                <a:ea typeface="Montserrat"/>
                <a:cs typeface="Montserrat"/>
                <a:sym typeface="Montserrat"/>
              </a:rPr>
              <a:t>ot</a:t>
            </a:r>
          </a:p>
          <a:p>
            <a:pPr algn="l">
              <a:lnSpc>
                <a:spcPts val="4312"/>
              </a:lnSpc>
            </a:pPr>
          </a:p>
          <a:p>
            <a:pPr algn="l">
              <a:lnSpc>
                <a:spcPts val="4312"/>
              </a:lnSpc>
            </a:pPr>
            <a:r>
              <a:rPr lang="en-US" b="true" sz="2382" strike="noStrike" u="none">
                <a:solidFill>
                  <a:srgbClr val="000000"/>
                </a:solidFill>
                <a:latin typeface="Montserrat Bold"/>
                <a:ea typeface="Montserrat Bold"/>
                <a:cs typeface="Montserrat Bold"/>
                <a:sym typeface="Montserrat Bold"/>
              </a:rPr>
              <a:t>Approval Process</a:t>
            </a:r>
            <a:r>
              <a:rPr lang="en-US" b="true" sz="2382" strike="noStrike" u="none">
                <a:solidFill>
                  <a:srgbClr val="000000"/>
                </a:solidFill>
                <a:latin typeface="Montserrat Bold"/>
                <a:ea typeface="Montserrat Bold"/>
                <a:cs typeface="Montserrat Bold"/>
                <a:sym typeface="Montserrat Bold"/>
              </a:rPr>
              <a:t>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Ref</a:t>
            </a:r>
            <a:r>
              <a:rPr lang="en-US" sz="2382" strike="noStrike" u="none">
                <a:solidFill>
                  <a:srgbClr val="000000"/>
                </a:solidFill>
                <a:latin typeface="Montserrat"/>
                <a:ea typeface="Montserrat"/>
                <a:cs typeface="Montserrat"/>
                <a:sym typeface="Montserrat"/>
              </a:rPr>
              <a:t>erral → assessment </a:t>
            </a:r>
            <a:r>
              <a:rPr lang="en-US" sz="2382" strike="noStrike" u="none">
                <a:solidFill>
                  <a:srgbClr val="000000"/>
                </a:solidFill>
                <a:latin typeface="Montserrat"/>
                <a:ea typeface="Montserrat"/>
                <a:cs typeface="Montserrat"/>
                <a:sym typeface="Montserrat"/>
              </a:rPr>
              <a:t>→ e</a:t>
            </a:r>
            <a:r>
              <a:rPr lang="en-US" sz="2382" strike="noStrike" u="none">
                <a:solidFill>
                  <a:srgbClr val="000000"/>
                </a:solidFill>
                <a:latin typeface="Montserrat"/>
                <a:ea typeface="Montserrat"/>
                <a:cs typeface="Montserrat"/>
                <a:sym typeface="Montserrat"/>
              </a:rPr>
              <a:t>n</a:t>
            </a:r>
            <a:r>
              <a:rPr lang="en-US" sz="2382" strike="noStrike" u="none">
                <a:solidFill>
                  <a:srgbClr val="000000"/>
                </a:solidFill>
                <a:latin typeface="Montserrat"/>
                <a:ea typeface="Montserrat"/>
                <a:cs typeface="Montserrat"/>
                <a:sym typeface="Montserrat"/>
              </a:rPr>
              <a:t>rollm</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nt</a:t>
            </a:r>
            <a:r>
              <a:rPr lang="en-US" sz="2382" strike="noStrike" u="none">
                <a:solidFill>
                  <a:srgbClr val="000000"/>
                </a:solidFill>
                <a:latin typeface="Montserrat"/>
                <a:ea typeface="Montserrat"/>
                <a:cs typeface="Montserrat"/>
                <a:sym typeface="Montserrat"/>
              </a:rPr>
              <a:t> → emplo</a:t>
            </a:r>
            <a:r>
              <a:rPr lang="en-US" sz="2382" strike="noStrike" u="none">
                <a:solidFill>
                  <a:srgbClr val="000000"/>
                </a:solidFill>
                <a:latin typeface="Montserrat"/>
                <a:ea typeface="Montserrat"/>
                <a:cs typeface="Montserrat"/>
                <a:sym typeface="Montserrat"/>
              </a:rPr>
              <a:t>y</a:t>
            </a:r>
            <a:r>
              <a:rPr lang="en-US" sz="2382" strike="noStrike" u="none">
                <a:solidFill>
                  <a:srgbClr val="000000"/>
                </a:solidFill>
                <a:latin typeface="Montserrat"/>
                <a:ea typeface="Montserrat"/>
                <a:cs typeface="Montserrat"/>
                <a:sym typeface="Montserrat"/>
              </a:rPr>
              <a:t>er → in</a:t>
            </a:r>
            <a:r>
              <a:rPr lang="en-US" sz="2382" strike="noStrike" u="none">
                <a:solidFill>
                  <a:srgbClr val="000000"/>
                </a:solidFill>
                <a:latin typeface="Montserrat"/>
                <a:ea typeface="Montserrat"/>
                <a:cs typeface="Montserrat"/>
                <a:sym typeface="Montserrat"/>
              </a:rPr>
              <a:t>t</a:t>
            </a:r>
            <a:r>
              <a:rPr lang="en-US" sz="2382" strike="noStrike" u="none">
                <a:solidFill>
                  <a:srgbClr val="000000"/>
                </a:solidFill>
                <a:latin typeface="Montserrat"/>
                <a:ea typeface="Montserrat"/>
                <a:cs typeface="Montserrat"/>
                <a:sym typeface="Montserrat"/>
              </a:rPr>
              <a:t>erview → </a:t>
            </a:r>
            <a:r>
              <a:rPr lang="en-US" sz="2382" strike="noStrike" u="none">
                <a:solidFill>
                  <a:srgbClr val="000000"/>
                </a:solidFill>
                <a:latin typeface="Montserrat"/>
                <a:ea typeface="Montserrat"/>
                <a:cs typeface="Montserrat"/>
                <a:sym typeface="Montserrat"/>
              </a:rPr>
              <a:t>a</a:t>
            </a:r>
            <a:r>
              <a:rPr lang="en-US" sz="2382" strike="noStrike" u="none">
                <a:solidFill>
                  <a:srgbClr val="000000"/>
                </a:solidFill>
                <a:latin typeface="Montserrat"/>
                <a:ea typeface="Montserrat"/>
                <a:cs typeface="Montserrat"/>
                <a:sym typeface="Montserrat"/>
              </a:rPr>
              <a:t>p</a:t>
            </a:r>
            <a:r>
              <a:rPr lang="en-US" sz="2382" strike="noStrike" u="none">
                <a:solidFill>
                  <a:srgbClr val="000000"/>
                </a:solidFill>
                <a:latin typeface="Montserrat"/>
                <a:ea typeface="Montserrat"/>
                <a:cs typeface="Montserrat"/>
                <a:sym typeface="Montserrat"/>
              </a:rPr>
              <a:t>prova</a:t>
            </a:r>
            <a:r>
              <a:rPr lang="en-US" sz="2382" strike="noStrike" u="none">
                <a:solidFill>
                  <a:srgbClr val="000000"/>
                </a:solidFill>
                <a:latin typeface="Montserrat"/>
                <a:ea typeface="Montserrat"/>
                <a:cs typeface="Montserrat"/>
                <a:sym typeface="Montserrat"/>
              </a:rPr>
              <a:t>l</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 start</a:t>
            </a:r>
            <a:r>
              <a:rPr lang="en-US" sz="2382" strike="noStrike" u="none">
                <a:solidFill>
                  <a:srgbClr val="000000"/>
                </a:solidFill>
                <a:latin typeface="Montserrat"/>
                <a:ea typeface="Montserrat"/>
                <a:cs typeface="Montserrat"/>
                <a:sym typeface="Montserrat"/>
              </a:rPr>
              <a:t> date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T</a:t>
            </a:r>
            <a:r>
              <a:rPr lang="en-US" sz="2382" strike="noStrike" u="none">
                <a:solidFill>
                  <a:srgbClr val="000000"/>
                </a:solidFill>
                <a:latin typeface="Montserrat"/>
                <a:ea typeface="Montserrat"/>
                <a:cs typeface="Montserrat"/>
                <a:sym typeface="Montserrat"/>
              </a:rPr>
              <a:t>he</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app</a:t>
            </a:r>
            <a:r>
              <a:rPr lang="en-US" sz="2382" strike="noStrike" u="none">
                <a:solidFill>
                  <a:srgbClr val="000000"/>
                </a:solidFill>
                <a:latin typeface="Montserrat"/>
                <a:ea typeface="Montserrat"/>
                <a:cs typeface="Montserrat"/>
                <a:sym typeface="Montserrat"/>
              </a:rPr>
              <a:t>rova</a:t>
            </a:r>
            <a:r>
              <a:rPr lang="en-US" sz="2382" strike="noStrike" u="none">
                <a:solidFill>
                  <a:srgbClr val="000000"/>
                </a:solidFill>
                <a:latin typeface="Montserrat"/>
                <a:ea typeface="Montserrat"/>
                <a:cs typeface="Montserrat"/>
                <a:sym typeface="Montserrat"/>
              </a:rPr>
              <a:t>l</a:t>
            </a:r>
            <a:r>
              <a:rPr lang="en-US" sz="2382" strike="noStrike" u="none">
                <a:solidFill>
                  <a:srgbClr val="000000"/>
                </a:solidFill>
                <a:latin typeface="Montserrat"/>
                <a:ea typeface="Montserrat"/>
                <a:cs typeface="Montserrat"/>
                <a:sym typeface="Montserrat"/>
              </a:rPr>
              <a:t> p</a:t>
            </a:r>
            <a:r>
              <a:rPr lang="en-US" sz="2382" strike="noStrike" u="none">
                <a:solidFill>
                  <a:srgbClr val="000000"/>
                </a:solidFill>
                <a:latin typeface="Montserrat"/>
                <a:ea typeface="Montserrat"/>
                <a:cs typeface="Montserrat"/>
                <a:sym typeface="Montserrat"/>
              </a:rPr>
              <a:t>roc</a:t>
            </a:r>
            <a:r>
              <a:rPr lang="en-US" sz="2382" strike="noStrike" u="none">
                <a:solidFill>
                  <a:srgbClr val="000000"/>
                </a:solidFill>
                <a:latin typeface="Montserrat"/>
                <a:ea typeface="Montserrat"/>
                <a:cs typeface="Montserrat"/>
                <a:sym typeface="Montserrat"/>
              </a:rPr>
              <a:t>ess begin</a:t>
            </a:r>
            <a:r>
              <a:rPr lang="en-US" sz="2382" strike="noStrike" u="none">
                <a:solidFill>
                  <a:srgbClr val="000000"/>
                </a:solidFill>
                <a:latin typeface="Montserrat"/>
                <a:ea typeface="Montserrat"/>
                <a:cs typeface="Montserrat"/>
                <a:sym typeface="Montserrat"/>
              </a:rPr>
              <a:t>s</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with</a:t>
            </a:r>
            <a:r>
              <a:rPr lang="en-US" sz="2382" strike="noStrike" u="none">
                <a:solidFill>
                  <a:srgbClr val="000000"/>
                </a:solidFill>
                <a:latin typeface="Montserrat"/>
                <a:ea typeface="Montserrat"/>
                <a:cs typeface="Montserrat"/>
                <a:sym typeface="Montserrat"/>
              </a:rPr>
              <a:t> ref</a:t>
            </a:r>
            <a:r>
              <a:rPr lang="en-US" sz="2382" strike="noStrike" u="none">
                <a:solidFill>
                  <a:srgbClr val="000000"/>
                </a:solidFill>
                <a:latin typeface="Montserrat"/>
                <a:ea typeface="Montserrat"/>
                <a:cs typeface="Montserrat"/>
                <a:sym typeface="Montserrat"/>
              </a:rPr>
              <a:t>erral</a:t>
            </a:r>
            <a:r>
              <a:rPr lang="en-US" sz="2382" strike="noStrike" u="none">
                <a:solidFill>
                  <a:srgbClr val="000000"/>
                </a:solidFill>
                <a:latin typeface="Montserrat"/>
                <a:ea typeface="Montserrat"/>
                <a:cs typeface="Montserrat"/>
                <a:sym typeface="Montserrat"/>
              </a:rPr>
              <a:t> or a</a:t>
            </a:r>
            <a:r>
              <a:rPr lang="en-US" sz="2382" strike="noStrike" u="none">
                <a:solidFill>
                  <a:srgbClr val="000000"/>
                </a:solidFill>
                <a:latin typeface="Montserrat"/>
                <a:ea typeface="Montserrat"/>
                <a:cs typeface="Montserrat"/>
                <a:sym typeface="Montserrat"/>
              </a:rPr>
              <a:t>pplica</a:t>
            </a:r>
            <a:r>
              <a:rPr lang="en-US" sz="2382" strike="noStrike" u="none">
                <a:solidFill>
                  <a:srgbClr val="000000"/>
                </a:solidFill>
                <a:latin typeface="Montserrat"/>
                <a:ea typeface="Montserrat"/>
                <a:cs typeface="Montserrat"/>
                <a:sym typeface="Montserrat"/>
              </a:rPr>
              <a:t>tion, followe</a:t>
            </a:r>
            <a:r>
              <a:rPr lang="en-US" sz="2382" strike="noStrike" u="none">
                <a:solidFill>
                  <a:srgbClr val="000000"/>
                </a:solidFill>
                <a:latin typeface="Montserrat"/>
                <a:ea typeface="Montserrat"/>
                <a:cs typeface="Montserrat"/>
                <a:sym typeface="Montserrat"/>
              </a:rPr>
              <a:t>d by</a:t>
            </a:r>
            <a:r>
              <a:rPr lang="en-US" sz="2382" strike="noStrike" u="none">
                <a:solidFill>
                  <a:srgbClr val="000000"/>
                </a:solidFill>
                <a:latin typeface="Montserrat"/>
                <a:ea typeface="Montserrat"/>
                <a:cs typeface="Montserrat"/>
                <a:sym typeface="Montserrat"/>
              </a:rPr>
              <a:t> eligibility a</a:t>
            </a:r>
            <a:r>
              <a:rPr lang="en-US" sz="2382" strike="noStrike" u="none">
                <a:solidFill>
                  <a:srgbClr val="000000"/>
                </a:solidFill>
                <a:latin typeface="Montserrat"/>
                <a:ea typeface="Montserrat"/>
                <a:cs typeface="Montserrat"/>
                <a:sym typeface="Montserrat"/>
              </a:rPr>
              <a:t>s</a:t>
            </a:r>
            <a:r>
              <a:rPr lang="en-US" sz="2382" strike="noStrike" u="none">
                <a:solidFill>
                  <a:srgbClr val="000000"/>
                </a:solidFill>
                <a:latin typeface="Montserrat"/>
                <a:ea typeface="Montserrat"/>
                <a:cs typeface="Montserrat"/>
                <a:sym typeface="Montserrat"/>
              </a:rPr>
              <a:t>se</a:t>
            </a:r>
            <a:r>
              <a:rPr lang="en-US" sz="2382" strike="noStrike" u="none">
                <a:solidFill>
                  <a:srgbClr val="000000"/>
                </a:solidFill>
                <a:latin typeface="Montserrat"/>
                <a:ea typeface="Montserrat"/>
                <a:cs typeface="Montserrat"/>
                <a:sym typeface="Montserrat"/>
              </a:rPr>
              <a:t>ss</a:t>
            </a:r>
            <a:r>
              <a:rPr lang="en-US" sz="2382" strike="noStrike" u="none">
                <a:solidFill>
                  <a:srgbClr val="000000"/>
                </a:solidFill>
                <a:latin typeface="Montserrat"/>
                <a:ea typeface="Montserrat"/>
                <a:cs typeface="Montserrat"/>
                <a:sym typeface="Montserrat"/>
              </a:rPr>
              <a:t>ment and e</a:t>
            </a:r>
            <a:r>
              <a:rPr lang="en-US" sz="2382" strike="noStrike" u="none">
                <a:solidFill>
                  <a:srgbClr val="000000"/>
                </a:solidFill>
                <a:latin typeface="Montserrat"/>
                <a:ea typeface="Montserrat"/>
                <a:cs typeface="Montserrat"/>
                <a:sym typeface="Montserrat"/>
              </a:rPr>
              <a:t>n</a:t>
            </a:r>
            <a:r>
              <a:rPr lang="en-US" sz="2382" strike="noStrike" u="none">
                <a:solidFill>
                  <a:srgbClr val="000000"/>
                </a:solidFill>
                <a:latin typeface="Montserrat"/>
                <a:ea typeface="Montserrat"/>
                <a:cs typeface="Montserrat"/>
                <a:sym typeface="Montserrat"/>
              </a:rPr>
              <a:t>rollment.</a:t>
            </a:r>
            <a:r>
              <a:rPr lang="en-US" sz="2382" strike="noStrike" u="none">
                <a:solidFill>
                  <a:srgbClr val="000000"/>
                </a:solidFill>
                <a:latin typeface="Montserrat"/>
                <a:ea typeface="Montserrat"/>
                <a:cs typeface="Montserrat"/>
                <a:sym typeface="Montserrat"/>
              </a:rPr>
              <a:t> Staff</a:t>
            </a:r>
            <a:r>
              <a:rPr lang="en-US" sz="2382" strike="noStrike" u="none">
                <a:solidFill>
                  <a:srgbClr val="000000"/>
                </a:solidFill>
                <a:latin typeface="Montserrat"/>
                <a:ea typeface="Montserrat"/>
                <a:cs typeface="Montserrat"/>
                <a:sym typeface="Montserrat"/>
              </a:rPr>
              <a:t> the</a:t>
            </a:r>
            <a:r>
              <a:rPr lang="en-US" sz="2382" strike="noStrike" u="none">
                <a:solidFill>
                  <a:srgbClr val="000000"/>
                </a:solidFill>
                <a:latin typeface="Montserrat"/>
                <a:ea typeface="Montserrat"/>
                <a:cs typeface="Montserrat"/>
                <a:sym typeface="Montserrat"/>
              </a:rPr>
              <a:t>n</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w</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r</a:t>
            </a:r>
            <a:r>
              <a:rPr lang="en-US" sz="2382" strike="noStrike" u="none">
                <a:solidFill>
                  <a:srgbClr val="000000"/>
                </a:solidFill>
                <a:latin typeface="Montserrat"/>
                <a:ea typeface="Montserrat"/>
                <a:cs typeface="Montserrat"/>
                <a:sym typeface="Montserrat"/>
              </a:rPr>
              <a:t>k with the participant on </a:t>
            </a:r>
            <a:r>
              <a:rPr lang="en-US" sz="2382" strike="noStrike" u="none">
                <a:solidFill>
                  <a:srgbClr val="000000"/>
                </a:solidFill>
                <a:latin typeface="Montserrat"/>
                <a:ea typeface="Montserrat"/>
                <a:cs typeface="Montserrat"/>
                <a:sym typeface="Montserrat"/>
              </a:rPr>
              <a:t>jo</a:t>
            </a:r>
            <a:r>
              <a:rPr lang="en-US" sz="2382" strike="noStrike" u="none">
                <a:solidFill>
                  <a:srgbClr val="000000"/>
                </a:solidFill>
                <a:latin typeface="Montserrat"/>
                <a:ea typeface="Montserrat"/>
                <a:cs typeface="Montserrat"/>
                <a:sym typeface="Montserrat"/>
              </a:rPr>
              <a:t>b</a:t>
            </a:r>
            <a:r>
              <a:rPr lang="en-US" sz="2382" strike="noStrike" u="none">
                <a:solidFill>
                  <a:srgbClr val="000000"/>
                </a:solidFill>
                <a:latin typeface="Montserrat"/>
                <a:ea typeface="Montserrat"/>
                <a:cs typeface="Montserrat"/>
                <a:sym typeface="Montserrat"/>
              </a:rPr>
              <a:t> r</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ad</a:t>
            </a:r>
            <a:r>
              <a:rPr lang="en-US" sz="2382" strike="noStrike" u="none">
                <a:solidFill>
                  <a:srgbClr val="000000"/>
                </a:solidFill>
                <a:latin typeface="Montserrat"/>
                <a:ea typeface="Montserrat"/>
                <a:cs typeface="Montserrat"/>
                <a:sym typeface="Montserrat"/>
              </a:rPr>
              <a:t>ine</a:t>
            </a:r>
            <a:r>
              <a:rPr lang="en-US" sz="2382" strike="noStrike" u="none">
                <a:solidFill>
                  <a:srgbClr val="000000"/>
                </a:solidFill>
                <a:latin typeface="Montserrat"/>
                <a:ea typeface="Montserrat"/>
                <a:cs typeface="Montserrat"/>
                <a:sym typeface="Montserrat"/>
              </a:rPr>
              <a:t>ss</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sk</a:t>
            </a:r>
            <a:r>
              <a:rPr lang="en-US" sz="2382" strike="noStrike" u="none">
                <a:solidFill>
                  <a:srgbClr val="000000"/>
                </a:solidFill>
                <a:latin typeface="Montserrat"/>
                <a:ea typeface="Montserrat"/>
                <a:cs typeface="Montserrat"/>
                <a:sym typeface="Montserrat"/>
              </a:rPr>
              <a:t>i</a:t>
            </a:r>
            <a:r>
              <a:rPr lang="en-US" sz="2382" strike="noStrike" u="none">
                <a:solidFill>
                  <a:srgbClr val="000000"/>
                </a:solidFill>
                <a:latin typeface="Montserrat"/>
                <a:ea typeface="Montserrat"/>
                <a:cs typeface="Montserrat"/>
                <a:sym typeface="Montserrat"/>
              </a:rPr>
              <a:t>ll</a:t>
            </a:r>
            <a:r>
              <a:rPr lang="en-US" sz="2382" strike="noStrike" u="none">
                <a:solidFill>
                  <a:srgbClr val="000000"/>
                </a:solidFill>
                <a:latin typeface="Montserrat"/>
                <a:ea typeface="Montserrat"/>
                <a:cs typeface="Montserrat"/>
                <a:sym typeface="Montserrat"/>
              </a:rPr>
              <a:t>s </a:t>
            </a:r>
            <a:r>
              <a:rPr lang="en-US" sz="2382" strike="noStrike" u="none">
                <a:solidFill>
                  <a:srgbClr val="000000"/>
                </a:solidFill>
                <a:latin typeface="Montserrat"/>
                <a:ea typeface="Montserrat"/>
                <a:cs typeface="Montserrat"/>
                <a:sym typeface="Montserrat"/>
              </a:rPr>
              <a:t>a</a:t>
            </a:r>
            <a:r>
              <a:rPr lang="en-US" sz="2382" strike="noStrike" u="none">
                <a:solidFill>
                  <a:srgbClr val="000000"/>
                </a:solidFill>
                <a:latin typeface="Montserrat"/>
                <a:ea typeface="Montserrat"/>
                <a:cs typeface="Montserrat"/>
                <a:sym typeface="Montserrat"/>
              </a:rPr>
              <a:t>nd</a:t>
            </a:r>
            <a:r>
              <a:rPr lang="en-US" sz="2382" strike="noStrike" u="none">
                <a:solidFill>
                  <a:srgbClr val="000000"/>
                </a:solidFill>
                <a:latin typeface="Montserrat"/>
                <a:ea typeface="Montserrat"/>
                <a:cs typeface="Montserrat"/>
                <a:sym typeface="Montserrat"/>
              </a:rPr>
              <a:t> c</a:t>
            </a:r>
            <a:r>
              <a:rPr lang="en-US" sz="2382" strike="noStrike" u="none">
                <a:solidFill>
                  <a:srgbClr val="000000"/>
                </a:solidFill>
                <a:latin typeface="Montserrat"/>
                <a:ea typeface="Montserrat"/>
                <a:cs typeface="Montserrat"/>
                <a:sym typeface="Montserrat"/>
              </a:rPr>
              <a:t>onnect with employers to confirm they meet prog</a:t>
            </a:r>
            <a:r>
              <a:rPr lang="en-US" sz="2382" strike="noStrike" u="none">
                <a:solidFill>
                  <a:srgbClr val="000000"/>
                </a:solidFill>
                <a:latin typeface="Montserrat"/>
                <a:ea typeface="Montserrat"/>
                <a:cs typeface="Montserrat"/>
                <a:sym typeface="Montserrat"/>
              </a:rPr>
              <a:t>ra</a:t>
            </a:r>
            <a:r>
              <a:rPr lang="en-US" sz="2382" strike="noStrike" u="none">
                <a:solidFill>
                  <a:srgbClr val="000000"/>
                </a:solidFill>
                <a:latin typeface="Montserrat"/>
                <a:ea typeface="Montserrat"/>
                <a:cs typeface="Montserrat"/>
                <a:sym typeface="Montserrat"/>
              </a:rPr>
              <a:t>m requ</a:t>
            </a:r>
            <a:r>
              <a:rPr lang="en-US" sz="2382" strike="noStrike" u="none">
                <a:solidFill>
                  <a:srgbClr val="000000"/>
                </a:solidFill>
                <a:latin typeface="Montserrat"/>
                <a:ea typeface="Montserrat"/>
                <a:cs typeface="Montserrat"/>
                <a:sym typeface="Montserrat"/>
              </a:rPr>
              <a:t>i</a:t>
            </a:r>
            <a:r>
              <a:rPr lang="en-US" sz="2382" strike="noStrike" u="none">
                <a:solidFill>
                  <a:srgbClr val="000000"/>
                </a:solidFill>
                <a:latin typeface="Montserrat"/>
                <a:ea typeface="Montserrat"/>
                <a:cs typeface="Montserrat"/>
                <a:sym typeface="Montserrat"/>
              </a:rPr>
              <a:t>reme</a:t>
            </a:r>
            <a:r>
              <a:rPr lang="en-US" sz="2382" strike="noStrike" u="none">
                <a:solidFill>
                  <a:srgbClr val="000000"/>
                </a:solidFill>
                <a:latin typeface="Montserrat"/>
                <a:ea typeface="Montserrat"/>
                <a:cs typeface="Montserrat"/>
                <a:sym typeface="Montserrat"/>
              </a:rPr>
              <a:t>n</a:t>
            </a:r>
            <a:r>
              <a:rPr lang="en-US" sz="2382" strike="noStrike" u="none">
                <a:solidFill>
                  <a:srgbClr val="000000"/>
                </a:solidFill>
                <a:latin typeface="Montserrat"/>
                <a:ea typeface="Montserrat"/>
                <a:cs typeface="Montserrat"/>
                <a:sym typeface="Montserrat"/>
              </a:rPr>
              <a:t>ts and are will</a:t>
            </a:r>
            <a:r>
              <a:rPr lang="en-US" sz="2382" strike="noStrike" u="none">
                <a:solidFill>
                  <a:srgbClr val="000000"/>
                </a:solidFill>
                <a:latin typeface="Montserrat"/>
                <a:ea typeface="Montserrat"/>
                <a:cs typeface="Montserrat"/>
                <a:sym typeface="Montserrat"/>
              </a:rPr>
              <a:t>ing </a:t>
            </a:r>
            <a:r>
              <a:rPr lang="en-US" sz="2382" strike="noStrike" u="none">
                <a:solidFill>
                  <a:srgbClr val="000000"/>
                </a:solidFill>
                <a:latin typeface="Montserrat"/>
                <a:ea typeface="Montserrat"/>
                <a:cs typeface="Montserrat"/>
                <a:sym typeface="Montserrat"/>
              </a:rPr>
              <a:t>t</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p</a:t>
            </a:r>
            <a:r>
              <a:rPr lang="en-US" sz="2382" strike="noStrike" u="none">
                <a:solidFill>
                  <a:srgbClr val="000000"/>
                </a:solidFill>
                <a:latin typeface="Montserrat"/>
                <a:ea typeface="Montserrat"/>
                <a:cs typeface="Montserrat"/>
                <a:sym typeface="Montserrat"/>
              </a:rPr>
              <a:t>ar</a:t>
            </a:r>
            <a:r>
              <a:rPr lang="en-US" sz="2382" strike="noStrike" u="none">
                <a:solidFill>
                  <a:srgbClr val="000000"/>
                </a:solidFill>
                <a:latin typeface="Montserrat"/>
                <a:ea typeface="Montserrat"/>
                <a:cs typeface="Montserrat"/>
                <a:sym typeface="Montserrat"/>
              </a:rPr>
              <a:t>ticipate.</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The</a:t>
            </a:r>
            <a:r>
              <a:rPr lang="en-US" sz="2382" strike="noStrike" u="none">
                <a:solidFill>
                  <a:srgbClr val="000000"/>
                </a:solidFill>
                <a:latin typeface="Montserrat"/>
                <a:ea typeface="Montserrat"/>
                <a:cs typeface="Montserrat"/>
                <a:sym typeface="Montserrat"/>
              </a:rPr>
              <a:t> </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mployer in</a:t>
            </a:r>
            <a:r>
              <a:rPr lang="en-US" sz="2382" strike="noStrike" u="none">
                <a:solidFill>
                  <a:srgbClr val="000000"/>
                </a:solidFill>
                <a:latin typeface="Montserrat"/>
                <a:ea typeface="Montserrat"/>
                <a:cs typeface="Montserrat"/>
                <a:sym typeface="Montserrat"/>
              </a:rPr>
              <a:t>terviews the par</a:t>
            </a:r>
            <a:r>
              <a:rPr lang="en-US" sz="2382" strike="noStrike" u="none">
                <a:solidFill>
                  <a:srgbClr val="000000"/>
                </a:solidFill>
                <a:latin typeface="Montserrat"/>
                <a:ea typeface="Montserrat"/>
                <a:cs typeface="Montserrat"/>
                <a:sym typeface="Montserrat"/>
              </a:rPr>
              <a:t>ticipant, and </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nce</a:t>
            </a:r>
            <a:r>
              <a:rPr lang="en-US" sz="2382" strike="noStrike" u="none">
                <a:solidFill>
                  <a:srgbClr val="000000"/>
                </a:solidFill>
                <a:latin typeface="Montserrat"/>
                <a:ea typeface="Montserrat"/>
                <a:cs typeface="Montserrat"/>
                <a:sym typeface="Montserrat"/>
              </a:rPr>
              <a:t> appr</a:t>
            </a:r>
            <a:r>
              <a:rPr lang="en-US" sz="2382" strike="noStrike" u="none">
                <a:solidFill>
                  <a:srgbClr val="000000"/>
                </a:solidFill>
                <a:latin typeface="Montserrat"/>
                <a:ea typeface="Montserrat"/>
                <a:cs typeface="Montserrat"/>
                <a:sym typeface="Montserrat"/>
              </a:rPr>
              <a:t>ov</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d, the parti</a:t>
            </a:r>
            <a:r>
              <a:rPr lang="en-US" sz="2382" strike="noStrike" u="none">
                <a:solidFill>
                  <a:srgbClr val="000000"/>
                </a:solidFill>
                <a:latin typeface="Montserrat"/>
                <a:ea typeface="Montserrat"/>
                <a:cs typeface="Montserrat"/>
                <a:sym typeface="Montserrat"/>
              </a:rPr>
              <a:t>cipant is</a:t>
            </a:r>
            <a:r>
              <a:rPr lang="en-US" sz="2382" strike="noStrike" u="none">
                <a:solidFill>
                  <a:srgbClr val="000000"/>
                </a:solidFill>
                <a:latin typeface="Montserrat"/>
                <a:ea typeface="Montserrat"/>
                <a:cs typeface="Montserrat"/>
                <a:sym typeface="Montserrat"/>
              </a:rPr>
              <a:t> give</a:t>
            </a:r>
            <a:r>
              <a:rPr lang="en-US" sz="2382" strike="noStrike" u="none">
                <a:solidFill>
                  <a:srgbClr val="000000"/>
                </a:solidFill>
                <a:latin typeface="Montserrat"/>
                <a:ea typeface="Montserrat"/>
                <a:cs typeface="Montserrat"/>
                <a:sym typeface="Montserrat"/>
              </a:rPr>
              <a:t>n</a:t>
            </a:r>
            <a:r>
              <a:rPr lang="en-US" sz="2382" strike="noStrike" u="none">
                <a:solidFill>
                  <a:srgbClr val="000000"/>
                </a:solidFill>
                <a:latin typeface="Montserrat"/>
                <a:ea typeface="Montserrat"/>
                <a:cs typeface="Montserrat"/>
                <a:sym typeface="Montserrat"/>
              </a:rPr>
              <a:t> pla</a:t>
            </a:r>
            <a:r>
              <a:rPr lang="en-US" sz="2382" strike="noStrike" u="none">
                <a:solidFill>
                  <a:srgbClr val="000000"/>
                </a:solidFill>
                <a:latin typeface="Montserrat"/>
                <a:ea typeface="Montserrat"/>
                <a:cs typeface="Montserrat"/>
                <a:sym typeface="Montserrat"/>
              </a:rPr>
              <a:t>cement details and a start</a:t>
            </a:r>
            <a:r>
              <a:rPr lang="en-US" sz="2382" strike="noStrike" u="none">
                <a:solidFill>
                  <a:srgbClr val="000000"/>
                </a:solidFill>
                <a:latin typeface="Montserrat"/>
                <a:ea typeface="Montserrat"/>
                <a:cs typeface="Montserrat"/>
                <a:sym typeface="Montserrat"/>
              </a:rPr>
              <a:t> d</a:t>
            </a:r>
            <a:r>
              <a:rPr lang="en-US" sz="2382" strike="noStrike" u="none">
                <a:solidFill>
                  <a:srgbClr val="000000"/>
                </a:solidFill>
                <a:latin typeface="Montserrat"/>
                <a:ea typeface="Montserrat"/>
                <a:cs typeface="Montserrat"/>
                <a:sym typeface="Montserrat"/>
              </a:rPr>
              <a:t>a</a:t>
            </a:r>
            <a:r>
              <a:rPr lang="en-US" sz="2382" strike="noStrike" u="none">
                <a:solidFill>
                  <a:srgbClr val="000000"/>
                </a:solidFill>
                <a:latin typeface="Montserrat"/>
                <a:ea typeface="Montserrat"/>
                <a:cs typeface="Montserrat"/>
                <a:sym typeface="Montserrat"/>
              </a:rPr>
              <a:t>t</a:t>
            </a:r>
            <a:r>
              <a:rPr lang="en-US" sz="2382" strike="noStrike" u="none">
                <a:solidFill>
                  <a:srgbClr val="000000"/>
                </a:solidFill>
                <a:latin typeface="Montserrat"/>
                <a:ea typeface="Montserrat"/>
                <a:cs typeface="Montserrat"/>
                <a:sym typeface="Montserrat"/>
              </a:rPr>
              <a:t>e </a:t>
            </a:r>
            <a:r>
              <a:rPr lang="en-US" sz="2382" strike="noStrike" u="none">
                <a:solidFill>
                  <a:srgbClr val="000000"/>
                </a:solidFill>
                <a:latin typeface="Montserrat"/>
                <a:ea typeface="Montserrat"/>
                <a:cs typeface="Montserrat"/>
                <a:sym typeface="Montserrat"/>
              </a:rPr>
              <a:t>bef</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re beginning </a:t>
            </a:r>
            <a:r>
              <a:rPr lang="en-US" sz="2382" strike="noStrike" u="none">
                <a:solidFill>
                  <a:srgbClr val="000000"/>
                </a:solidFill>
                <a:latin typeface="Montserrat"/>
                <a:ea typeface="Montserrat"/>
                <a:cs typeface="Montserrat"/>
                <a:sym typeface="Montserrat"/>
              </a:rPr>
              <a:t>t</a:t>
            </a:r>
            <a:r>
              <a:rPr lang="en-US" sz="2382" strike="noStrike" u="none">
                <a:solidFill>
                  <a:srgbClr val="000000"/>
                </a:solidFill>
                <a:latin typeface="Montserrat"/>
                <a:ea typeface="Montserrat"/>
                <a:cs typeface="Montserrat"/>
                <a:sym typeface="Montserrat"/>
              </a:rPr>
              <a:t>h</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 tran</a:t>
            </a:r>
            <a:r>
              <a:rPr lang="en-US" sz="2382" strike="noStrike" u="none">
                <a:solidFill>
                  <a:srgbClr val="000000"/>
                </a:solidFill>
                <a:latin typeface="Montserrat"/>
                <a:ea typeface="Montserrat"/>
                <a:cs typeface="Montserrat"/>
                <a:sym typeface="Montserrat"/>
              </a:rPr>
              <a:t>s</a:t>
            </a:r>
            <a:r>
              <a:rPr lang="en-US" sz="2382" strike="noStrike" u="none">
                <a:solidFill>
                  <a:srgbClr val="000000"/>
                </a:solidFill>
                <a:latin typeface="Montserrat"/>
                <a:ea typeface="Montserrat"/>
                <a:cs typeface="Montserrat"/>
                <a:sym typeface="Montserrat"/>
              </a:rPr>
              <a:t>itional job.</a:t>
            </a:r>
          </a:p>
          <a:p>
            <a:pPr algn="l">
              <a:lnSpc>
                <a:spcPts val="4312"/>
              </a:lnSpc>
            </a:pPr>
          </a:p>
          <a:p>
            <a:pPr algn="l">
              <a:lnSpc>
                <a:spcPts val="4312"/>
              </a:lnSpc>
            </a:pPr>
            <a:r>
              <a:rPr lang="en-US" b="true" sz="2382" strike="noStrike" u="none">
                <a:solidFill>
                  <a:srgbClr val="000000"/>
                </a:solidFill>
                <a:latin typeface="Montserrat Bold"/>
                <a:ea typeface="Montserrat Bold"/>
                <a:cs typeface="Montserrat Bold"/>
                <a:sym typeface="Montserrat Bold"/>
              </a:rPr>
              <a:t>Key Rule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Participant cannot begin until official approval </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028700" y="663078"/>
            <a:ext cx="16779106" cy="585763"/>
          </a:xfrm>
          <a:prstGeom prst="rect">
            <a:avLst/>
          </a:prstGeom>
        </p:spPr>
        <p:txBody>
          <a:bodyPr anchor="t" rtlCol="false" tIns="0" lIns="0" bIns="0" rIns="0">
            <a:spAutoFit/>
          </a:bodyPr>
          <a:lstStyle/>
          <a:p>
            <a:pPr algn="l">
              <a:lnSpc>
                <a:spcPts val="4533"/>
              </a:lnSpc>
            </a:pPr>
            <a:r>
              <a:rPr lang="en-US" b="true" sz="4121">
                <a:solidFill>
                  <a:srgbClr val="8DC63F"/>
                </a:solidFill>
                <a:latin typeface="Montserrat Bold"/>
                <a:ea typeface="Montserrat Bold"/>
                <a:cs typeface="Montserrat Bold"/>
                <a:sym typeface="Montserrat Bold"/>
              </a:rPr>
              <a:t>BUSINESS ELIGIBILITY AND WORKSITE APPROVAL PROCESS</a:t>
            </a:r>
          </a:p>
        </p:txBody>
      </p:sp>
      <p:sp>
        <p:nvSpPr>
          <p:cNvPr name="TextBox 4" id="4"/>
          <p:cNvSpPr txBox="true"/>
          <p:nvPr/>
        </p:nvSpPr>
        <p:spPr>
          <a:xfrm rot="0">
            <a:off x="1028700" y="1451184"/>
            <a:ext cx="8611200" cy="1511813"/>
          </a:xfrm>
          <a:prstGeom prst="rect">
            <a:avLst/>
          </a:prstGeom>
        </p:spPr>
        <p:txBody>
          <a:bodyPr anchor="t" rtlCol="false" tIns="0" lIns="0" bIns="0" rIns="0">
            <a:spAutoFit/>
          </a:bodyPr>
          <a:lstStyle/>
          <a:p>
            <a:pPr algn="l">
              <a:lnSpc>
                <a:spcPts val="3030"/>
              </a:lnSpc>
            </a:pPr>
            <a:r>
              <a:rPr lang="en-US" sz="2195" b="true">
                <a:solidFill>
                  <a:srgbClr val="000000"/>
                </a:solidFill>
                <a:latin typeface="Montserrat Bold"/>
                <a:ea typeface="Montserrat Bold"/>
                <a:cs typeface="Montserrat Bold"/>
                <a:sym typeface="Montserrat Bold"/>
              </a:rPr>
              <a:t>Business Eligibility </a:t>
            </a:r>
          </a:p>
          <a:p>
            <a:pPr algn="l">
              <a:lnSpc>
                <a:spcPts val="3030"/>
              </a:lnSpc>
            </a:pPr>
            <a:r>
              <a:rPr lang="en-US" sz="2195" b="true">
                <a:solidFill>
                  <a:srgbClr val="000000"/>
                </a:solidFill>
                <a:latin typeface="Montserrat Bold"/>
                <a:ea typeface="Montserrat Bold"/>
                <a:cs typeface="Montserrat Bold"/>
                <a:sym typeface="Montserrat Bold"/>
              </a:rPr>
              <a:t>Reference the Transitional Employment Han</a:t>
            </a:r>
            <a:r>
              <a:rPr lang="en-US" b="true" sz="2195">
                <a:solidFill>
                  <a:srgbClr val="000000"/>
                </a:solidFill>
                <a:latin typeface="Montserrat Bold"/>
                <a:ea typeface="Montserrat Bold"/>
                <a:cs typeface="Montserrat Bold"/>
                <a:sym typeface="Montserrat Bold"/>
              </a:rPr>
              <a:t>dbook </a:t>
            </a:r>
          </a:p>
          <a:p>
            <a:pPr algn="l">
              <a:lnSpc>
                <a:spcPts val="3030"/>
              </a:lnSpc>
            </a:pPr>
            <a:r>
              <a:rPr lang="en-US" b="true" sz="2195">
                <a:solidFill>
                  <a:srgbClr val="000000"/>
                </a:solidFill>
                <a:latin typeface="Montserrat Bold"/>
                <a:ea typeface="Montserrat Bold"/>
                <a:cs typeface="Montserrat Bold"/>
                <a:sym typeface="Montserrat Bold"/>
              </a:rPr>
              <a:t>Business Eligibility Requirements</a:t>
            </a:r>
          </a:p>
          <a:p>
            <a:pPr algn="l">
              <a:lnSpc>
                <a:spcPts val="3030"/>
              </a:lnSpc>
            </a:pPr>
          </a:p>
        </p:txBody>
      </p:sp>
      <p:sp>
        <p:nvSpPr>
          <p:cNvPr name="TextBox 5" id="5"/>
          <p:cNvSpPr txBox="true"/>
          <p:nvPr/>
        </p:nvSpPr>
        <p:spPr>
          <a:xfrm rot="0">
            <a:off x="1028700" y="2738011"/>
            <a:ext cx="8389553" cy="7392986"/>
          </a:xfrm>
          <a:prstGeom prst="rect">
            <a:avLst/>
          </a:prstGeom>
        </p:spPr>
        <p:txBody>
          <a:bodyPr anchor="t" rtlCol="false" tIns="0" lIns="0" bIns="0" rIns="0">
            <a:spAutoFit/>
          </a:bodyPr>
          <a:lstStyle/>
          <a:p>
            <a:pPr algn="l">
              <a:lnSpc>
                <a:spcPts val="2803"/>
              </a:lnSpc>
            </a:pPr>
            <a:r>
              <a:rPr lang="en-US" sz="2031" b="true">
                <a:solidFill>
                  <a:srgbClr val="000000"/>
                </a:solidFill>
                <a:latin typeface="Montserrat Bold"/>
                <a:ea typeface="Montserrat Bold"/>
                <a:cs typeface="Montserrat Bold"/>
                <a:sym typeface="Montserrat Bold"/>
              </a:rPr>
              <a:t>Business Process Timeline </a:t>
            </a:r>
          </a:p>
          <a:p>
            <a:pPr algn="l">
              <a:lnSpc>
                <a:spcPts val="2803"/>
              </a:lnSpc>
            </a:pPr>
            <a:r>
              <a:rPr lang="en-US" sz="2031" b="true">
                <a:solidFill>
                  <a:srgbClr val="000000"/>
                </a:solidFill>
                <a:latin typeface="Montserrat Bold"/>
                <a:ea typeface="Montserrat Bold"/>
                <a:cs typeface="Montserrat Bold"/>
                <a:sym typeface="Montserrat Bold"/>
              </a:rPr>
              <a:t>Initial Contact </a:t>
            </a:r>
          </a:p>
          <a:p>
            <a:pPr algn="l" marL="438548" indent="-219274" lvl="1">
              <a:lnSpc>
                <a:spcPts val="2803"/>
              </a:lnSpc>
              <a:buFont typeface="Arial"/>
              <a:buChar char="•"/>
            </a:pPr>
            <a:r>
              <a:rPr lang="en-US" sz="2031">
                <a:solidFill>
                  <a:srgbClr val="000000"/>
                </a:solidFill>
                <a:latin typeface="Montserrat"/>
                <a:ea typeface="Montserrat"/>
                <a:cs typeface="Montserrat"/>
                <a:sym typeface="Montserrat"/>
              </a:rPr>
              <a:t>Discuss interest in hosting a participant:</a:t>
            </a:r>
          </a:p>
          <a:p>
            <a:pPr algn="l" marL="877096" indent="-292365" lvl="2">
              <a:lnSpc>
                <a:spcPts val="2803"/>
              </a:lnSpc>
              <a:buFont typeface="Arial"/>
              <a:buChar char="⚬"/>
            </a:pPr>
            <a:r>
              <a:rPr lang="en-US" sz="2031">
                <a:solidFill>
                  <a:srgbClr val="000000"/>
                </a:solidFill>
                <a:latin typeface="Montserrat"/>
                <a:ea typeface="Montserrat"/>
                <a:cs typeface="Montserrat"/>
                <a:sym typeface="Montserrat"/>
              </a:rPr>
              <a:t>Explain that the program provides individuals with hands-on work experience, training, and skill development to support successful re-entry into the workforce.</a:t>
            </a:r>
          </a:p>
          <a:p>
            <a:pPr algn="l" marL="877096" indent="-292365" lvl="2">
              <a:lnSpc>
                <a:spcPts val="2803"/>
              </a:lnSpc>
              <a:buFont typeface="Arial"/>
              <a:buChar char="⚬"/>
            </a:pPr>
            <a:r>
              <a:rPr lang="en-US" sz="2031">
                <a:solidFill>
                  <a:srgbClr val="000000"/>
                </a:solidFill>
                <a:latin typeface="Montserrat"/>
                <a:ea typeface="Montserrat"/>
                <a:cs typeface="Montserrat"/>
                <a:sym typeface="Montserrat"/>
              </a:rPr>
              <a:t>Employers provide mentorship, guidance, and feedback to help participants succeed.</a:t>
            </a:r>
          </a:p>
          <a:p>
            <a:pPr algn="l" marL="877096" indent="-292365" lvl="2">
              <a:lnSpc>
                <a:spcPts val="2803"/>
              </a:lnSpc>
              <a:buFont typeface="Arial"/>
              <a:buChar char="⚬"/>
            </a:pPr>
            <a:r>
              <a:rPr lang="en-US" sz="2031">
                <a:solidFill>
                  <a:srgbClr val="000000"/>
                </a:solidFill>
                <a:latin typeface="Montserrat"/>
                <a:ea typeface="Montserrat"/>
                <a:cs typeface="Montserrat"/>
                <a:sym typeface="Montserrat"/>
              </a:rPr>
              <a:t>The placement creates an opportunity to develop and evaluate a potential future employee who can transition into permanent employment.</a:t>
            </a:r>
          </a:p>
          <a:p>
            <a:pPr algn="l" marL="877096" indent="-292365" lvl="2">
              <a:lnSpc>
                <a:spcPts val="2803"/>
              </a:lnSpc>
              <a:buFont typeface="Arial"/>
              <a:buChar char="⚬"/>
            </a:pPr>
            <a:r>
              <a:rPr lang="en-US" sz="2031">
                <a:solidFill>
                  <a:srgbClr val="000000"/>
                </a:solidFill>
                <a:latin typeface="Montserrat"/>
                <a:ea typeface="Montserrat"/>
                <a:cs typeface="Montserrat"/>
                <a:sym typeface="Montserrat"/>
              </a:rPr>
              <a:t>TENCO partners with employers to support the participant, encourage open communication, and address challenges as they arise.</a:t>
            </a:r>
          </a:p>
          <a:p>
            <a:pPr algn="l" marL="877096" indent="-292365" lvl="2">
              <a:lnSpc>
                <a:spcPts val="2803"/>
              </a:lnSpc>
              <a:buFont typeface="Arial"/>
              <a:buChar char="⚬"/>
            </a:pPr>
            <a:r>
              <a:rPr lang="en-US" sz="2031">
                <a:solidFill>
                  <a:srgbClr val="000000"/>
                </a:solidFill>
                <a:latin typeface="Montserrat"/>
                <a:ea typeface="Montserrat"/>
                <a:cs typeface="Montserrat"/>
                <a:sym typeface="Montserrat"/>
              </a:rPr>
              <a:t>Clear expectations and meaningful evaluations help ensure positive outcomes for both the participants and employer.</a:t>
            </a:r>
          </a:p>
          <a:p>
            <a:pPr algn="l" marL="877096" indent="-292365" lvl="2">
              <a:lnSpc>
                <a:spcPts val="2803"/>
              </a:lnSpc>
              <a:buFont typeface="Arial"/>
              <a:buChar char="⚬"/>
            </a:pPr>
            <a:r>
              <a:rPr lang="en-US" sz="2031">
                <a:solidFill>
                  <a:srgbClr val="000000"/>
                </a:solidFill>
                <a:latin typeface="Montserrat"/>
                <a:ea typeface="Montserrat"/>
                <a:cs typeface="Montserrat"/>
                <a:sym typeface="Montserrat"/>
              </a:rPr>
              <a:t>The focus is on workforce development and long-term success, not simply filling a temporary labor need.</a:t>
            </a:r>
          </a:p>
          <a:p>
            <a:pPr algn="l">
              <a:lnSpc>
                <a:spcPts val="2803"/>
              </a:lnSpc>
            </a:pPr>
          </a:p>
        </p:txBody>
      </p:sp>
      <p:sp>
        <p:nvSpPr>
          <p:cNvPr name="TextBox 6" id="6"/>
          <p:cNvSpPr txBox="true"/>
          <p:nvPr/>
        </p:nvSpPr>
        <p:spPr>
          <a:xfrm rot="0">
            <a:off x="9418253" y="1439666"/>
            <a:ext cx="8611200" cy="8369391"/>
          </a:xfrm>
          <a:prstGeom prst="rect">
            <a:avLst/>
          </a:prstGeom>
        </p:spPr>
        <p:txBody>
          <a:bodyPr anchor="t" rtlCol="false" tIns="0" lIns="0" bIns="0" rIns="0">
            <a:spAutoFit/>
          </a:bodyPr>
          <a:lstStyle/>
          <a:p>
            <a:pPr algn="l">
              <a:lnSpc>
                <a:spcPts val="3030"/>
              </a:lnSpc>
            </a:pPr>
            <a:r>
              <a:rPr lang="en-US" sz="2195" b="true">
                <a:solidFill>
                  <a:srgbClr val="000000"/>
                </a:solidFill>
                <a:latin typeface="Montserrat Bold"/>
                <a:ea typeface="Montserrat Bold"/>
                <a:cs typeface="Montserrat Bold"/>
                <a:sym typeface="Montserrat Bold"/>
              </a:rPr>
              <a:t>Worksite Review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Confirm b</a:t>
            </a:r>
            <a:r>
              <a:rPr lang="en-US" sz="2195">
                <a:solidFill>
                  <a:srgbClr val="000000"/>
                </a:solidFill>
                <a:latin typeface="Montserrat"/>
                <a:ea typeface="Montserrat"/>
                <a:cs typeface="Montserrat"/>
                <a:sym typeface="Montserrat"/>
              </a:rPr>
              <a:t>usiness eligibility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Verify worksite suitability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Review supervision structure </a:t>
            </a:r>
          </a:p>
          <a:p>
            <a:pPr algn="l">
              <a:lnSpc>
                <a:spcPts val="3030"/>
              </a:lnSpc>
            </a:pPr>
          </a:p>
          <a:p>
            <a:pPr algn="l">
              <a:lnSpc>
                <a:spcPts val="3030"/>
              </a:lnSpc>
            </a:pPr>
            <a:r>
              <a:rPr lang="en-US" sz="2195" b="true">
                <a:solidFill>
                  <a:srgbClr val="000000"/>
                </a:solidFill>
                <a:latin typeface="Montserrat Bold"/>
                <a:ea typeface="Montserrat Bold"/>
                <a:cs typeface="Montserrat Bold"/>
                <a:sym typeface="Montserrat Bold"/>
              </a:rPr>
              <a:t>Required Documentation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Worksite Agreement/Contract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Job Description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Additional required forms </a:t>
            </a:r>
          </a:p>
          <a:p>
            <a:pPr algn="l">
              <a:lnSpc>
                <a:spcPts val="3030"/>
              </a:lnSpc>
            </a:pPr>
          </a:p>
          <a:p>
            <a:pPr algn="l">
              <a:lnSpc>
                <a:spcPts val="3030"/>
              </a:lnSpc>
            </a:pPr>
            <a:r>
              <a:rPr lang="en-US" sz="2195" b="true">
                <a:solidFill>
                  <a:srgbClr val="000000"/>
                </a:solidFill>
                <a:latin typeface="Montserrat Bold"/>
                <a:ea typeface="Montserrat Bold"/>
                <a:cs typeface="Montserrat Bold"/>
                <a:sym typeface="Montserrat Bold"/>
              </a:rPr>
              <a:t>Before Participant Starts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All contracts and agreements must be fully executed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Documentation must be approved and on file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Participant must be fully eligible </a:t>
            </a:r>
          </a:p>
          <a:p>
            <a:pPr algn="l">
              <a:lnSpc>
                <a:spcPts val="3030"/>
              </a:lnSpc>
            </a:pPr>
          </a:p>
          <a:p>
            <a:pPr algn="l">
              <a:lnSpc>
                <a:spcPts val="3030"/>
              </a:lnSpc>
            </a:pPr>
            <a:r>
              <a:rPr lang="en-US" b="true" sz="2195">
                <a:solidFill>
                  <a:srgbClr val="000000"/>
                </a:solidFill>
                <a:latin typeface="Montserrat Bold"/>
                <a:ea typeface="Montserrat Bold"/>
                <a:cs typeface="Montserrat Bold"/>
                <a:sym typeface="Montserrat Bold"/>
              </a:rPr>
              <a:t>Questions to Ask Businesses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What duties will the participant perform?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Who will supervise the participant?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What schedule is available?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What skills will the participant gain?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Are there opportunities for permanent employment?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Can the business support participant development?</a:t>
            </a:r>
            <a:r>
              <a:rPr lang="en-US" b="true" sz="2195">
                <a:solidFill>
                  <a:srgbClr val="000000"/>
                </a:solidFill>
                <a:latin typeface="Montserrat Bold"/>
                <a:ea typeface="Montserrat Bold"/>
                <a:cs typeface="Montserrat Bold"/>
                <a:sym typeface="Montserrat Bold"/>
              </a:rPr>
              <a:t> </a:t>
            </a:r>
          </a:p>
        </p:txBody>
      </p:sp>
    </p:spTree>
  </p:cSld>
  <p:clrMapOvr>
    <a:masterClrMapping/>
  </p:clrMapOvr>
</p:sld>
</file>

<file path=ppt/slides/slide1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287000"/>
          </a:xfrm>
          <a:prstGeom prst="rect">
            <a:avLst/>
          </a:prstGeom>
          <a:solidFill>
            <a:srgbClr val="F8971D"/>
          </a:solidFill>
        </p:spPr>
      </p:sp>
      <p:sp>
        <p:nvSpPr>
          <p:cNvPr name="TextBox 3" id="3"/>
          <p:cNvSpPr txBox="true"/>
          <p:nvPr/>
        </p:nvSpPr>
        <p:spPr>
          <a:xfrm rot="0">
            <a:off x="1028700" y="664636"/>
            <a:ext cx="16986563" cy="785279"/>
          </a:xfrm>
          <a:prstGeom prst="rect">
            <a:avLst/>
          </a:prstGeom>
        </p:spPr>
        <p:txBody>
          <a:bodyPr anchor="t" rtlCol="false" tIns="0" lIns="0" bIns="0" rIns="0">
            <a:spAutoFit/>
          </a:bodyPr>
          <a:lstStyle/>
          <a:p>
            <a:pPr algn="ctr">
              <a:lnSpc>
                <a:spcPts val="6138"/>
              </a:lnSpc>
            </a:pPr>
            <a:r>
              <a:rPr lang="en-US" b="true" sz="5580">
                <a:solidFill>
                  <a:srgbClr val="F8971D"/>
                </a:solidFill>
                <a:latin typeface="Montserrat Bold"/>
                <a:ea typeface="Montserrat Bold"/>
                <a:cs typeface="Montserrat Bold"/>
                <a:sym typeface="Montserrat Bold"/>
              </a:rPr>
              <a:t>ELIGIBILITY COMPLETE – WHAT'S NEXT?</a:t>
            </a:r>
          </a:p>
        </p:txBody>
      </p:sp>
      <p:sp>
        <p:nvSpPr>
          <p:cNvPr name="TextBox 4" id="4"/>
          <p:cNvSpPr txBox="true"/>
          <p:nvPr/>
        </p:nvSpPr>
        <p:spPr>
          <a:xfrm rot="0">
            <a:off x="1456009" y="1706557"/>
            <a:ext cx="8032936" cy="7607437"/>
          </a:xfrm>
          <a:prstGeom prst="rect">
            <a:avLst/>
          </a:prstGeom>
        </p:spPr>
        <p:txBody>
          <a:bodyPr anchor="t" rtlCol="false" tIns="0" lIns="0" bIns="0" rIns="0">
            <a:spAutoFit/>
          </a:bodyPr>
          <a:lstStyle/>
          <a:p>
            <a:pPr algn="l">
              <a:lnSpc>
                <a:spcPts val="3030"/>
              </a:lnSpc>
            </a:pPr>
            <a:r>
              <a:rPr lang="en-US" sz="2195" b="true">
                <a:solidFill>
                  <a:srgbClr val="000000"/>
                </a:solidFill>
                <a:latin typeface="Montserrat Bold"/>
                <a:ea typeface="Montserrat Bold"/>
                <a:cs typeface="Montserrat Bold"/>
                <a:sym typeface="Montserrat Bold"/>
              </a:rPr>
              <a:t>Participant Resp</a:t>
            </a:r>
            <a:r>
              <a:rPr lang="en-US" sz="2195" b="true">
                <a:solidFill>
                  <a:srgbClr val="000000"/>
                </a:solidFill>
                <a:latin typeface="Montserrat Bold"/>
                <a:ea typeface="Montserrat Bold"/>
                <a:cs typeface="Montserrat Bold"/>
                <a:sym typeface="Montserrat Bold"/>
              </a:rPr>
              <a:t>on</a:t>
            </a:r>
            <a:r>
              <a:rPr lang="en-US" sz="2195" b="true">
                <a:solidFill>
                  <a:srgbClr val="000000"/>
                </a:solidFill>
                <a:latin typeface="Montserrat Bold"/>
                <a:ea typeface="Montserrat Bold"/>
                <a:cs typeface="Montserrat Bold"/>
                <a:sym typeface="Montserrat Bold"/>
              </a:rPr>
              <a:t>sibilities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S</a:t>
            </a:r>
            <a:r>
              <a:rPr lang="en-US" sz="2195">
                <a:solidFill>
                  <a:srgbClr val="000000"/>
                </a:solidFill>
                <a:latin typeface="Montserrat"/>
                <a:ea typeface="Montserrat"/>
                <a:cs typeface="Montserrat"/>
                <a:sym typeface="Montserrat"/>
              </a:rPr>
              <a:t>ign ITA and follow agreement requirements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Maintain ongoing communication with staff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Complete and sub</a:t>
            </a:r>
            <a:r>
              <a:rPr lang="en-US" sz="2195">
                <a:solidFill>
                  <a:srgbClr val="000000"/>
                </a:solidFill>
                <a:latin typeface="Montserrat"/>
                <a:ea typeface="Montserrat"/>
                <a:cs typeface="Montserrat"/>
                <a:sym typeface="Montserrat"/>
              </a:rPr>
              <a:t>mit timesheets each pay period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Participate in monthly contact and follow-up </a:t>
            </a:r>
          </a:p>
          <a:p>
            <a:pPr algn="l">
              <a:lnSpc>
                <a:spcPts val="3030"/>
              </a:lnSpc>
            </a:pPr>
          </a:p>
          <a:p>
            <a:pPr algn="l">
              <a:lnSpc>
                <a:spcPts val="3030"/>
              </a:lnSpc>
            </a:pPr>
            <a:r>
              <a:rPr lang="en-US" b="true" sz="2195">
                <a:solidFill>
                  <a:srgbClr val="000000"/>
                </a:solidFill>
                <a:latin typeface="Montserrat Bold"/>
                <a:ea typeface="Montserrat Bold"/>
                <a:cs typeface="Montserrat Bold"/>
                <a:sym typeface="Montserrat Bold"/>
              </a:rPr>
              <a:t>Business Responsibilities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Supervise participant and provide structured work experience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Ensure duties align with training plan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Complete and submit monthly evaluations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Provide required documentation for reimbursement</a:t>
            </a:r>
          </a:p>
          <a:p>
            <a:pPr algn="l">
              <a:lnSpc>
                <a:spcPts val="3030"/>
              </a:lnSpc>
            </a:pPr>
          </a:p>
          <a:p>
            <a:pPr algn="l">
              <a:lnSpc>
                <a:spcPts val="3030"/>
              </a:lnSpc>
            </a:pPr>
            <a:r>
              <a:rPr lang="en-US" b="true" sz="2195">
                <a:solidFill>
                  <a:srgbClr val="000000"/>
                </a:solidFill>
                <a:latin typeface="Montserrat Bold"/>
                <a:ea typeface="Montserrat Bold"/>
                <a:cs typeface="Montserrat Bold"/>
                <a:sym typeface="Montserrat Bold"/>
              </a:rPr>
              <a:t>Upload documentation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Timesheets/paystubs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Evaluations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Supportive service records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Reimbursements </a:t>
            </a:r>
          </a:p>
          <a:p>
            <a:pPr algn="l">
              <a:lnSpc>
                <a:spcPts val="3030"/>
              </a:lnSpc>
            </a:pPr>
          </a:p>
          <a:p>
            <a:pPr algn="l">
              <a:lnSpc>
                <a:spcPts val="3030"/>
              </a:lnSpc>
            </a:pPr>
          </a:p>
        </p:txBody>
      </p:sp>
      <p:sp>
        <p:nvSpPr>
          <p:cNvPr name="TextBox 5" id="5"/>
          <p:cNvSpPr txBox="true"/>
          <p:nvPr/>
        </p:nvSpPr>
        <p:spPr>
          <a:xfrm rot="0">
            <a:off x="9488945" y="1706557"/>
            <a:ext cx="8032936" cy="7607437"/>
          </a:xfrm>
          <a:prstGeom prst="rect">
            <a:avLst/>
          </a:prstGeom>
        </p:spPr>
        <p:txBody>
          <a:bodyPr anchor="t" rtlCol="false" tIns="0" lIns="0" bIns="0" rIns="0">
            <a:spAutoFit/>
          </a:bodyPr>
          <a:lstStyle/>
          <a:p>
            <a:pPr algn="l">
              <a:lnSpc>
                <a:spcPts val="3030"/>
              </a:lnSpc>
            </a:pPr>
            <a:r>
              <a:rPr lang="en-US" sz="2195" b="true">
                <a:solidFill>
                  <a:srgbClr val="000000"/>
                </a:solidFill>
                <a:latin typeface="Montserrat Bold"/>
                <a:ea typeface="Montserrat Bold"/>
                <a:cs typeface="Montserrat Bold"/>
                <a:sym typeface="Montserrat Bold"/>
              </a:rPr>
              <a:t>Ongoing Supp</a:t>
            </a:r>
            <a:r>
              <a:rPr lang="en-US" sz="2195" b="true">
                <a:solidFill>
                  <a:srgbClr val="000000"/>
                </a:solidFill>
                <a:latin typeface="Montserrat Bold"/>
                <a:ea typeface="Montserrat Bold"/>
                <a:cs typeface="Montserrat Bold"/>
                <a:sym typeface="Montserrat Bold"/>
              </a:rPr>
              <a:t>or</a:t>
            </a:r>
            <a:r>
              <a:rPr lang="en-US" sz="2195" b="true">
                <a:solidFill>
                  <a:srgbClr val="000000"/>
                </a:solidFill>
                <a:latin typeface="Montserrat Bold"/>
                <a:ea typeface="Montserrat Bold"/>
                <a:cs typeface="Montserrat Bold"/>
                <a:sym typeface="Montserrat Bold"/>
              </a:rPr>
              <a:t>t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Add service program to KEES if not already on the database. You will complete </a:t>
            </a:r>
            <a:r>
              <a:rPr lang="en-US" sz="2195">
                <a:solidFill>
                  <a:srgbClr val="000000"/>
                </a:solidFill>
                <a:latin typeface="Montserrat"/>
                <a:ea typeface="Montserrat"/>
                <a:cs typeface="Montserrat"/>
                <a:sym typeface="Montserrat"/>
              </a:rPr>
              <a:t>the “Add Service Provider and Offering” form.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Notes about completing form: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Offer</a:t>
            </a:r>
            <a:r>
              <a:rPr lang="en-US" sz="2195">
                <a:solidFill>
                  <a:srgbClr val="000000"/>
                </a:solidFill>
                <a:latin typeface="Montserrat"/>
                <a:ea typeface="Montserrat"/>
                <a:cs typeface="Montserrat"/>
                <a:sym typeface="Montserrat"/>
              </a:rPr>
              <a:t>ing type is WEX Transitional Employment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Program funding of offering: Adult, DW, NDWG (include all)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FEIN # is provided from employer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Maintain monthly contact (minimum requirement)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Track total hours worked vs. remaining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Communicate hour usage and updates to employer regularly </a:t>
            </a:r>
          </a:p>
          <a:p>
            <a:pPr algn="l">
              <a:lnSpc>
                <a:spcPts val="3030"/>
              </a:lnSpc>
            </a:pPr>
          </a:p>
          <a:p>
            <a:pPr algn="l">
              <a:lnSpc>
                <a:spcPts val="3030"/>
              </a:lnSpc>
            </a:pPr>
            <a:r>
              <a:rPr lang="en-US" b="true" sz="2195">
                <a:solidFill>
                  <a:srgbClr val="000000"/>
                </a:solidFill>
                <a:latin typeface="Montserrat Bold"/>
                <a:ea typeface="Montserrat Bold"/>
                <a:cs typeface="Montserrat Bold"/>
                <a:sym typeface="Montserrat Bold"/>
              </a:rPr>
              <a:t>Provide supportive services when needed: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Transportation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Childcare </a:t>
            </a:r>
          </a:p>
          <a:p>
            <a:pPr algn="l" marL="474052" indent="-237026" lvl="1">
              <a:lnSpc>
                <a:spcPts val="3030"/>
              </a:lnSpc>
              <a:buFont typeface="Arial"/>
              <a:buChar char="•"/>
            </a:pPr>
            <a:r>
              <a:rPr lang="en-US" sz="2195">
                <a:solidFill>
                  <a:srgbClr val="000000"/>
                </a:solidFill>
                <a:latin typeface="Montserrat"/>
                <a:ea typeface="Montserrat"/>
                <a:cs typeface="Montserrat"/>
                <a:sym typeface="Montserrat"/>
              </a:rPr>
              <a:t>Work-related supplies </a:t>
            </a:r>
          </a:p>
          <a:p>
            <a:pPr algn="l">
              <a:lnSpc>
                <a:spcPts val="3030"/>
              </a:lnSpc>
            </a:pPr>
          </a:p>
          <a:p>
            <a:pPr algn="l">
              <a:lnSpc>
                <a:spcPts val="3030"/>
              </a:lnSpc>
            </a:pPr>
          </a:p>
        </p:txBody>
      </p:sp>
      <p:sp>
        <p:nvSpPr>
          <p:cNvPr name="TextBox 6" id="6"/>
          <p:cNvSpPr txBox="true"/>
          <p:nvPr/>
        </p:nvSpPr>
        <p:spPr>
          <a:xfrm rot="0">
            <a:off x="1224253" y="9080967"/>
            <a:ext cx="15839494" cy="749859"/>
          </a:xfrm>
          <a:prstGeom prst="rect">
            <a:avLst/>
          </a:prstGeom>
        </p:spPr>
        <p:txBody>
          <a:bodyPr anchor="t" rtlCol="false" tIns="0" lIns="0" bIns="0" rIns="0">
            <a:spAutoFit/>
          </a:bodyPr>
          <a:lstStyle/>
          <a:p>
            <a:pPr algn="l">
              <a:lnSpc>
                <a:spcPts val="3030"/>
              </a:lnSpc>
            </a:pPr>
            <a:r>
              <a:rPr lang="en-US" sz="2195" b="true">
                <a:solidFill>
                  <a:srgbClr val="000000"/>
                </a:solidFill>
                <a:latin typeface="Montserrat Bold"/>
                <a:ea typeface="Montserrat Bold"/>
                <a:cs typeface="Montserrat Bold"/>
                <a:sym typeface="Montserrat Bold"/>
              </a:rPr>
              <a:t>Upl</a:t>
            </a:r>
            <a:r>
              <a:rPr lang="en-US" sz="2195" b="true">
                <a:solidFill>
                  <a:srgbClr val="000000"/>
                </a:solidFill>
                <a:latin typeface="Montserrat Bold"/>
                <a:ea typeface="Montserrat Bold"/>
                <a:cs typeface="Montserrat Bold"/>
                <a:sym typeface="Montserrat Bold"/>
              </a:rPr>
              <a:t>o</a:t>
            </a:r>
            <a:r>
              <a:rPr lang="en-US" sz="2195" b="true">
                <a:solidFill>
                  <a:srgbClr val="000000"/>
                </a:solidFill>
                <a:latin typeface="Montserrat Bold"/>
                <a:ea typeface="Montserrat Bold"/>
                <a:cs typeface="Montserrat Bold"/>
                <a:sym typeface="Montserrat Bold"/>
              </a:rPr>
              <a:t>ad documenta</a:t>
            </a:r>
            <a:r>
              <a:rPr lang="en-US" b="true" sz="2195">
                <a:solidFill>
                  <a:srgbClr val="000000"/>
                </a:solidFill>
                <a:latin typeface="Montserrat Bold"/>
                <a:ea typeface="Montserrat Bold"/>
                <a:cs typeface="Montserrat Bold"/>
                <a:sym typeface="Montserrat Bold"/>
              </a:rPr>
              <a:t>tion: </a:t>
            </a:r>
            <a:r>
              <a:rPr lang="en-US" sz="2195">
                <a:solidFill>
                  <a:srgbClr val="000000"/>
                </a:solidFill>
                <a:latin typeface="Montserrat"/>
                <a:ea typeface="Montserrat"/>
                <a:cs typeface="Montserrat"/>
                <a:sym typeface="Montserrat"/>
              </a:rPr>
              <a:t>Timeshe</a:t>
            </a:r>
            <a:r>
              <a:rPr lang="en-US" sz="2195">
                <a:solidFill>
                  <a:srgbClr val="000000"/>
                </a:solidFill>
                <a:latin typeface="Montserrat"/>
                <a:ea typeface="Montserrat"/>
                <a:cs typeface="Montserrat"/>
                <a:sym typeface="Montserrat"/>
              </a:rPr>
              <a:t>e</a:t>
            </a:r>
            <a:r>
              <a:rPr lang="en-US" sz="2195">
                <a:solidFill>
                  <a:srgbClr val="000000"/>
                </a:solidFill>
                <a:latin typeface="Montserrat"/>
                <a:ea typeface="Montserrat"/>
                <a:cs typeface="Montserrat"/>
                <a:sym typeface="Montserrat"/>
              </a:rPr>
              <a:t>ts/paystubs, Evaluations, S</a:t>
            </a:r>
            <a:r>
              <a:rPr lang="en-US" sz="2195">
                <a:solidFill>
                  <a:srgbClr val="000000"/>
                </a:solidFill>
                <a:latin typeface="Montserrat"/>
                <a:ea typeface="Montserrat"/>
                <a:cs typeface="Montserrat"/>
                <a:sym typeface="Montserrat"/>
              </a:rPr>
              <a:t>upportive service records, Reimbursements </a:t>
            </a:r>
          </a:p>
          <a:p>
            <a:pPr algn="l">
              <a:lnSpc>
                <a:spcPts val="3030"/>
              </a:lnSpc>
            </a:pPr>
          </a:p>
        </p:txBody>
      </p:sp>
    </p:spTree>
  </p:cSld>
  <p:clrMapOvr>
    <a:masterClrMapping/>
  </p:clrMapOvr>
</p:sld>
</file>

<file path=ppt/slides/slide1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533374"/>
            <a:ext cx="637052" cy="10831681"/>
          </a:xfrm>
          <a:prstGeom prst="rect">
            <a:avLst/>
          </a:prstGeom>
          <a:solidFill>
            <a:srgbClr val="2A87C6"/>
          </a:solidFill>
        </p:spPr>
      </p:sp>
      <p:sp>
        <p:nvSpPr>
          <p:cNvPr name="TextBox 3" id="3"/>
          <p:cNvSpPr txBox="true"/>
          <p:nvPr/>
        </p:nvSpPr>
        <p:spPr>
          <a:xfrm rot="0">
            <a:off x="2812178" y="453603"/>
            <a:ext cx="12663645" cy="533882"/>
          </a:xfrm>
          <a:prstGeom prst="rect">
            <a:avLst/>
          </a:prstGeom>
        </p:spPr>
        <p:txBody>
          <a:bodyPr anchor="t" rtlCol="false" tIns="0" lIns="0" bIns="0" rIns="0">
            <a:spAutoFit/>
          </a:bodyPr>
          <a:lstStyle/>
          <a:p>
            <a:pPr algn="ctr">
              <a:lnSpc>
                <a:spcPts val="4170"/>
              </a:lnSpc>
            </a:pPr>
            <a:r>
              <a:rPr lang="en-US" b="true" sz="3791">
                <a:solidFill>
                  <a:srgbClr val="2A87C6"/>
                </a:solidFill>
                <a:latin typeface="Montserrat Bold"/>
                <a:ea typeface="Montserrat Bold"/>
                <a:cs typeface="Montserrat Bold"/>
                <a:sym typeface="Montserrat Bold"/>
              </a:rPr>
              <a:t>BUSINESS COMMUNICATION AND NEXT STEPS</a:t>
            </a:r>
          </a:p>
        </p:txBody>
      </p:sp>
      <p:sp>
        <p:nvSpPr>
          <p:cNvPr name="TextBox 4" id="4"/>
          <p:cNvSpPr txBox="true"/>
          <p:nvPr/>
        </p:nvSpPr>
        <p:spPr>
          <a:xfrm rot="0">
            <a:off x="1403960" y="1914483"/>
            <a:ext cx="15455003" cy="4301730"/>
          </a:xfrm>
          <a:prstGeom prst="rect">
            <a:avLst/>
          </a:prstGeom>
        </p:spPr>
        <p:txBody>
          <a:bodyPr anchor="t" rtlCol="false" tIns="0" lIns="0" bIns="0" rIns="0">
            <a:spAutoFit/>
          </a:bodyPr>
          <a:lstStyle/>
          <a:p>
            <a:pPr algn="l">
              <a:lnSpc>
                <a:spcPts val="4312"/>
              </a:lnSpc>
            </a:pPr>
            <a:r>
              <a:rPr lang="en-US" b="true" sz="2382">
                <a:solidFill>
                  <a:srgbClr val="000000"/>
                </a:solidFill>
                <a:latin typeface="Montserrat Bold"/>
                <a:ea typeface="Montserrat Bold"/>
                <a:cs typeface="Montserrat Bold"/>
                <a:sym typeface="Montserrat Bold"/>
              </a:rPr>
              <a:t>Pr</a:t>
            </a:r>
            <a:r>
              <a:rPr lang="en-US" b="true" sz="2382" strike="noStrike" u="none">
                <a:solidFill>
                  <a:srgbClr val="000000"/>
                </a:solidFill>
                <a:latin typeface="Montserrat Bold"/>
                <a:ea typeface="Montserrat Bold"/>
                <a:cs typeface="Montserrat Bold"/>
                <a:sym typeface="Montserrat Bold"/>
              </a:rPr>
              <a:t>ep</a:t>
            </a:r>
            <a:r>
              <a:rPr lang="en-US" b="true" sz="2382" strike="noStrike" u="none">
                <a:solidFill>
                  <a:srgbClr val="000000"/>
                </a:solidFill>
                <a:latin typeface="Montserrat Bold"/>
                <a:ea typeface="Montserrat Bold"/>
                <a:cs typeface="Montserrat Bold"/>
                <a:sym typeface="Montserrat Bold"/>
              </a:rPr>
              <a:t>aring t</a:t>
            </a:r>
            <a:r>
              <a:rPr lang="en-US" b="true" sz="2382" strike="noStrike" u="none">
                <a:solidFill>
                  <a:srgbClr val="000000"/>
                </a:solidFill>
                <a:latin typeface="Montserrat Bold"/>
                <a:ea typeface="Montserrat Bold"/>
                <a:cs typeface="Montserrat Bold"/>
                <a:sym typeface="Montserrat Bold"/>
              </a:rPr>
              <a:t>h</a:t>
            </a:r>
            <a:r>
              <a:rPr lang="en-US" b="true" sz="2382" strike="noStrike" u="none">
                <a:solidFill>
                  <a:srgbClr val="000000"/>
                </a:solidFill>
                <a:latin typeface="Montserrat Bold"/>
                <a:ea typeface="Montserrat Bold"/>
                <a:cs typeface="Montserrat Bold"/>
                <a:sym typeface="Montserrat Bold"/>
              </a:rPr>
              <a:t>e Bus</a:t>
            </a:r>
            <a:r>
              <a:rPr lang="en-US" b="true" sz="2382" strike="noStrike" u="none">
                <a:solidFill>
                  <a:srgbClr val="000000"/>
                </a:solidFill>
                <a:latin typeface="Montserrat Bold"/>
                <a:ea typeface="Montserrat Bold"/>
                <a:cs typeface="Montserrat Bold"/>
                <a:sym typeface="Montserrat Bold"/>
              </a:rPr>
              <a:t>in</a:t>
            </a:r>
            <a:r>
              <a:rPr lang="en-US" b="true" sz="2382" strike="noStrike" u="none">
                <a:solidFill>
                  <a:srgbClr val="000000"/>
                </a:solidFill>
                <a:latin typeface="Montserrat Bold"/>
                <a:ea typeface="Montserrat Bold"/>
                <a:cs typeface="Montserrat Bold"/>
                <a:sym typeface="Montserrat Bold"/>
              </a:rPr>
              <a:t>ess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C</a:t>
            </a:r>
            <a:r>
              <a:rPr lang="en-US" sz="2382" strike="noStrike" u="none">
                <a:solidFill>
                  <a:srgbClr val="000000"/>
                </a:solidFill>
                <a:latin typeface="Montserrat"/>
                <a:ea typeface="Montserrat"/>
                <a:cs typeface="Montserrat"/>
                <a:sym typeface="Montserrat"/>
              </a:rPr>
              <a:t>onfir</a:t>
            </a:r>
            <a:r>
              <a:rPr lang="en-US" sz="2382" strike="noStrike" u="none">
                <a:solidFill>
                  <a:srgbClr val="000000"/>
                </a:solidFill>
                <a:latin typeface="Montserrat"/>
                <a:ea typeface="Montserrat"/>
                <a:cs typeface="Montserrat"/>
                <a:sym typeface="Montserrat"/>
              </a:rPr>
              <a:t>m</a:t>
            </a:r>
            <a:r>
              <a:rPr lang="en-US" sz="2382" strike="noStrike" u="none">
                <a:solidFill>
                  <a:srgbClr val="000000"/>
                </a:solidFill>
                <a:latin typeface="Montserrat"/>
                <a:ea typeface="Montserrat"/>
                <a:cs typeface="Montserrat"/>
                <a:sym typeface="Montserrat"/>
              </a:rPr>
              <a:t> start date</a:t>
            </a:r>
            <a:r>
              <a:rPr lang="en-US" sz="2382" strike="noStrike" u="none">
                <a:solidFill>
                  <a:srgbClr val="000000"/>
                </a:solidFill>
                <a:latin typeface="Montserrat"/>
                <a:ea typeface="Montserrat"/>
                <a:cs typeface="Montserrat"/>
                <a:sym typeface="Montserrat"/>
              </a:rPr>
              <a:t>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R</a:t>
            </a:r>
            <a:r>
              <a:rPr lang="en-US" sz="2382" strike="noStrike" u="none">
                <a:solidFill>
                  <a:srgbClr val="000000"/>
                </a:solidFill>
                <a:latin typeface="Montserrat"/>
                <a:ea typeface="Montserrat"/>
                <a:cs typeface="Montserrat"/>
                <a:sym typeface="Montserrat"/>
              </a:rPr>
              <a:t>eview participant sched</a:t>
            </a:r>
            <a:r>
              <a:rPr lang="en-US" sz="2382" strike="noStrike" u="none">
                <a:solidFill>
                  <a:srgbClr val="000000"/>
                </a:solidFill>
                <a:latin typeface="Montserrat"/>
                <a:ea typeface="Montserrat"/>
                <a:cs typeface="Montserrat"/>
                <a:sym typeface="Montserrat"/>
              </a:rPr>
              <a:t>ul</a:t>
            </a:r>
            <a:r>
              <a:rPr lang="en-US" sz="2382" strike="noStrike" u="none">
                <a:solidFill>
                  <a:srgbClr val="000000"/>
                </a:solidFill>
                <a:latin typeface="Montserrat"/>
                <a:ea typeface="Montserrat"/>
                <a:cs typeface="Montserrat"/>
                <a:sym typeface="Montserrat"/>
              </a:rPr>
              <a:t>e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Expla</a:t>
            </a:r>
            <a:r>
              <a:rPr lang="en-US" sz="2382" strike="noStrike" u="none">
                <a:solidFill>
                  <a:srgbClr val="000000"/>
                </a:solidFill>
                <a:latin typeface="Montserrat"/>
                <a:ea typeface="Montserrat"/>
                <a:cs typeface="Montserrat"/>
                <a:sym typeface="Montserrat"/>
              </a:rPr>
              <a:t>i</a:t>
            </a:r>
            <a:r>
              <a:rPr lang="en-US" sz="2382" strike="noStrike" u="none">
                <a:solidFill>
                  <a:srgbClr val="000000"/>
                </a:solidFill>
                <a:latin typeface="Montserrat"/>
                <a:ea typeface="Montserrat"/>
                <a:cs typeface="Montserrat"/>
                <a:sym typeface="Montserrat"/>
              </a:rPr>
              <a:t>n </a:t>
            </a:r>
            <a:r>
              <a:rPr lang="en-US" sz="2382" strike="noStrike" u="none">
                <a:solidFill>
                  <a:srgbClr val="000000"/>
                </a:solidFill>
                <a:latin typeface="Montserrat"/>
                <a:ea typeface="Montserrat"/>
                <a:cs typeface="Montserrat"/>
                <a:sym typeface="Montserrat"/>
              </a:rPr>
              <a:t>timesheet submission proc</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d</a:t>
            </a:r>
            <a:r>
              <a:rPr lang="en-US" sz="2382" strike="noStrike" u="none">
                <a:solidFill>
                  <a:srgbClr val="000000"/>
                </a:solidFill>
                <a:latin typeface="Montserrat"/>
                <a:ea typeface="Montserrat"/>
                <a:cs typeface="Montserrat"/>
                <a:sym typeface="Montserrat"/>
              </a:rPr>
              <a:t>ures</a:t>
            </a:r>
            <a:r>
              <a:rPr lang="en-US" sz="2382" strike="noStrike" u="none">
                <a:solidFill>
                  <a:srgbClr val="000000"/>
                </a:solidFill>
                <a:latin typeface="Montserrat"/>
                <a:ea typeface="Montserrat"/>
                <a:cs typeface="Montserrat"/>
                <a:sym typeface="Montserrat"/>
              </a:rPr>
              <a:t>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Expl</a:t>
            </a:r>
            <a:r>
              <a:rPr lang="en-US" sz="2382" strike="noStrike" u="none">
                <a:solidFill>
                  <a:srgbClr val="000000"/>
                </a:solidFill>
                <a:latin typeface="Montserrat"/>
                <a:ea typeface="Montserrat"/>
                <a:cs typeface="Montserrat"/>
                <a:sym typeface="Montserrat"/>
              </a:rPr>
              <a:t>a</a:t>
            </a:r>
            <a:r>
              <a:rPr lang="en-US" sz="2382" strike="noStrike" u="none">
                <a:solidFill>
                  <a:srgbClr val="000000"/>
                </a:solidFill>
                <a:latin typeface="Montserrat"/>
                <a:ea typeface="Montserrat"/>
                <a:cs typeface="Montserrat"/>
                <a:sym typeface="Montserrat"/>
              </a:rPr>
              <a:t>i</a:t>
            </a:r>
            <a:r>
              <a:rPr lang="en-US" sz="2382" strike="noStrike" u="none">
                <a:solidFill>
                  <a:srgbClr val="000000"/>
                </a:solidFill>
                <a:latin typeface="Montserrat"/>
                <a:ea typeface="Montserrat"/>
                <a:cs typeface="Montserrat"/>
                <a:sym typeface="Montserrat"/>
              </a:rPr>
              <a:t>n invoicing p</a:t>
            </a:r>
            <a:r>
              <a:rPr lang="en-US" sz="2382" strike="noStrike" u="none">
                <a:solidFill>
                  <a:srgbClr val="000000"/>
                </a:solidFill>
                <a:latin typeface="Montserrat"/>
                <a:ea typeface="Montserrat"/>
                <a:cs typeface="Montserrat"/>
                <a:sym typeface="Montserrat"/>
              </a:rPr>
              <a:t>r</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c</a:t>
            </a:r>
            <a:r>
              <a:rPr lang="en-US" sz="2382" strike="noStrike" u="none">
                <a:solidFill>
                  <a:srgbClr val="000000"/>
                </a:solidFill>
                <a:latin typeface="Montserrat"/>
                <a:ea typeface="Montserrat"/>
                <a:cs typeface="Montserrat"/>
                <a:sym typeface="Montserrat"/>
              </a:rPr>
              <a:t>e</a:t>
            </a:r>
            <a:r>
              <a:rPr lang="en-US" sz="2382" strike="noStrike" u="none">
                <a:solidFill>
                  <a:srgbClr val="000000"/>
                </a:solidFill>
                <a:latin typeface="Montserrat"/>
                <a:ea typeface="Montserrat"/>
                <a:cs typeface="Montserrat"/>
                <a:sym typeface="Montserrat"/>
              </a:rPr>
              <a:t>ss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R</a:t>
            </a:r>
            <a:r>
              <a:rPr lang="en-US" sz="2382" strike="noStrike" u="none">
                <a:solidFill>
                  <a:srgbClr val="000000"/>
                </a:solidFill>
                <a:latin typeface="Montserrat"/>
                <a:ea typeface="Montserrat"/>
                <a:cs typeface="Montserrat"/>
                <a:sym typeface="Montserrat"/>
              </a:rPr>
              <a:t>eview communicati</a:t>
            </a:r>
            <a:r>
              <a:rPr lang="en-US" sz="2382" strike="noStrike" u="none">
                <a:solidFill>
                  <a:srgbClr val="000000"/>
                </a:solidFill>
                <a:latin typeface="Montserrat"/>
                <a:ea typeface="Montserrat"/>
                <a:cs typeface="Montserrat"/>
                <a:sym typeface="Montserrat"/>
              </a:rPr>
              <a:t>o</a:t>
            </a:r>
            <a:r>
              <a:rPr lang="en-US" sz="2382" strike="noStrike" u="none">
                <a:solidFill>
                  <a:srgbClr val="000000"/>
                </a:solidFill>
                <a:latin typeface="Montserrat"/>
                <a:ea typeface="Montserrat"/>
                <a:cs typeface="Montserrat"/>
                <a:sym typeface="Montserrat"/>
              </a:rPr>
              <a:t>n expectations </a:t>
            </a:r>
          </a:p>
          <a:p>
            <a:pPr algn="l" marL="514410" indent="-257205" lvl="1">
              <a:lnSpc>
                <a:spcPts val="4312"/>
              </a:lnSpc>
              <a:buFont typeface="Arial"/>
              <a:buChar char="•"/>
            </a:pPr>
            <a:r>
              <a:rPr lang="en-US" sz="2382" strike="noStrike" u="none">
                <a:solidFill>
                  <a:srgbClr val="000000"/>
                </a:solidFill>
                <a:latin typeface="Montserrat"/>
                <a:ea typeface="Montserrat"/>
                <a:cs typeface="Montserrat"/>
                <a:sym typeface="Montserrat"/>
              </a:rPr>
              <a:t>Identi</a:t>
            </a:r>
            <a:r>
              <a:rPr lang="en-US" sz="2382" strike="noStrike" u="none">
                <a:solidFill>
                  <a:srgbClr val="000000"/>
                </a:solidFill>
                <a:latin typeface="Montserrat"/>
                <a:ea typeface="Montserrat"/>
                <a:cs typeface="Montserrat"/>
                <a:sym typeface="Montserrat"/>
              </a:rPr>
              <a:t>f</a:t>
            </a:r>
            <a:r>
              <a:rPr lang="en-US" sz="2382" strike="noStrike" u="none">
                <a:solidFill>
                  <a:srgbClr val="000000"/>
                </a:solidFill>
                <a:latin typeface="Montserrat"/>
                <a:ea typeface="Montserrat"/>
                <a:cs typeface="Montserrat"/>
                <a:sym typeface="Montserrat"/>
              </a:rPr>
              <a:t>y primary points of contact </a:t>
            </a:r>
          </a:p>
          <a:p>
            <a:pPr algn="l">
              <a:lnSpc>
                <a:spcPts val="4312"/>
              </a:lnSpc>
            </a:pPr>
          </a:p>
        </p:txBody>
      </p:sp>
    </p:spTree>
  </p:cSld>
  <p:clrMapOvr>
    <a:masterClrMapping/>
  </p:clrMapOvr>
</p:sld>
</file>

<file path=ppt/slides/slide1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533374"/>
            <a:ext cx="637052" cy="10831681"/>
          </a:xfrm>
          <a:prstGeom prst="rect">
            <a:avLst/>
          </a:prstGeom>
          <a:solidFill>
            <a:srgbClr val="2A87C6"/>
          </a:solidFill>
        </p:spPr>
      </p:sp>
      <p:sp>
        <p:nvSpPr>
          <p:cNvPr name="TextBox 3" id="3"/>
          <p:cNvSpPr txBox="true"/>
          <p:nvPr/>
        </p:nvSpPr>
        <p:spPr>
          <a:xfrm rot="0">
            <a:off x="2812178" y="453603"/>
            <a:ext cx="12663645" cy="533882"/>
          </a:xfrm>
          <a:prstGeom prst="rect">
            <a:avLst/>
          </a:prstGeom>
        </p:spPr>
        <p:txBody>
          <a:bodyPr anchor="t" rtlCol="false" tIns="0" lIns="0" bIns="0" rIns="0">
            <a:spAutoFit/>
          </a:bodyPr>
          <a:lstStyle/>
          <a:p>
            <a:pPr algn="ctr">
              <a:lnSpc>
                <a:spcPts val="4170"/>
              </a:lnSpc>
            </a:pPr>
            <a:r>
              <a:rPr lang="en-US" b="true" sz="3791">
                <a:solidFill>
                  <a:srgbClr val="2A87C6"/>
                </a:solidFill>
                <a:latin typeface="Montserrat Bold"/>
                <a:ea typeface="Montserrat Bold"/>
                <a:cs typeface="Montserrat Bold"/>
                <a:sym typeface="Montserrat Bold"/>
              </a:rPr>
              <a:t>SHARED DISCUSSION TOPICS</a:t>
            </a:r>
          </a:p>
        </p:txBody>
      </p:sp>
      <p:sp>
        <p:nvSpPr>
          <p:cNvPr name="TextBox 4" id="4"/>
          <p:cNvSpPr txBox="true"/>
          <p:nvPr/>
        </p:nvSpPr>
        <p:spPr>
          <a:xfrm rot="0">
            <a:off x="1028700" y="1499646"/>
            <a:ext cx="8249565" cy="7570861"/>
          </a:xfrm>
          <a:prstGeom prst="rect">
            <a:avLst/>
          </a:prstGeom>
        </p:spPr>
        <p:txBody>
          <a:bodyPr anchor="t" rtlCol="false" tIns="0" lIns="0" bIns="0" rIns="0">
            <a:spAutoFit/>
          </a:bodyPr>
          <a:lstStyle/>
          <a:p>
            <a:pPr algn="l">
              <a:lnSpc>
                <a:spcPts val="3588"/>
              </a:lnSpc>
            </a:pPr>
            <a:r>
              <a:rPr lang="en-US" sz="1982" b="true">
                <a:solidFill>
                  <a:srgbClr val="000000"/>
                </a:solidFill>
                <a:latin typeface="Montserrat Bold"/>
                <a:ea typeface="Montserrat Bold"/>
                <a:cs typeface="Montserrat Bold"/>
                <a:sym typeface="Montserrat Bold"/>
              </a:rPr>
              <a:t>Timesheets</a:t>
            </a:r>
          </a:p>
          <a:p>
            <a:pPr algn="l" marL="428052" indent="-214026" lvl="1">
              <a:lnSpc>
                <a:spcPts val="3588"/>
              </a:lnSpc>
              <a:buFont typeface="Arial"/>
              <a:buChar char="•"/>
            </a:pPr>
            <a:r>
              <a:rPr lang="en-US" sz="1982">
                <a:solidFill>
                  <a:srgbClr val="000000"/>
                </a:solidFill>
                <a:latin typeface="Montserrat"/>
                <a:ea typeface="Montserrat"/>
                <a:cs typeface="Montserrat"/>
                <a:sym typeface="Montserrat"/>
              </a:rPr>
              <a:t>Participant timesheets must b</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 submitted to counselors each </a:t>
            </a:r>
            <a:r>
              <a:rPr lang="en-US" sz="1982" strike="noStrike" u="none">
                <a:solidFill>
                  <a:srgbClr val="000000"/>
                </a:solidFill>
                <a:latin typeface="Montserrat"/>
                <a:ea typeface="Montserrat"/>
                <a:cs typeface="Montserrat"/>
                <a:sym typeface="Montserrat"/>
              </a:rPr>
              <a:t>pa</a:t>
            </a:r>
            <a:r>
              <a:rPr lang="en-US" sz="1982" strike="noStrike" u="none">
                <a:solidFill>
                  <a:srgbClr val="000000"/>
                </a:solidFill>
                <a:latin typeface="Montserrat"/>
                <a:ea typeface="Montserrat"/>
                <a:cs typeface="Montserrat"/>
                <a:sym typeface="Montserrat"/>
              </a:rPr>
              <a:t>y pe</a:t>
            </a:r>
            <a:r>
              <a:rPr lang="en-US" sz="1982" strike="noStrike" u="none">
                <a:solidFill>
                  <a:srgbClr val="000000"/>
                </a:solidFill>
                <a:latin typeface="Montserrat"/>
                <a:ea typeface="Montserrat"/>
                <a:cs typeface="Montserrat"/>
                <a:sym typeface="Montserrat"/>
              </a:rPr>
              <a:t>ri</a:t>
            </a:r>
            <a:r>
              <a:rPr lang="en-US" sz="1982" strike="noStrike" u="none">
                <a:solidFill>
                  <a:srgbClr val="000000"/>
                </a:solidFill>
                <a:latin typeface="Montserrat"/>
                <a:ea typeface="Montserrat"/>
                <a:cs typeface="Montserrat"/>
                <a:sym typeface="Montserrat"/>
              </a:rPr>
              <a:t>od. Reimbursement is one time a month from TENCO.</a:t>
            </a:r>
          </a:p>
          <a:p>
            <a:pPr algn="l">
              <a:lnSpc>
                <a:spcPts val="3588"/>
              </a:lnSpc>
            </a:pPr>
            <a:r>
              <a:rPr lang="en-US" b="true" sz="1982" strike="noStrike" u="none">
                <a:solidFill>
                  <a:srgbClr val="000000"/>
                </a:solidFill>
                <a:latin typeface="Montserrat Bold"/>
                <a:ea typeface="Montserrat Bold"/>
                <a:cs typeface="Montserrat Bold"/>
                <a:sym typeface="Montserrat Bold"/>
              </a:rPr>
              <a:t>Invoici</a:t>
            </a:r>
            <a:r>
              <a:rPr lang="en-US" b="true" sz="1982" strike="noStrike" u="none">
                <a:solidFill>
                  <a:srgbClr val="000000"/>
                </a:solidFill>
                <a:latin typeface="Montserrat Bold"/>
                <a:ea typeface="Montserrat Bold"/>
                <a:cs typeface="Montserrat Bold"/>
                <a:sym typeface="Montserrat Bold"/>
              </a:rPr>
              <a:t>ng</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Required documen</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ation: Paystubs and times</a:t>
            </a:r>
            <a:r>
              <a:rPr lang="en-US" sz="1982" strike="noStrike" u="none">
                <a:solidFill>
                  <a:srgbClr val="000000"/>
                </a:solidFill>
                <a:latin typeface="Montserrat"/>
                <a:ea typeface="Montserrat"/>
                <a:cs typeface="Montserrat"/>
                <a:sym typeface="Montserrat"/>
              </a:rPr>
              <a:t>he</a:t>
            </a:r>
            <a:r>
              <a:rPr lang="en-US" sz="1982" strike="noStrike" u="none">
                <a:solidFill>
                  <a:srgbClr val="000000"/>
                </a:solidFill>
                <a:latin typeface="Montserrat"/>
                <a:ea typeface="Montserrat"/>
                <a:cs typeface="Montserrat"/>
                <a:sym typeface="Montserrat"/>
              </a:rPr>
              <a:t>ets for each pay period.</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The b</a:t>
            </a:r>
            <a:r>
              <a:rPr lang="en-US" sz="1982" strike="noStrike" u="none">
                <a:solidFill>
                  <a:srgbClr val="000000"/>
                </a:solidFill>
                <a:latin typeface="Montserrat"/>
                <a:ea typeface="Montserrat"/>
                <a:cs typeface="Montserrat"/>
                <a:sym typeface="Montserrat"/>
              </a:rPr>
              <a:t>usiness needs to submit this to the co</a:t>
            </a:r>
            <a:r>
              <a:rPr lang="en-US" sz="1982" strike="noStrike" u="none">
                <a:solidFill>
                  <a:srgbClr val="000000"/>
                </a:solidFill>
                <a:latin typeface="Montserrat"/>
                <a:ea typeface="Montserrat"/>
                <a:cs typeface="Montserrat"/>
                <a:sym typeface="Montserrat"/>
              </a:rPr>
              <a:t>ordi</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ator, and the coord</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nato</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 will sub</a:t>
            </a:r>
            <a:r>
              <a:rPr lang="en-US" sz="1982" strike="noStrike" u="none">
                <a:solidFill>
                  <a:srgbClr val="000000"/>
                </a:solidFill>
                <a:latin typeface="Montserrat"/>
                <a:ea typeface="Montserrat"/>
                <a:cs typeface="Montserrat"/>
                <a:sym typeface="Montserrat"/>
              </a:rPr>
              <a:t>m</a:t>
            </a:r>
            <a:r>
              <a:rPr lang="en-US" sz="1982" strike="noStrike" u="none">
                <a:solidFill>
                  <a:srgbClr val="000000"/>
                </a:solidFill>
                <a:latin typeface="Montserrat"/>
                <a:ea typeface="Montserrat"/>
                <a:cs typeface="Montserrat"/>
                <a:sym typeface="Montserrat"/>
              </a:rPr>
              <a:t>it to</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the coun</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elor and Haley.</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Paymen</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 timelines must be on time by Whitneys check </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uns in order for </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he</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business to be pai</a:t>
            </a:r>
            <a:r>
              <a:rPr lang="en-US" sz="1982" strike="noStrike" u="none">
                <a:solidFill>
                  <a:srgbClr val="000000"/>
                </a:solidFill>
                <a:latin typeface="Montserrat"/>
                <a:ea typeface="Montserrat"/>
                <a:cs typeface="Montserrat"/>
                <a:sym typeface="Montserrat"/>
              </a:rPr>
              <a:t>d</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at</a:t>
            </a:r>
            <a:r>
              <a:rPr lang="en-US" sz="1982" strike="noStrike" u="none">
                <a:solidFill>
                  <a:srgbClr val="000000"/>
                </a:solidFill>
                <a:latin typeface="Montserrat"/>
                <a:ea typeface="Montserrat"/>
                <a:cs typeface="Montserrat"/>
                <a:sym typeface="Montserrat"/>
              </a:rPr>
              <a:t> th</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 beginning of each month.</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If the employer of record is the business, th</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y must complete W-9 form and submit to coordinator/counselor to gi</a:t>
            </a:r>
            <a:r>
              <a:rPr lang="en-US" sz="1982" strike="noStrike" u="none">
                <a:solidFill>
                  <a:srgbClr val="000000"/>
                </a:solidFill>
                <a:latin typeface="Montserrat"/>
                <a:ea typeface="Montserrat"/>
                <a:cs typeface="Montserrat"/>
                <a:sym typeface="Montserrat"/>
              </a:rPr>
              <a:t>v</a:t>
            </a:r>
            <a:r>
              <a:rPr lang="en-US" sz="1982" strike="noStrike" u="none">
                <a:solidFill>
                  <a:srgbClr val="000000"/>
                </a:solidFill>
                <a:latin typeface="Montserrat"/>
                <a:ea typeface="Montserrat"/>
                <a:cs typeface="Montserrat"/>
                <a:sym typeface="Montserrat"/>
              </a:rPr>
              <a:t>e to Haley.</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If KY Staffing </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s </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mployer of record,</a:t>
            </a:r>
            <a:r>
              <a:rPr lang="en-US" sz="1982" strike="noStrike" u="none">
                <a:solidFill>
                  <a:srgbClr val="000000"/>
                </a:solidFill>
                <a:latin typeface="Montserrat"/>
                <a:ea typeface="Montserrat"/>
                <a:cs typeface="Montserrat"/>
                <a:sym typeface="Montserrat"/>
              </a:rPr>
              <a:t> participant </a:t>
            </a:r>
            <a:r>
              <a:rPr lang="en-US" sz="1982" strike="noStrike" u="none">
                <a:solidFill>
                  <a:srgbClr val="000000"/>
                </a:solidFill>
                <a:latin typeface="Montserrat"/>
                <a:ea typeface="Montserrat"/>
                <a:cs typeface="Montserrat"/>
                <a:sym typeface="Montserrat"/>
              </a:rPr>
              <a:t>mu</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t </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omplete t</a:t>
            </a:r>
            <a:r>
              <a:rPr lang="en-US" sz="1982" strike="noStrike" u="none">
                <a:solidFill>
                  <a:srgbClr val="000000"/>
                </a:solidFill>
                <a:latin typeface="Montserrat"/>
                <a:ea typeface="Montserrat"/>
                <a:cs typeface="Montserrat"/>
                <a:sym typeface="Montserrat"/>
              </a:rPr>
              <a:t>he</a:t>
            </a:r>
            <a:r>
              <a:rPr lang="en-US" sz="1982" strike="noStrike" u="none">
                <a:solidFill>
                  <a:srgbClr val="000000"/>
                </a:solidFill>
                <a:latin typeface="Montserrat"/>
                <a:ea typeface="Montserrat"/>
                <a:cs typeface="Montserrat"/>
                <a:sym typeface="Montserrat"/>
              </a:rPr>
              <a:t> KSS New Hire Packet.</a:t>
            </a:r>
          </a:p>
        </p:txBody>
      </p:sp>
      <p:sp>
        <p:nvSpPr>
          <p:cNvPr name="TextBox 5" id="5"/>
          <p:cNvSpPr txBox="true"/>
          <p:nvPr/>
        </p:nvSpPr>
        <p:spPr>
          <a:xfrm rot="0">
            <a:off x="9517238" y="1499646"/>
            <a:ext cx="8249565" cy="7123205"/>
          </a:xfrm>
          <a:prstGeom prst="rect">
            <a:avLst/>
          </a:prstGeom>
        </p:spPr>
        <p:txBody>
          <a:bodyPr anchor="t" rtlCol="false" tIns="0" lIns="0" bIns="0" rIns="0">
            <a:spAutoFit/>
          </a:bodyPr>
          <a:lstStyle/>
          <a:p>
            <a:pPr algn="l">
              <a:lnSpc>
                <a:spcPts val="3588"/>
              </a:lnSpc>
            </a:pPr>
            <a:r>
              <a:rPr lang="en-US" sz="1982" b="true">
                <a:solidFill>
                  <a:srgbClr val="000000"/>
                </a:solidFill>
                <a:latin typeface="Montserrat Bold"/>
                <a:ea typeface="Montserrat Bold"/>
                <a:cs typeface="Montserrat Bold"/>
                <a:sym typeface="Montserrat Bold"/>
              </a:rPr>
              <a:t>Payroll</a:t>
            </a:r>
          </a:p>
          <a:p>
            <a:pPr algn="l" marL="428052" indent="-214026" lvl="1">
              <a:lnSpc>
                <a:spcPts val="3588"/>
              </a:lnSpc>
              <a:buFont typeface="Arial"/>
              <a:buChar char="•"/>
            </a:pPr>
            <a:r>
              <a:rPr lang="en-US" sz="1982">
                <a:solidFill>
                  <a:srgbClr val="000000"/>
                </a:solidFill>
                <a:latin typeface="Montserrat"/>
                <a:ea typeface="Montserrat"/>
                <a:cs typeface="Montserrat"/>
                <a:sym typeface="Montserrat"/>
              </a:rPr>
              <a:t>We can go directly with th</a:t>
            </a:r>
            <a:r>
              <a:rPr lang="en-US" sz="1982" strike="noStrike" u="none">
                <a:solidFill>
                  <a:srgbClr val="000000"/>
                </a:solidFill>
                <a:latin typeface="Montserrat"/>
                <a:ea typeface="Montserrat"/>
                <a:cs typeface="Montserrat"/>
                <a:sym typeface="Montserrat"/>
              </a:rPr>
              <a:t>e b</a:t>
            </a:r>
            <a:r>
              <a:rPr lang="en-US" sz="1982" strike="noStrike" u="none">
                <a:solidFill>
                  <a:srgbClr val="000000"/>
                </a:solidFill>
                <a:latin typeface="Montserrat"/>
                <a:ea typeface="Montserrat"/>
                <a:cs typeface="Montserrat"/>
                <a:sym typeface="Montserrat"/>
              </a:rPr>
              <a:t>us</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ss</a:t>
            </a:r>
            <a:r>
              <a:rPr lang="en-US" sz="1982" strike="noStrike" u="none">
                <a:solidFill>
                  <a:srgbClr val="000000"/>
                </a:solidFill>
                <a:latin typeface="Montserrat"/>
                <a:ea typeface="Montserrat"/>
                <a:cs typeface="Montserrat"/>
                <a:sym typeface="Montserrat"/>
              </a:rPr>
              <a:t> o</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go thr</a:t>
            </a:r>
            <a:r>
              <a:rPr lang="en-US" sz="1982" strike="noStrike" u="none">
                <a:solidFill>
                  <a:srgbClr val="000000"/>
                </a:solidFill>
                <a:latin typeface="Montserrat"/>
                <a:ea typeface="Montserrat"/>
                <a:cs typeface="Montserrat"/>
                <a:sym typeface="Montserrat"/>
              </a:rPr>
              <a:t>ou</a:t>
            </a:r>
            <a:r>
              <a:rPr lang="en-US" sz="1982" strike="noStrike" u="none">
                <a:solidFill>
                  <a:srgbClr val="000000"/>
                </a:solidFill>
                <a:latin typeface="Montserrat"/>
                <a:ea typeface="Montserrat"/>
                <a:cs typeface="Montserrat"/>
                <a:sym typeface="Montserrat"/>
              </a:rPr>
              <a:t>gh th</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taffing</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ag</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y</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h</a:t>
            </a:r>
            <a:r>
              <a:rPr lang="en-US" sz="1982" strike="noStrike" u="none">
                <a:solidFill>
                  <a:srgbClr val="000000"/>
                </a:solidFill>
                <a:latin typeface="Montserrat"/>
                <a:ea typeface="Montserrat"/>
                <a:cs typeface="Montserrat"/>
                <a:sym typeface="Montserrat"/>
              </a:rPr>
              <a:t>is</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is </a:t>
            </a:r>
            <a:r>
              <a:rPr lang="en-US" sz="1982" strike="noStrike" u="none">
                <a:solidFill>
                  <a:srgbClr val="000000"/>
                </a:solidFill>
                <a:latin typeface="Montserrat"/>
                <a:ea typeface="Montserrat"/>
                <a:cs typeface="Montserrat"/>
                <a:sym typeface="Montserrat"/>
              </a:rPr>
              <a:t>a reimbursement </a:t>
            </a:r>
            <a:r>
              <a:rPr lang="en-US" sz="1982" strike="noStrike" u="none">
                <a:solidFill>
                  <a:srgbClr val="000000"/>
                </a:solidFill>
                <a:latin typeface="Montserrat"/>
                <a:ea typeface="Montserrat"/>
                <a:cs typeface="Montserrat"/>
                <a:sym typeface="Montserrat"/>
              </a:rPr>
              <a:t>program,</a:t>
            </a:r>
            <a:r>
              <a:rPr lang="en-US" sz="1982" strike="noStrike" u="none">
                <a:solidFill>
                  <a:srgbClr val="000000"/>
                </a:solidFill>
                <a:latin typeface="Montserrat"/>
                <a:ea typeface="Montserrat"/>
                <a:cs typeface="Montserrat"/>
                <a:sym typeface="Montserrat"/>
              </a:rPr>
              <a:t> on</a:t>
            </a:r>
            <a:r>
              <a:rPr lang="en-US" sz="1982" strike="noStrike" u="none">
                <a:solidFill>
                  <a:srgbClr val="000000"/>
                </a:solidFill>
                <a:latin typeface="Montserrat"/>
                <a:ea typeface="Montserrat"/>
                <a:cs typeface="Montserrat"/>
                <a:sym typeface="Montserrat"/>
              </a:rPr>
              <a:t>ly</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re</a:t>
            </a:r>
            <a:r>
              <a:rPr lang="en-US" sz="1982" strike="noStrike" u="none">
                <a:solidFill>
                  <a:srgbClr val="000000"/>
                </a:solidFill>
                <a:latin typeface="Montserrat"/>
                <a:ea typeface="Montserrat"/>
                <a:cs typeface="Montserrat"/>
                <a:sym typeface="Montserrat"/>
              </a:rPr>
              <a:t>im</a:t>
            </a:r>
            <a:r>
              <a:rPr lang="en-US" sz="1982" strike="noStrike" u="none">
                <a:solidFill>
                  <a:srgbClr val="000000"/>
                </a:solidFill>
                <a:latin typeface="Montserrat"/>
                <a:ea typeface="Montserrat"/>
                <a:cs typeface="Montserrat"/>
                <a:sym typeface="Montserrat"/>
              </a:rPr>
              <a:t>bursi</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g</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g</a:t>
            </a:r>
            <a:r>
              <a:rPr lang="en-US" sz="1982" strike="noStrike" u="none">
                <a:solidFill>
                  <a:srgbClr val="000000"/>
                </a:solidFill>
                <a:latin typeface="Montserrat"/>
                <a:ea typeface="Montserrat"/>
                <a:cs typeface="Montserrat"/>
                <a:sym typeface="Montserrat"/>
              </a:rPr>
              <a:t>ro</a:t>
            </a:r>
            <a:r>
              <a:rPr lang="en-US" sz="1982" strike="noStrike" u="none">
                <a:solidFill>
                  <a:srgbClr val="000000"/>
                </a:solidFill>
                <a:latin typeface="Montserrat"/>
                <a:ea typeface="Montserrat"/>
                <a:cs typeface="Montserrat"/>
                <a:sym typeface="Montserrat"/>
              </a:rPr>
              <a:t>ss</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wages. </a:t>
            </a:r>
            <a:r>
              <a:rPr lang="en-US" sz="1982" strike="noStrike" u="none">
                <a:solidFill>
                  <a:srgbClr val="000000"/>
                </a:solidFill>
                <a:latin typeface="Montserrat"/>
                <a:ea typeface="Montserrat"/>
                <a:cs typeface="Montserrat"/>
                <a:sym typeface="Montserrat"/>
              </a:rPr>
              <a:t>NO</a:t>
            </a:r>
            <a:r>
              <a:rPr lang="en-US" sz="1982" strike="noStrike" u="none">
                <a:solidFill>
                  <a:srgbClr val="000000"/>
                </a:solidFill>
                <a:latin typeface="Montserrat"/>
                <a:ea typeface="Montserrat"/>
                <a:cs typeface="Montserrat"/>
                <a:sym typeface="Montserrat"/>
              </a:rPr>
              <a:t> fr</a:t>
            </a:r>
            <a:r>
              <a:rPr lang="en-US" sz="1982" strike="noStrike" u="none">
                <a:solidFill>
                  <a:srgbClr val="000000"/>
                </a:solidFill>
                <a:latin typeface="Montserrat"/>
                <a:ea typeface="Montserrat"/>
                <a:cs typeface="Montserrat"/>
                <a:sym typeface="Montserrat"/>
              </a:rPr>
              <a:t>inge</a:t>
            </a:r>
            <a:r>
              <a:rPr lang="en-US" sz="1982" strike="noStrike" u="none">
                <a:solidFill>
                  <a:srgbClr val="000000"/>
                </a:solidFill>
                <a:latin typeface="Montserrat"/>
                <a:ea typeface="Montserrat"/>
                <a:cs typeface="Montserrat"/>
                <a:sym typeface="Montserrat"/>
              </a:rPr>
              <a:t>. W</a:t>
            </a:r>
            <a:r>
              <a:rPr lang="en-US" sz="1982" strike="noStrike" u="none">
                <a:solidFill>
                  <a:srgbClr val="000000"/>
                </a:solidFill>
                <a:latin typeface="Montserrat"/>
                <a:ea typeface="Montserrat"/>
                <a:cs typeface="Montserrat"/>
                <a:sym typeface="Montserrat"/>
              </a:rPr>
              <a:t>e </a:t>
            </a:r>
            <a:r>
              <a:rPr lang="en-US" sz="1982" strike="noStrike" u="none">
                <a:solidFill>
                  <a:srgbClr val="000000"/>
                </a:solidFill>
                <a:latin typeface="Montserrat"/>
                <a:ea typeface="Montserrat"/>
                <a:cs typeface="Montserrat"/>
                <a:sym typeface="Montserrat"/>
              </a:rPr>
              <a:t>w</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ll</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p</a:t>
            </a:r>
            <a:r>
              <a:rPr lang="en-US" sz="1982" strike="noStrike" u="none">
                <a:solidFill>
                  <a:srgbClr val="000000"/>
                </a:solidFill>
                <a:latin typeface="Montserrat"/>
                <a:ea typeface="Montserrat"/>
                <a:cs typeface="Montserrat"/>
                <a:sym typeface="Montserrat"/>
              </a:rPr>
              <a:t>ay</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he </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a</a:t>
            </a:r>
            <a:r>
              <a:rPr lang="en-US" sz="1982" strike="noStrike" u="none">
                <a:solidFill>
                  <a:srgbClr val="000000"/>
                </a:solidFill>
                <a:latin typeface="Montserrat"/>
                <a:ea typeface="Montserrat"/>
                <a:cs typeface="Montserrat"/>
                <a:sym typeface="Montserrat"/>
              </a:rPr>
              <a:t>ffi</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g</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f</a:t>
            </a:r>
            <a:r>
              <a:rPr lang="en-US" sz="1982" strike="noStrike" u="none">
                <a:solidFill>
                  <a:srgbClr val="000000"/>
                </a:solidFill>
                <a:latin typeface="Montserrat"/>
                <a:ea typeface="Montserrat"/>
                <a:cs typeface="Montserrat"/>
                <a:sym typeface="Montserrat"/>
              </a:rPr>
              <a:t>ee </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f </a:t>
            </a:r>
            <a:r>
              <a:rPr lang="en-US" sz="1982" strike="noStrike" u="none">
                <a:solidFill>
                  <a:srgbClr val="000000"/>
                </a:solidFill>
                <a:latin typeface="Montserrat"/>
                <a:ea typeface="Montserrat"/>
                <a:cs typeface="Montserrat"/>
                <a:sym typeface="Montserrat"/>
              </a:rPr>
              <a:t>th</a:t>
            </a:r>
            <a:r>
              <a:rPr lang="en-US" sz="1982" strike="noStrike" u="none">
                <a:solidFill>
                  <a:srgbClr val="000000"/>
                </a:solidFill>
                <a:latin typeface="Montserrat"/>
                <a:ea typeface="Montserrat"/>
                <a:cs typeface="Montserrat"/>
                <a:sym typeface="Montserrat"/>
              </a:rPr>
              <a:t>e par</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ipant is going through the staffing agency.</a:t>
            </a:r>
          </a:p>
          <a:p>
            <a:pPr algn="l">
              <a:lnSpc>
                <a:spcPts val="3588"/>
              </a:lnSpc>
            </a:pPr>
            <a:r>
              <a:rPr lang="en-US" b="true" sz="1982" strike="noStrike" u="none">
                <a:solidFill>
                  <a:srgbClr val="000000"/>
                </a:solidFill>
                <a:latin typeface="Montserrat Bold"/>
                <a:ea typeface="Montserrat Bold"/>
                <a:cs typeface="Montserrat Bold"/>
                <a:sym typeface="Montserrat Bold"/>
              </a:rPr>
              <a:t>Ongoing Support</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Mo</a:t>
            </a:r>
            <a:r>
              <a:rPr lang="en-US" sz="1982" strike="noStrike" u="none">
                <a:solidFill>
                  <a:srgbClr val="000000"/>
                </a:solidFill>
                <a:latin typeface="Montserrat"/>
                <a:ea typeface="Montserrat"/>
                <a:cs typeface="Montserrat"/>
                <a:sym typeface="Montserrat"/>
              </a:rPr>
              <a:t>nth</a:t>
            </a:r>
            <a:r>
              <a:rPr lang="en-US" sz="1982" strike="noStrike" u="none">
                <a:solidFill>
                  <a:srgbClr val="000000"/>
                </a:solidFill>
                <a:latin typeface="Montserrat"/>
                <a:ea typeface="Montserrat"/>
                <a:cs typeface="Montserrat"/>
                <a:sym typeface="Montserrat"/>
              </a:rPr>
              <a:t>ly</a:t>
            </a:r>
            <a:r>
              <a:rPr lang="en-US" sz="1982" strike="noStrike" u="none">
                <a:solidFill>
                  <a:srgbClr val="000000"/>
                </a:solidFill>
                <a:latin typeface="Montserrat"/>
                <a:ea typeface="Montserrat"/>
                <a:cs typeface="Montserrat"/>
                <a:sym typeface="Montserrat"/>
              </a:rPr>
              <a:t> con</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a</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t </a:t>
            </a:r>
            <a:r>
              <a:rPr lang="en-US" sz="1982" strike="noStrike" u="none">
                <a:solidFill>
                  <a:srgbClr val="000000"/>
                </a:solidFill>
                <a:latin typeface="Montserrat"/>
                <a:ea typeface="Montserrat"/>
                <a:cs typeface="Montserrat"/>
                <a:sym typeface="Montserrat"/>
              </a:rPr>
              <a:t>st</a:t>
            </a:r>
            <a:r>
              <a:rPr lang="en-US" sz="1982" strike="noStrike" u="none">
                <a:solidFill>
                  <a:srgbClr val="000000"/>
                </a:solidFill>
                <a:latin typeface="Montserrat"/>
                <a:ea typeface="Montserrat"/>
                <a:cs typeface="Montserrat"/>
                <a:sym typeface="Montserrat"/>
              </a:rPr>
              <a:t>ill </a:t>
            </a:r>
            <a:r>
              <a:rPr lang="en-US" sz="1982" strike="noStrike" u="none">
                <a:solidFill>
                  <a:srgbClr val="000000"/>
                </a:solidFill>
                <a:latin typeface="Montserrat"/>
                <a:ea typeface="Montserrat"/>
                <a:cs typeface="Montserrat"/>
                <a:sym typeface="Montserrat"/>
              </a:rPr>
              <a:t>req</a:t>
            </a:r>
            <a:r>
              <a:rPr lang="en-US" sz="1982" strike="noStrike" u="none">
                <a:solidFill>
                  <a:srgbClr val="000000"/>
                </a:solidFill>
                <a:latin typeface="Montserrat"/>
                <a:ea typeface="Montserrat"/>
                <a:cs typeface="Montserrat"/>
                <a:sym typeface="Montserrat"/>
              </a:rPr>
              <a:t>u</a:t>
            </a:r>
            <a:r>
              <a:rPr lang="en-US" sz="1982" strike="noStrike" u="none">
                <a:solidFill>
                  <a:srgbClr val="000000"/>
                </a:solidFill>
                <a:latin typeface="Montserrat"/>
                <a:ea typeface="Montserrat"/>
                <a:cs typeface="Montserrat"/>
                <a:sym typeface="Montserrat"/>
              </a:rPr>
              <a:t>ired at a </a:t>
            </a:r>
            <a:r>
              <a:rPr lang="en-US" sz="1982" strike="noStrike" u="none">
                <a:solidFill>
                  <a:srgbClr val="000000"/>
                </a:solidFill>
                <a:latin typeface="Montserrat"/>
                <a:ea typeface="Montserrat"/>
                <a:cs typeface="Montserrat"/>
                <a:sym typeface="Montserrat"/>
              </a:rPr>
              <a:t>mi</a:t>
            </a:r>
            <a:r>
              <a:rPr lang="en-US" sz="1982" strike="noStrike" u="none">
                <a:solidFill>
                  <a:srgbClr val="000000"/>
                </a:solidFill>
                <a:latin typeface="Montserrat"/>
                <a:ea typeface="Montserrat"/>
                <a:cs typeface="Montserrat"/>
                <a:sym typeface="Montserrat"/>
              </a:rPr>
              <a:t>nimum</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Supp</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t ser</a:t>
            </a:r>
            <a:r>
              <a:rPr lang="en-US" sz="1982" strike="noStrike" u="none">
                <a:solidFill>
                  <a:srgbClr val="000000"/>
                </a:solidFill>
                <a:latin typeface="Montserrat"/>
                <a:ea typeface="Montserrat"/>
                <a:cs typeface="Montserrat"/>
                <a:sym typeface="Montserrat"/>
              </a:rPr>
              <a:t>vices</a:t>
            </a:r>
            <a:r>
              <a:rPr lang="en-US" sz="1982" strike="noStrike" u="none">
                <a:solidFill>
                  <a:srgbClr val="000000"/>
                </a:solidFill>
                <a:latin typeface="Montserrat"/>
                <a:ea typeface="Montserrat"/>
                <a:cs typeface="Montserrat"/>
                <a:sym typeface="Montserrat"/>
              </a:rPr>
              <a:t> l</a:t>
            </a:r>
            <a:r>
              <a:rPr lang="en-US" sz="1982" strike="noStrike" u="none">
                <a:solidFill>
                  <a:srgbClr val="000000"/>
                </a:solidFill>
                <a:latin typeface="Montserrat"/>
                <a:ea typeface="Montserrat"/>
                <a:cs typeface="Montserrat"/>
                <a:sym typeface="Montserrat"/>
              </a:rPr>
              <a:t>ik</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 tr</a:t>
            </a:r>
            <a:r>
              <a:rPr lang="en-US" sz="1982" strike="noStrike" u="none">
                <a:solidFill>
                  <a:srgbClr val="000000"/>
                </a:solidFill>
                <a:latin typeface="Montserrat"/>
                <a:ea typeface="Montserrat"/>
                <a:cs typeface="Montserrat"/>
                <a:sym typeface="Montserrat"/>
              </a:rPr>
              <a:t>an</a:t>
            </a:r>
            <a:r>
              <a:rPr lang="en-US" sz="1982" strike="noStrike" u="none">
                <a:solidFill>
                  <a:srgbClr val="000000"/>
                </a:solidFill>
                <a:latin typeface="Montserrat"/>
                <a:ea typeface="Montserrat"/>
                <a:cs typeface="Montserrat"/>
                <a:sym typeface="Montserrat"/>
              </a:rPr>
              <a:t>spor</a:t>
            </a:r>
            <a:r>
              <a:rPr lang="en-US" sz="1982" strike="noStrike" u="none">
                <a:solidFill>
                  <a:srgbClr val="000000"/>
                </a:solidFill>
                <a:latin typeface="Montserrat"/>
                <a:ea typeface="Montserrat"/>
                <a:cs typeface="Montserrat"/>
                <a:sym typeface="Montserrat"/>
              </a:rPr>
              <a:t>tati</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n </a:t>
            </a:r>
            <a:r>
              <a:rPr lang="en-US" sz="1982" strike="noStrike" u="none">
                <a:solidFill>
                  <a:srgbClr val="000000"/>
                </a:solidFill>
                <a:latin typeface="Montserrat"/>
                <a:ea typeface="Montserrat"/>
                <a:cs typeface="Montserrat"/>
                <a:sym typeface="Montserrat"/>
              </a:rPr>
              <a:t>assi</a:t>
            </a:r>
            <a:r>
              <a:rPr lang="en-US" sz="1982" strike="noStrike" u="none">
                <a:solidFill>
                  <a:srgbClr val="000000"/>
                </a:solidFill>
                <a:latin typeface="Montserrat"/>
                <a:ea typeface="Montserrat"/>
                <a:cs typeface="Montserrat"/>
                <a:sym typeface="Montserrat"/>
              </a:rPr>
              <a:t>st</a:t>
            </a:r>
            <a:r>
              <a:rPr lang="en-US" sz="1982" strike="noStrike" u="none">
                <a:solidFill>
                  <a:srgbClr val="000000"/>
                </a:solidFill>
                <a:latin typeface="Montserrat"/>
                <a:ea typeface="Montserrat"/>
                <a:cs typeface="Montserrat"/>
                <a:sym typeface="Montserrat"/>
              </a:rPr>
              <a:t>anc</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w</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rk-rela</a:t>
            </a:r>
            <a:r>
              <a:rPr lang="en-US" sz="1982" strike="noStrike" u="none">
                <a:solidFill>
                  <a:srgbClr val="000000"/>
                </a:solidFill>
                <a:latin typeface="Montserrat"/>
                <a:ea typeface="Montserrat"/>
                <a:cs typeface="Montserrat"/>
                <a:sym typeface="Montserrat"/>
              </a:rPr>
              <a:t>te</a:t>
            </a:r>
            <a:r>
              <a:rPr lang="en-US" sz="1982" strike="noStrike" u="none">
                <a:solidFill>
                  <a:srgbClr val="000000"/>
                </a:solidFill>
                <a:latin typeface="Montserrat"/>
                <a:ea typeface="Montserrat"/>
                <a:cs typeface="Montserrat"/>
                <a:sym typeface="Montserrat"/>
              </a:rPr>
              <a:t>d</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suppl</a:t>
            </a:r>
            <a:r>
              <a:rPr lang="en-US" sz="1982" strike="noStrike" u="none">
                <a:solidFill>
                  <a:srgbClr val="000000"/>
                </a:solidFill>
                <a:latin typeface="Montserrat"/>
                <a:ea typeface="Montserrat"/>
                <a:cs typeface="Montserrat"/>
                <a:sym typeface="Montserrat"/>
              </a:rPr>
              <a:t>ies</a:t>
            </a:r>
            <a:r>
              <a:rPr lang="en-US" sz="1982" strike="noStrike" u="none">
                <a:solidFill>
                  <a:srgbClr val="000000"/>
                </a:solidFill>
                <a:latin typeface="Montserrat"/>
                <a:ea typeface="Montserrat"/>
                <a:cs typeface="Montserrat"/>
                <a:sym typeface="Montserrat"/>
              </a:rPr>
              <a:t>, and</a:t>
            </a:r>
            <a:r>
              <a:rPr lang="en-US" sz="1982" strike="noStrike" u="none">
                <a:solidFill>
                  <a:srgbClr val="000000"/>
                </a:solidFill>
                <a:latin typeface="Montserrat"/>
                <a:ea typeface="Montserrat"/>
                <a:cs typeface="Montserrat"/>
                <a:sym typeface="Montserrat"/>
              </a:rPr>
              <a:t> ch</a:t>
            </a:r>
            <a:r>
              <a:rPr lang="en-US" sz="1982" strike="noStrike" u="none">
                <a:solidFill>
                  <a:srgbClr val="000000"/>
                </a:solidFill>
                <a:latin typeface="Montserrat"/>
                <a:ea typeface="Montserrat"/>
                <a:cs typeface="Montserrat"/>
                <a:sym typeface="Montserrat"/>
              </a:rPr>
              <a:t>ild</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a</a:t>
            </a:r>
            <a:r>
              <a:rPr lang="en-US" sz="1982" strike="noStrike" u="none">
                <a:solidFill>
                  <a:srgbClr val="000000"/>
                </a:solidFill>
                <a:latin typeface="Montserrat"/>
                <a:ea typeface="Montserrat"/>
                <a:cs typeface="Montserrat"/>
                <a:sym typeface="Montserrat"/>
              </a:rPr>
              <a:t>re </a:t>
            </a:r>
            <a:r>
              <a:rPr lang="en-US" sz="1982" strike="noStrike" u="none">
                <a:solidFill>
                  <a:srgbClr val="000000"/>
                </a:solidFill>
                <a:latin typeface="Montserrat"/>
                <a:ea typeface="Montserrat"/>
                <a:cs typeface="Montserrat"/>
                <a:sym typeface="Montserrat"/>
              </a:rPr>
              <a:t>ca</a:t>
            </a:r>
            <a:r>
              <a:rPr lang="en-US" sz="1982" strike="noStrike" u="none">
                <a:solidFill>
                  <a:srgbClr val="000000"/>
                </a:solidFill>
                <a:latin typeface="Montserrat"/>
                <a:ea typeface="Montserrat"/>
                <a:cs typeface="Montserrat"/>
                <a:sym typeface="Montserrat"/>
              </a:rPr>
              <a:t>n </a:t>
            </a:r>
            <a:r>
              <a:rPr lang="en-US" sz="1982" strike="noStrike" u="none">
                <a:solidFill>
                  <a:srgbClr val="000000"/>
                </a:solidFill>
                <a:latin typeface="Montserrat"/>
                <a:ea typeface="Montserrat"/>
                <a:cs typeface="Montserrat"/>
                <a:sym typeface="Montserrat"/>
              </a:rPr>
              <a:t>be p</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ovi</a:t>
            </a:r>
            <a:r>
              <a:rPr lang="en-US" sz="1982" strike="noStrike" u="none">
                <a:solidFill>
                  <a:srgbClr val="000000"/>
                </a:solidFill>
                <a:latin typeface="Montserrat"/>
                <a:ea typeface="Montserrat"/>
                <a:cs typeface="Montserrat"/>
                <a:sym typeface="Montserrat"/>
              </a:rPr>
              <a:t>de</a:t>
            </a:r>
            <a:r>
              <a:rPr lang="en-US" sz="1982" strike="noStrike" u="none">
                <a:solidFill>
                  <a:srgbClr val="000000"/>
                </a:solidFill>
                <a:latin typeface="Montserrat"/>
                <a:ea typeface="Montserrat"/>
                <a:cs typeface="Montserrat"/>
                <a:sym typeface="Montserrat"/>
              </a:rPr>
              <a:t>d</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w</a:t>
            </a:r>
            <a:r>
              <a:rPr lang="en-US" sz="1982" strike="noStrike" u="none">
                <a:solidFill>
                  <a:srgbClr val="000000"/>
                </a:solidFill>
                <a:latin typeface="Montserrat"/>
                <a:ea typeface="Montserrat"/>
                <a:cs typeface="Montserrat"/>
                <a:sym typeface="Montserrat"/>
              </a:rPr>
              <a:t>he</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 ne</a:t>
            </a:r>
            <a:r>
              <a:rPr lang="en-US" sz="1982" strike="noStrike" u="none">
                <a:solidFill>
                  <a:srgbClr val="000000"/>
                </a:solidFill>
                <a:latin typeface="Montserrat"/>
                <a:ea typeface="Montserrat"/>
                <a:cs typeface="Montserrat"/>
                <a:sym typeface="Montserrat"/>
              </a:rPr>
              <a:t>eded</a:t>
            </a:r>
            <a:r>
              <a:rPr lang="en-US" sz="1982" strike="noStrike" u="none">
                <a:solidFill>
                  <a:srgbClr val="000000"/>
                </a:solidFill>
                <a:latin typeface="Montserrat"/>
                <a:ea typeface="Montserrat"/>
                <a:cs typeface="Montserrat"/>
                <a:sym typeface="Montserrat"/>
              </a:rPr>
              <a:t> to </a:t>
            </a:r>
            <a:r>
              <a:rPr lang="en-US" sz="1982" strike="noStrike" u="none">
                <a:solidFill>
                  <a:srgbClr val="000000"/>
                </a:solidFill>
                <a:latin typeface="Montserrat"/>
                <a:ea typeface="Montserrat"/>
                <a:cs typeface="Montserrat"/>
                <a:sym typeface="Montserrat"/>
              </a:rPr>
              <a:t>h</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lp</a:t>
            </a:r>
            <a:r>
              <a:rPr lang="en-US" sz="1982" strike="noStrike" u="none">
                <a:solidFill>
                  <a:srgbClr val="000000"/>
                </a:solidFill>
                <a:latin typeface="Montserrat"/>
                <a:ea typeface="Montserrat"/>
                <a:cs typeface="Montserrat"/>
                <a:sym typeface="Montserrat"/>
              </a:rPr>
              <a:t> pa</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ti</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p</a:t>
            </a:r>
            <a:r>
              <a:rPr lang="en-US" sz="1982" strike="noStrike" u="none">
                <a:solidFill>
                  <a:srgbClr val="000000"/>
                </a:solidFill>
                <a:latin typeface="Montserrat"/>
                <a:ea typeface="Montserrat"/>
                <a:cs typeface="Montserrat"/>
                <a:sym typeface="Montserrat"/>
              </a:rPr>
              <a:t>ant</a:t>
            </a:r>
            <a:r>
              <a:rPr lang="en-US" sz="1982" strike="noStrike" u="none">
                <a:solidFill>
                  <a:srgbClr val="000000"/>
                </a:solidFill>
                <a:latin typeface="Montserrat"/>
                <a:ea typeface="Montserrat"/>
                <a:cs typeface="Montserrat"/>
                <a:sym typeface="Montserrat"/>
              </a:rPr>
              <a:t>s succeed</a:t>
            </a:r>
            <a:r>
              <a:rPr lang="en-US" sz="1982" strike="noStrike" u="none">
                <a:solidFill>
                  <a:srgbClr val="000000"/>
                </a:solidFill>
                <a:latin typeface="Montserrat"/>
                <a:ea typeface="Montserrat"/>
                <a:cs typeface="Montserrat"/>
                <a:sym typeface="Montserrat"/>
              </a:rPr>
              <a:t>.</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gu</a:t>
            </a:r>
            <a:r>
              <a:rPr lang="en-US" sz="1982" strike="noStrike" u="none">
                <a:solidFill>
                  <a:srgbClr val="000000"/>
                </a:solidFill>
                <a:latin typeface="Montserrat"/>
                <a:ea typeface="Montserrat"/>
                <a:cs typeface="Montserrat"/>
                <a:sym typeface="Montserrat"/>
              </a:rPr>
              <a:t>l</a:t>
            </a:r>
            <a:r>
              <a:rPr lang="en-US" sz="1982" strike="noStrike" u="none">
                <a:solidFill>
                  <a:srgbClr val="000000"/>
                </a:solidFill>
                <a:latin typeface="Montserrat"/>
                <a:ea typeface="Montserrat"/>
                <a:cs typeface="Montserrat"/>
                <a:sym typeface="Montserrat"/>
              </a:rPr>
              <a:t>a</a:t>
            </a:r>
            <a:r>
              <a:rPr lang="en-US" sz="1982" strike="noStrike" u="none">
                <a:solidFill>
                  <a:srgbClr val="000000"/>
                </a:solidFill>
                <a:latin typeface="Montserrat"/>
                <a:ea typeface="Montserrat"/>
                <a:cs typeface="Montserrat"/>
                <a:sym typeface="Montserrat"/>
              </a:rPr>
              <a:t>r </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mmuni</a:t>
            </a:r>
            <a:r>
              <a:rPr lang="en-US" sz="1982" strike="noStrike" u="none">
                <a:solidFill>
                  <a:srgbClr val="000000"/>
                </a:solidFill>
                <a:latin typeface="Montserrat"/>
                <a:ea typeface="Montserrat"/>
                <a:cs typeface="Montserrat"/>
                <a:sym typeface="Montserrat"/>
              </a:rPr>
              <a:t>c</a:t>
            </a:r>
            <a:r>
              <a:rPr lang="en-US" sz="1982" strike="noStrike" u="none">
                <a:solidFill>
                  <a:srgbClr val="000000"/>
                </a:solidFill>
                <a:latin typeface="Montserrat"/>
                <a:ea typeface="Montserrat"/>
                <a:cs typeface="Montserrat"/>
                <a:sym typeface="Montserrat"/>
              </a:rPr>
              <a:t>ati</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w</a:t>
            </a:r>
            <a:r>
              <a:rPr lang="en-US" sz="1982" strike="noStrike" u="none">
                <a:solidFill>
                  <a:srgbClr val="000000"/>
                </a:solidFill>
                <a:latin typeface="Montserrat"/>
                <a:ea typeface="Montserrat"/>
                <a:cs typeface="Montserrat"/>
                <a:sym typeface="Montserrat"/>
              </a:rPr>
              <a:t>ith business</a:t>
            </a:r>
            <a:r>
              <a:rPr lang="en-US" sz="1982" strike="noStrike" u="none">
                <a:solidFill>
                  <a:srgbClr val="000000"/>
                </a:solidFill>
                <a:latin typeface="Montserrat"/>
                <a:ea typeface="Montserrat"/>
                <a:cs typeface="Montserrat"/>
                <a:sym typeface="Montserrat"/>
              </a:rPr>
              <a:t>es</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Upload</a:t>
            </a:r>
            <a:r>
              <a:rPr lang="en-US" sz="1982" strike="noStrike" u="none">
                <a:solidFill>
                  <a:srgbClr val="000000"/>
                </a:solidFill>
                <a:latin typeface="Montserrat"/>
                <a:ea typeface="Montserrat"/>
                <a:cs typeface="Montserrat"/>
                <a:sym typeface="Montserrat"/>
              </a:rPr>
              <a:t> t</a:t>
            </a:r>
            <a:r>
              <a:rPr lang="en-US" sz="1982" strike="noStrike" u="none">
                <a:solidFill>
                  <a:srgbClr val="000000"/>
                </a:solidFill>
                <a:latin typeface="Montserrat"/>
                <a:ea typeface="Montserrat"/>
                <a:cs typeface="Montserrat"/>
                <a:sym typeface="Montserrat"/>
              </a:rPr>
              <a:t>imes</a:t>
            </a:r>
            <a:r>
              <a:rPr lang="en-US" sz="1982" strike="noStrike" u="none">
                <a:solidFill>
                  <a:srgbClr val="000000"/>
                </a:solidFill>
                <a:latin typeface="Montserrat"/>
                <a:ea typeface="Montserrat"/>
                <a:cs typeface="Montserrat"/>
                <a:sym typeface="Montserrat"/>
              </a:rPr>
              <a:t>h</a:t>
            </a:r>
            <a:r>
              <a:rPr lang="en-US" sz="1982" strike="noStrike" u="none">
                <a:solidFill>
                  <a:srgbClr val="000000"/>
                </a:solidFill>
                <a:latin typeface="Montserrat"/>
                <a:ea typeface="Montserrat"/>
                <a:cs typeface="Montserrat"/>
                <a:sym typeface="Montserrat"/>
              </a:rPr>
              <a:t>eets/pay </a:t>
            </a:r>
            <a:r>
              <a:rPr lang="en-US" sz="1982" strike="noStrike" u="none">
                <a:solidFill>
                  <a:srgbClr val="000000"/>
                </a:solidFill>
                <a:latin typeface="Montserrat"/>
                <a:ea typeface="Montserrat"/>
                <a:cs typeface="Montserrat"/>
                <a:sym typeface="Montserrat"/>
              </a:rPr>
              <a:t>st</a:t>
            </a:r>
            <a:r>
              <a:rPr lang="en-US" sz="1982" strike="noStrike" u="none">
                <a:solidFill>
                  <a:srgbClr val="000000"/>
                </a:solidFill>
                <a:latin typeface="Montserrat"/>
                <a:ea typeface="Montserrat"/>
                <a:cs typeface="Montserrat"/>
                <a:sym typeface="Montserrat"/>
              </a:rPr>
              <a:t>u</a:t>
            </a:r>
            <a:r>
              <a:rPr lang="en-US" sz="1982" strike="noStrike" u="none">
                <a:solidFill>
                  <a:srgbClr val="000000"/>
                </a:solidFill>
                <a:latin typeface="Montserrat"/>
                <a:ea typeface="Montserrat"/>
                <a:cs typeface="Montserrat"/>
                <a:sym typeface="Montserrat"/>
              </a:rPr>
              <a:t>b</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m</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nth</a:t>
            </a:r>
            <a:r>
              <a:rPr lang="en-US" sz="1982" strike="noStrike" u="none">
                <a:solidFill>
                  <a:srgbClr val="000000"/>
                </a:solidFill>
                <a:latin typeface="Montserrat"/>
                <a:ea typeface="Montserrat"/>
                <a:cs typeface="Montserrat"/>
                <a:sym typeface="Montserrat"/>
              </a:rPr>
              <a:t>l</a:t>
            </a:r>
            <a:r>
              <a:rPr lang="en-US" sz="1982" strike="noStrike" u="none">
                <a:solidFill>
                  <a:srgbClr val="000000"/>
                </a:solidFill>
                <a:latin typeface="Montserrat"/>
                <a:ea typeface="Montserrat"/>
                <a:cs typeface="Montserrat"/>
                <a:sym typeface="Montserrat"/>
              </a:rPr>
              <a:t>y </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valua</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ns,</a:t>
            </a:r>
            <a:r>
              <a:rPr lang="en-US" sz="1982" strike="noStrike" u="none">
                <a:solidFill>
                  <a:srgbClr val="000000"/>
                </a:solidFill>
                <a:latin typeface="Montserrat"/>
                <a:ea typeface="Montserrat"/>
                <a:cs typeface="Montserrat"/>
                <a:sym typeface="Montserrat"/>
              </a:rPr>
              <a:t> an</a:t>
            </a:r>
            <a:r>
              <a:rPr lang="en-US" sz="1982" strike="noStrike" u="none">
                <a:solidFill>
                  <a:srgbClr val="000000"/>
                </a:solidFill>
                <a:latin typeface="Montserrat"/>
                <a:ea typeface="Montserrat"/>
                <a:cs typeface="Montserrat"/>
                <a:sym typeface="Montserrat"/>
              </a:rPr>
              <a:t>y</a:t>
            </a:r>
            <a:r>
              <a:rPr lang="en-US" sz="1982" strike="noStrike" u="none">
                <a:solidFill>
                  <a:srgbClr val="000000"/>
                </a:solidFill>
                <a:latin typeface="Montserrat"/>
                <a:ea typeface="Montserrat"/>
                <a:cs typeface="Montserrat"/>
                <a:sym typeface="Montserrat"/>
              </a:rPr>
              <a:t> su</a:t>
            </a:r>
            <a:r>
              <a:rPr lang="en-US" sz="1982" strike="noStrike" u="none">
                <a:solidFill>
                  <a:srgbClr val="000000"/>
                </a:solidFill>
                <a:latin typeface="Montserrat"/>
                <a:ea typeface="Montserrat"/>
                <a:cs typeface="Montserrat"/>
                <a:sym typeface="Montserrat"/>
              </a:rPr>
              <a:t>ppor</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ive</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service</a:t>
            </a:r>
            <a:r>
              <a:rPr lang="en-US" sz="1982" strike="noStrike" u="none">
                <a:solidFill>
                  <a:srgbClr val="000000"/>
                </a:solidFill>
                <a:latin typeface="Montserrat"/>
                <a:ea typeface="Montserrat"/>
                <a:cs typeface="Montserrat"/>
                <a:sym typeface="Montserrat"/>
              </a:rPr>
              <a:t> docu</a:t>
            </a:r>
            <a:r>
              <a:rPr lang="en-US" sz="1982" strike="noStrike" u="none">
                <a:solidFill>
                  <a:srgbClr val="000000"/>
                </a:solidFill>
                <a:latin typeface="Montserrat"/>
                <a:ea typeface="Montserrat"/>
                <a:cs typeface="Montserrat"/>
                <a:sym typeface="Montserrat"/>
              </a:rPr>
              <a:t>m</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receip</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mile</a:t>
            </a:r>
            <a:r>
              <a:rPr lang="en-US" sz="1982" strike="noStrike" u="none">
                <a:solidFill>
                  <a:srgbClr val="000000"/>
                </a:solidFill>
                <a:latin typeface="Montserrat"/>
                <a:ea typeface="Montserrat"/>
                <a:cs typeface="Montserrat"/>
                <a:sym typeface="Montserrat"/>
              </a:rPr>
              <a:t>a</a:t>
            </a:r>
            <a:r>
              <a:rPr lang="en-US" sz="1982" strike="noStrike" u="none">
                <a:solidFill>
                  <a:srgbClr val="000000"/>
                </a:solidFill>
                <a:latin typeface="Montserrat"/>
                <a:ea typeface="Montserrat"/>
                <a:cs typeface="Montserrat"/>
                <a:sym typeface="Montserrat"/>
              </a:rPr>
              <a:t>g</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 forms)</a:t>
            </a:r>
          </a:p>
          <a:p>
            <a:pPr algn="l" marL="428052" indent="-214026" lvl="1">
              <a:lnSpc>
                <a:spcPts val="3588"/>
              </a:lnSpc>
              <a:buFont typeface="Arial"/>
              <a:buChar char="•"/>
            </a:pPr>
            <a:r>
              <a:rPr lang="en-US" sz="1982" strike="noStrike" u="none">
                <a:solidFill>
                  <a:srgbClr val="000000"/>
                </a:solidFill>
                <a:latin typeface="Montserrat"/>
                <a:ea typeface="Montserrat"/>
                <a:cs typeface="Montserrat"/>
                <a:sym typeface="Montserrat"/>
              </a:rPr>
              <a:t>K</a:t>
            </a:r>
            <a:r>
              <a:rPr lang="en-US" sz="1982" strike="noStrike" u="none">
                <a:solidFill>
                  <a:srgbClr val="000000"/>
                </a:solidFill>
                <a:latin typeface="Montserrat"/>
                <a:ea typeface="Montserrat"/>
                <a:cs typeface="Montserrat"/>
                <a:sym typeface="Montserrat"/>
              </a:rPr>
              <a:t>eep</a:t>
            </a:r>
            <a:r>
              <a:rPr lang="en-US" sz="1982" strike="noStrike" u="none">
                <a:solidFill>
                  <a:srgbClr val="000000"/>
                </a:solidFill>
                <a:latin typeface="Montserrat"/>
                <a:ea typeface="Montserrat"/>
                <a:cs typeface="Montserrat"/>
                <a:sym typeface="Montserrat"/>
              </a:rPr>
              <a:t> t</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a</a:t>
            </a:r>
            <a:r>
              <a:rPr lang="en-US" sz="1982" strike="noStrike" u="none">
                <a:solidFill>
                  <a:srgbClr val="000000"/>
                </a:solidFill>
                <a:latin typeface="Montserrat"/>
                <a:ea typeface="Montserrat"/>
                <a:cs typeface="Montserrat"/>
                <a:sym typeface="Montserrat"/>
              </a:rPr>
              <a:t>ck</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of</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h</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u</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w</a:t>
            </a:r>
            <a:r>
              <a:rPr lang="en-US" sz="1982" strike="noStrike" u="none">
                <a:solidFill>
                  <a:srgbClr val="000000"/>
                </a:solidFill>
                <a:latin typeface="Montserrat"/>
                <a:ea typeface="Montserrat"/>
                <a:cs typeface="Montserrat"/>
                <a:sym typeface="Montserrat"/>
              </a:rPr>
              <a:t>or</a:t>
            </a:r>
            <a:r>
              <a:rPr lang="en-US" sz="1982" strike="noStrike" u="none">
                <a:solidFill>
                  <a:srgbClr val="000000"/>
                </a:solidFill>
                <a:latin typeface="Montserrat"/>
                <a:ea typeface="Montserrat"/>
                <a:cs typeface="Montserrat"/>
                <a:sym typeface="Montserrat"/>
              </a:rPr>
              <a:t>k</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d/h</a:t>
            </a:r>
            <a:r>
              <a:rPr lang="en-US" sz="1982" strike="noStrike" u="none">
                <a:solidFill>
                  <a:srgbClr val="000000"/>
                </a:solidFill>
                <a:latin typeface="Montserrat"/>
                <a:ea typeface="Montserrat"/>
                <a:cs typeface="Montserrat"/>
                <a:sym typeface="Montserrat"/>
              </a:rPr>
              <a:t>o</a:t>
            </a:r>
            <a:r>
              <a:rPr lang="en-US" sz="1982" strike="noStrike" u="none">
                <a:solidFill>
                  <a:srgbClr val="000000"/>
                </a:solidFill>
                <a:latin typeface="Montserrat"/>
                <a:ea typeface="Montserrat"/>
                <a:cs typeface="Montserrat"/>
                <a:sym typeface="Montserrat"/>
              </a:rPr>
              <a:t>u</a:t>
            </a:r>
            <a:r>
              <a:rPr lang="en-US" sz="1982" strike="noStrike" u="none">
                <a:solidFill>
                  <a:srgbClr val="000000"/>
                </a:solidFill>
                <a:latin typeface="Montserrat"/>
                <a:ea typeface="Montserrat"/>
                <a:cs typeface="Montserrat"/>
                <a:sym typeface="Montserrat"/>
              </a:rPr>
              <a:t>r</a:t>
            </a:r>
            <a:r>
              <a:rPr lang="en-US" sz="1982" strike="noStrike" u="none">
                <a:solidFill>
                  <a:srgbClr val="000000"/>
                </a:solidFill>
                <a:latin typeface="Montserrat"/>
                <a:ea typeface="Montserrat"/>
                <a:cs typeface="Montserrat"/>
                <a:sym typeface="Montserrat"/>
              </a:rPr>
              <a:t>s</a:t>
            </a:r>
            <a:r>
              <a:rPr lang="en-US" sz="1982" strike="noStrike" u="none">
                <a:solidFill>
                  <a:srgbClr val="000000"/>
                </a:solidFill>
                <a:latin typeface="Montserrat"/>
                <a:ea typeface="Montserrat"/>
                <a:cs typeface="Montserrat"/>
                <a:sym typeface="Montserrat"/>
              </a:rPr>
              <a:t> remaining on </a:t>
            </a:r>
            <a:r>
              <a:rPr lang="en-US" sz="1982" strike="noStrike" u="none">
                <a:solidFill>
                  <a:srgbClr val="000000"/>
                </a:solidFill>
                <a:latin typeface="Montserrat"/>
                <a:ea typeface="Montserrat"/>
                <a:cs typeface="Montserrat"/>
                <a:sym typeface="Montserrat"/>
              </a:rPr>
              <a:t>do</a:t>
            </a:r>
            <a:r>
              <a:rPr lang="en-US" sz="1982" strike="noStrike" u="none">
                <a:solidFill>
                  <a:srgbClr val="000000"/>
                </a:solidFill>
                <a:latin typeface="Montserrat"/>
                <a:ea typeface="Montserrat"/>
                <a:cs typeface="Montserrat"/>
                <a:sym typeface="Montserrat"/>
              </a:rPr>
              <a:t>cume</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t</a:t>
            </a:r>
            <a:r>
              <a:rPr lang="en-US" sz="1982" strike="noStrike" u="none">
                <a:solidFill>
                  <a:srgbClr val="000000"/>
                </a:solidFill>
                <a:latin typeface="Montserrat"/>
                <a:ea typeface="Montserrat"/>
                <a:cs typeface="Montserrat"/>
                <a:sym typeface="Montserrat"/>
              </a:rPr>
              <a:t>, r</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lay</a:t>
            </a:r>
            <a:r>
              <a:rPr lang="en-US" sz="1982" strike="noStrike" u="none">
                <a:solidFill>
                  <a:srgbClr val="000000"/>
                </a:solidFill>
                <a:latin typeface="Montserrat"/>
                <a:ea typeface="Montserrat"/>
                <a:cs typeface="Montserrat"/>
                <a:sym typeface="Montserrat"/>
              </a:rPr>
              <a:t> this </a:t>
            </a:r>
            <a:r>
              <a:rPr lang="en-US" sz="1982" strike="noStrike" u="none">
                <a:solidFill>
                  <a:srgbClr val="000000"/>
                </a:solidFill>
                <a:latin typeface="Montserrat"/>
                <a:ea typeface="Montserrat"/>
                <a:cs typeface="Montserrat"/>
                <a:sym typeface="Montserrat"/>
              </a:rPr>
              <a:t>information</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to</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bus</a:t>
            </a:r>
            <a:r>
              <a:rPr lang="en-US" sz="1982" strike="noStrike" u="none">
                <a:solidFill>
                  <a:srgbClr val="000000"/>
                </a:solidFill>
                <a:latin typeface="Montserrat"/>
                <a:ea typeface="Montserrat"/>
                <a:cs typeface="Montserrat"/>
                <a:sym typeface="Montserrat"/>
              </a:rPr>
              <a:t>i</a:t>
            </a:r>
            <a:r>
              <a:rPr lang="en-US" sz="1982" strike="noStrike" u="none">
                <a:solidFill>
                  <a:srgbClr val="000000"/>
                </a:solidFill>
                <a:latin typeface="Montserrat"/>
                <a:ea typeface="Montserrat"/>
                <a:cs typeface="Montserrat"/>
                <a:sym typeface="Montserrat"/>
              </a:rPr>
              <a:t>n</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ss</a:t>
            </a:r>
            <a:r>
              <a:rPr lang="en-US" sz="1982" strike="noStrike" u="none">
                <a:solidFill>
                  <a:srgbClr val="000000"/>
                </a:solidFill>
                <a:latin typeface="Montserrat"/>
                <a:ea typeface="Montserrat"/>
                <a:cs typeface="Montserrat"/>
                <a:sym typeface="Montserrat"/>
              </a:rPr>
              <a:t> </a:t>
            </a:r>
            <a:r>
              <a:rPr lang="en-US" sz="1982" strike="noStrike" u="none">
                <a:solidFill>
                  <a:srgbClr val="000000"/>
                </a:solidFill>
                <a:latin typeface="Montserrat"/>
                <a:ea typeface="Montserrat"/>
                <a:cs typeface="Montserrat"/>
                <a:sym typeface="Montserrat"/>
              </a:rPr>
              <a:t>after e</a:t>
            </a:r>
            <a:r>
              <a:rPr lang="en-US" sz="1982" strike="noStrike" u="none">
                <a:solidFill>
                  <a:srgbClr val="000000"/>
                </a:solidFill>
                <a:latin typeface="Montserrat"/>
                <a:ea typeface="Montserrat"/>
                <a:cs typeface="Montserrat"/>
                <a:sym typeface="Montserrat"/>
              </a:rPr>
              <a:t>ac</a:t>
            </a:r>
            <a:r>
              <a:rPr lang="en-US" sz="1982" strike="noStrike" u="none">
                <a:solidFill>
                  <a:srgbClr val="000000"/>
                </a:solidFill>
                <a:latin typeface="Montserrat"/>
                <a:ea typeface="Montserrat"/>
                <a:cs typeface="Montserrat"/>
                <a:sym typeface="Montserrat"/>
              </a:rPr>
              <a:t>h pay p</a:t>
            </a:r>
            <a:r>
              <a:rPr lang="en-US" sz="1982" strike="noStrike" u="none">
                <a:solidFill>
                  <a:srgbClr val="000000"/>
                </a:solidFill>
                <a:latin typeface="Montserrat"/>
                <a:ea typeface="Montserrat"/>
                <a:cs typeface="Montserrat"/>
                <a:sym typeface="Montserrat"/>
              </a:rPr>
              <a:t>e</a:t>
            </a:r>
            <a:r>
              <a:rPr lang="en-US" sz="1982" strike="noStrike" u="none">
                <a:solidFill>
                  <a:srgbClr val="000000"/>
                </a:solidFill>
                <a:latin typeface="Montserrat"/>
                <a:ea typeface="Montserrat"/>
                <a:cs typeface="Montserrat"/>
                <a:sym typeface="Montserrat"/>
              </a:rPr>
              <a:t>riod</a:t>
            </a:r>
            <a:r>
              <a:rPr lang="en-US" sz="1982" strike="noStrike" u="none">
                <a:solidFill>
                  <a:srgbClr val="000000"/>
                </a:solidFill>
                <a:latin typeface="Montserrat"/>
                <a:ea typeface="Montserrat"/>
                <a:cs typeface="Montserrat"/>
                <a:sym typeface="Montserrat"/>
              </a:rPr>
              <a:t>.</a:t>
            </a:r>
          </a:p>
        </p:txBody>
      </p:sp>
    </p:spTree>
  </p:cSld>
  <p:clrMapOvr>
    <a:masterClrMapping/>
  </p:clrMapOvr>
</p:sld>
</file>

<file path=ppt/slides/slide1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028700" y="663078"/>
            <a:ext cx="16779106" cy="585763"/>
          </a:xfrm>
          <a:prstGeom prst="rect">
            <a:avLst/>
          </a:prstGeom>
        </p:spPr>
        <p:txBody>
          <a:bodyPr anchor="t" rtlCol="false" tIns="0" lIns="0" bIns="0" rIns="0">
            <a:spAutoFit/>
          </a:bodyPr>
          <a:lstStyle/>
          <a:p>
            <a:pPr algn="l">
              <a:lnSpc>
                <a:spcPts val="4533"/>
              </a:lnSpc>
            </a:pPr>
            <a:r>
              <a:rPr lang="en-US" b="true" sz="4121">
                <a:solidFill>
                  <a:srgbClr val="8DC63F"/>
                </a:solidFill>
                <a:latin typeface="Montserrat Bold"/>
                <a:ea typeface="Montserrat Bold"/>
                <a:cs typeface="Montserrat Bold"/>
                <a:sym typeface="Montserrat Bold"/>
              </a:rPr>
              <a:t>TRANSITIONAL EMPLOYMENT EXAMPLES</a:t>
            </a:r>
          </a:p>
        </p:txBody>
      </p:sp>
      <p:sp>
        <p:nvSpPr>
          <p:cNvPr name="TextBox 4" id="4"/>
          <p:cNvSpPr txBox="true"/>
          <p:nvPr/>
        </p:nvSpPr>
        <p:spPr>
          <a:xfrm rot="0">
            <a:off x="1028700" y="1588727"/>
            <a:ext cx="16779106" cy="8369859"/>
          </a:xfrm>
          <a:prstGeom prst="rect">
            <a:avLst/>
          </a:prstGeom>
        </p:spPr>
        <p:txBody>
          <a:bodyPr anchor="t" rtlCol="false" tIns="0" lIns="0" bIns="0" rIns="0">
            <a:spAutoFit/>
          </a:bodyPr>
          <a:lstStyle/>
          <a:p>
            <a:pPr algn="l">
              <a:lnSpc>
                <a:spcPts val="3030"/>
              </a:lnSpc>
            </a:pPr>
            <a:r>
              <a:rPr lang="en-US" sz="2195" b="true">
                <a:solidFill>
                  <a:srgbClr val="000000"/>
                </a:solidFill>
                <a:latin typeface="Montserrat Bold"/>
                <a:ea typeface="Montserrat Bold"/>
                <a:cs typeface="Montserrat Bold"/>
                <a:sym typeface="Montserrat Bold"/>
              </a:rPr>
              <a:t>LITTLE LEARNERS EXAMPLE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Little Learners referred to </a:t>
            </a:r>
            <a:r>
              <a:rPr lang="en-US" sz="2195">
                <a:solidFill>
                  <a:srgbClr val="000000"/>
                </a:solidFill>
                <a:latin typeface="Montserrat"/>
                <a:ea typeface="Montserrat"/>
                <a:cs typeface="Montserrat"/>
                <a:sym typeface="Montserrat"/>
              </a:rPr>
              <a:t>us as some applications.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Screened based on applications—specifically looked at work history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Met with participant to complete eligibility paperwork/assessment. Completed WIOA-1, grievance, EO form, and waiver. Collected copy of SNAP benefits, drivers license, and social security card.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Soon after met with business. We went over the worksite agreement together at length. Would be a good idea for business services &amp; counselor to do this together.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Go over all of it but really hit on the hour limit, invoicing, second party responsibilities.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Invoicing/reimbursement will be the big thing they want to be clear about.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Learning competencies &amp; training plan will also be reviewed together and given to the business to complete. Relay to business that learning competencies may not be completed until the customer starts and they see where improvement is needed...aroun</a:t>
            </a:r>
            <a:r>
              <a:rPr lang="en-US" sz="2195">
                <a:solidFill>
                  <a:srgbClr val="000000"/>
                </a:solidFill>
                <a:latin typeface="Montserrat"/>
                <a:ea typeface="Montserrat"/>
                <a:cs typeface="Montserrat"/>
                <a:sym typeface="Montserrat"/>
              </a:rPr>
              <a:t>d a week is a good timeframe.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Complete eligibility for participant. After approval, have participant sign ITA.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Upload work-based learning agreement, ITA participant agreement, WBL training plan, and learning competencies.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Good idea to stop in and meet with business/participant after first week. This allows you to get “both sides” on how things are going—and complete the learning competencies document if needed. </a:t>
            </a:r>
          </a:p>
          <a:p>
            <a:pPr algn="l" marL="474052" indent="-237026" lvl="1">
              <a:lnSpc>
                <a:spcPts val="3754"/>
              </a:lnSpc>
              <a:buFont typeface="Arial"/>
              <a:buChar char="•"/>
            </a:pPr>
            <a:r>
              <a:rPr lang="en-US" sz="2195">
                <a:solidFill>
                  <a:srgbClr val="000000"/>
                </a:solidFill>
                <a:latin typeface="Montserrat"/>
                <a:ea typeface="Montserrat"/>
                <a:cs typeface="Montserrat"/>
                <a:sym typeface="Montserrat"/>
              </a:rPr>
              <a:t>Review with business the invoicing process—need timesheets, paystubs, and evaluation of work (monthly) </a:t>
            </a:r>
          </a:p>
          <a:p>
            <a:pPr algn="l">
              <a:lnSpc>
                <a:spcPts val="3030"/>
              </a:lnSpc>
            </a:pP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F8971D"/>
          </a:solidFill>
        </p:spPr>
      </p:sp>
      <p:sp>
        <p:nvSpPr>
          <p:cNvPr name="TextBox 3" id="3"/>
          <p:cNvSpPr txBox="true"/>
          <p:nvPr/>
        </p:nvSpPr>
        <p:spPr>
          <a:xfrm rot="0">
            <a:off x="1028700" y="666055"/>
            <a:ext cx="8502571" cy="1015017"/>
          </a:xfrm>
          <a:prstGeom prst="rect">
            <a:avLst/>
          </a:prstGeom>
        </p:spPr>
        <p:txBody>
          <a:bodyPr anchor="t" rtlCol="false" tIns="0" lIns="0" bIns="0" rIns="0">
            <a:spAutoFit/>
          </a:bodyPr>
          <a:lstStyle/>
          <a:p>
            <a:pPr algn="l">
              <a:lnSpc>
                <a:spcPts val="7893"/>
              </a:lnSpc>
            </a:pPr>
            <a:r>
              <a:rPr lang="en-US" sz="7176">
                <a:solidFill>
                  <a:srgbClr val="767662"/>
                </a:solidFill>
                <a:latin typeface="Montserrat"/>
                <a:ea typeface="Montserrat"/>
                <a:cs typeface="Montserrat"/>
                <a:sym typeface="Montserrat"/>
              </a:rPr>
              <a:t>OUR </a:t>
            </a:r>
            <a:r>
              <a:rPr lang="en-US" b="true" sz="7176">
                <a:solidFill>
                  <a:srgbClr val="F8971D"/>
                </a:solidFill>
                <a:latin typeface="Montserrat Bold"/>
                <a:ea typeface="Montserrat Bold"/>
                <a:cs typeface="Montserrat Bold"/>
                <a:sym typeface="Montserrat Bold"/>
              </a:rPr>
              <a:t>LOCATIONS</a:t>
            </a:r>
            <a:r>
              <a:rPr lang="en-US" sz="7176">
                <a:solidFill>
                  <a:srgbClr val="F8971D"/>
                </a:solidFill>
                <a:latin typeface="Montserrat"/>
                <a:ea typeface="Montserrat"/>
                <a:cs typeface="Montserrat"/>
                <a:sym typeface="Montserrat"/>
              </a:rPr>
              <a:t> </a:t>
            </a:r>
          </a:p>
        </p:txBody>
      </p:sp>
      <p:grpSp>
        <p:nvGrpSpPr>
          <p:cNvPr name="Group 4" id="4"/>
          <p:cNvGrpSpPr/>
          <p:nvPr/>
        </p:nvGrpSpPr>
        <p:grpSpPr>
          <a:xfrm rot="0">
            <a:off x="1668717" y="2311410"/>
            <a:ext cx="7475283" cy="7317425"/>
            <a:chOff x="0" y="0"/>
            <a:chExt cx="9967044" cy="9756566"/>
          </a:xfrm>
        </p:grpSpPr>
        <p:grpSp>
          <p:nvGrpSpPr>
            <p:cNvPr name="Group 5" id="5"/>
            <p:cNvGrpSpPr/>
            <p:nvPr/>
          </p:nvGrpSpPr>
          <p:grpSpPr>
            <a:xfrm rot="0">
              <a:off x="7264854" y="3597805"/>
              <a:ext cx="2153990" cy="1930829"/>
              <a:chOff x="0" y="0"/>
              <a:chExt cx="1127760" cy="1010920"/>
            </a:xfrm>
          </p:grpSpPr>
          <p:sp>
            <p:nvSpPr>
              <p:cNvPr name="Freeform 6" id="6"/>
              <p:cNvSpPr/>
              <p:nvPr/>
            </p:nvSpPr>
            <p:spPr>
              <a:xfrm flipH="false" flipV="false" rot="0">
                <a:off x="48157" y="49010"/>
                <a:ext cx="1027857" cy="911110"/>
              </a:xfrm>
              <a:custGeom>
                <a:avLst/>
                <a:gdLst/>
                <a:ahLst/>
                <a:cxnLst/>
                <a:rect r="r" b="b" t="t" l="l"/>
                <a:pathLst>
                  <a:path h="911110" w="1027857">
                    <a:moveTo>
                      <a:pt x="29313" y="116090"/>
                    </a:moveTo>
                    <a:cubicBezTo>
                      <a:pt x="142343" y="105930"/>
                      <a:pt x="194413" y="56400"/>
                      <a:pt x="233783" y="36080"/>
                    </a:cubicBezTo>
                    <a:cubicBezTo>
                      <a:pt x="264263" y="19570"/>
                      <a:pt x="290933" y="5600"/>
                      <a:pt x="317603" y="1790"/>
                    </a:cubicBezTo>
                    <a:cubicBezTo>
                      <a:pt x="339193" y="-2020"/>
                      <a:pt x="360783" y="520"/>
                      <a:pt x="379833" y="6870"/>
                    </a:cubicBezTo>
                    <a:cubicBezTo>
                      <a:pt x="398883" y="13220"/>
                      <a:pt x="416663" y="23380"/>
                      <a:pt x="431903" y="39890"/>
                    </a:cubicBezTo>
                    <a:cubicBezTo>
                      <a:pt x="449683" y="60210"/>
                      <a:pt x="468733" y="94500"/>
                      <a:pt x="475083" y="124980"/>
                    </a:cubicBezTo>
                    <a:cubicBezTo>
                      <a:pt x="480163" y="160540"/>
                      <a:pt x="457303" y="192290"/>
                      <a:pt x="461113" y="240550"/>
                    </a:cubicBezTo>
                    <a:cubicBezTo>
                      <a:pt x="466193" y="325640"/>
                      <a:pt x="520803" y="527570"/>
                      <a:pt x="552553" y="593610"/>
                    </a:cubicBezTo>
                    <a:cubicBezTo>
                      <a:pt x="566523" y="621550"/>
                      <a:pt x="575413" y="632980"/>
                      <a:pt x="594463" y="649490"/>
                    </a:cubicBezTo>
                    <a:cubicBezTo>
                      <a:pt x="614783" y="668540"/>
                      <a:pt x="642723" y="686320"/>
                      <a:pt x="673203" y="695210"/>
                    </a:cubicBezTo>
                    <a:cubicBezTo>
                      <a:pt x="712573" y="705370"/>
                      <a:pt x="768453" y="688860"/>
                      <a:pt x="814173" y="697750"/>
                    </a:cubicBezTo>
                    <a:cubicBezTo>
                      <a:pt x="861163" y="706640"/>
                      <a:pt x="920853" y="726960"/>
                      <a:pt x="951333" y="747280"/>
                    </a:cubicBezTo>
                    <a:cubicBezTo>
                      <a:pt x="970383" y="761250"/>
                      <a:pt x="980543" y="772680"/>
                      <a:pt x="991973" y="791730"/>
                    </a:cubicBezTo>
                    <a:cubicBezTo>
                      <a:pt x="1007213" y="815860"/>
                      <a:pt x="1030073" y="861580"/>
                      <a:pt x="1027533" y="881900"/>
                    </a:cubicBezTo>
                    <a:cubicBezTo>
                      <a:pt x="1027533" y="894600"/>
                      <a:pt x="1019913" y="906030"/>
                      <a:pt x="1012293" y="908570"/>
                    </a:cubicBezTo>
                    <a:cubicBezTo>
                      <a:pt x="1004673" y="912380"/>
                      <a:pt x="986893" y="907300"/>
                      <a:pt x="983083" y="900950"/>
                    </a:cubicBezTo>
                    <a:cubicBezTo>
                      <a:pt x="978003" y="894600"/>
                      <a:pt x="981813" y="870470"/>
                      <a:pt x="988163" y="865390"/>
                    </a:cubicBezTo>
                    <a:cubicBezTo>
                      <a:pt x="993243" y="860310"/>
                      <a:pt x="1004673" y="859040"/>
                      <a:pt x="1012293" y="861580"/>
                    </a:cubicBezTo>
                    <a:cubicBezTo>
                      <a:pt x="1018643" y="864120"/>
                      <a:pt x="1026263" y="873010"/>
                      <a:pt x="1027533" y="879360"/>
                    </a:cubicBezTo>
                    <a:cubicBezTo>
                      <a:pt x="1028803" y="886980"/>
                      <a:pt x="1026263" y="897140"/>
                      <a:pt x="1021183" y="902220"/>
                    </a:cubicBezTo>
                    <a:cubicBezTo>
                      <a:pt x="1017373" y="907300"/>
                      <a:pt x="1005943" y="911110"/>
                      <a:pt x="999593" y="911110"/>
                    </a:cubicBezTo>
                    <a:cubicBezTo>
                      <a:pt x="991973" y="909840"/>
                      <a:pt x="985623" y="904760"/>
                      <a:pt x="980543" y="897140"/>
                    </a:cubicBezTo>
                    <a:cubicBezTo>
                      <a:pt x="967843" y="880630"/>
                      <a:pt x="961493" y="832370"/>
                      <a:pt x="944983" y="810780"/>
                    </a:cubicBezTo>
                    <a:cubicBezTo>
                      <a:pt x="931013" y="793000"/>
                      <a:pt x="913233" y="781570"/>
                      <a:pt x="894183" y="771410"/>
                    </a:cubicBezTo>
                    <a:cubicBezTo>
                      <a:pt x="871323" y="759980"/>
                      <a:pt x="845923" y="754900"/>
                      <a:pt x="814173" y="748550"/>
                    </a:cubicBezTo>
                    <a:cubicBezTo>
                      <a:pt x="768453" y="740930"/>
                      <a:pt x="687173" y="751090"/>
                      <a:pt x="642723" y="737120"/>
                    </a:cubicBezTo>
                    <a:cubicBezTo>
                      <a:pt x="610973" y="726960"/>
                      <a:pt x="588113" y="706640"/>
                      <a:pt x="567793" y="688860"/>
                    </a:cubicBezTo>
                    <a:cubicBezTo>
                      <a:pt x="551283" y="674890"/>
                      <a:pt x="539853" y="662190"/>
                      <a:pt x="527153" y="643140"/>
                    </a:cubicBezTo>
                    <a:cubicBezTo>
                      <a:pt x="510643" y="619010"/>
                      <a:pt x="497943" y="594880"/>
                      <a:pt x="483973" y="555510"/>
                    </a:cubicBezTo>
                    <a:cubicBezTo>
                      <a:pt x="458573" y="488200"/>
                      <a:pt x="420473" y="343420"/>
                      <a:pt x="414123" y="265950"/>
                    </a:cubicBezTo>
                    <a:cubicBezTo>
                      <a:pt x="410313" y="213880"/>
                      <a:pt x="430633" y="168160"/>
                      <a:pt x="424283" y="133870"/>
                    </a:cubicBezTo>
                    <a:cubicBezTo>
                      <a:pt x="420473" y="108470"/>
                      <a:pt x="415393" y="86880"/>
                      <a:pt x="398883" y="72910"/>
                    </a:cubicBezTo>
                    <a:cubicBezTo>
                      <a:pt x="381103" y="56400"/>
                      <a:pt x="344273" y="46240"/>
                      <a:pt x="309983" y="51320"/>
                    </a:cubicBezTo>
                    <a:cubicBezTo>
                      <a:pt x="255373" y="60210"/>
                      <a:pt x="166473" y="159270"/>
                      <a:pt x="109323" y="171970"/>
                    </a:cubicBezTo>
                    <a:cubicBezTo>
                      <a:pt x="71223" y="180860"/>
                      <a:pt x="21693" y="174510"/>
                      <a:pt x="7723" y="160540"/>
                    </a:cubicBezTo>
                    <a:cubicBezTo>
                      <a:pt x="103" y="152920"/>
                      <a:pt x="-2437" y="135140"/>
                      <a:pt x="2643" y="127520"/>
                    </a:cubicBezTo>
                    <a:cubicBezTo>
                      <a:pt x="6453" y="119900"/>
                      <a:pt x="29313" y="116090"/>
                      <a:pt x="29313" y="116090"/>
                    </a:cubicBezTo>
                  </a:path>
                </a:pathLst>
              </a:custGeom>
              <a:solidFill>
                <a:srgbClr val="051D40"/>
              </a:solidFill>
              <a:ln cap="sq">
                <a:noFill/>
                <a:prstDash val="solid"/>
                <a:miter/>
              </a:ln>
            </p:spPr>
          </p:sp>
        </p:grpSp>
        <p:grpSp>
          <p:nvGrpSpPr>
            <p:cNvPr name="Group 7" id="7"/>
            <p:cNvGrpSpPr/>
            <p:nvPr/>
          </p:nvGrpSpPr>
          <p:grpSpPr>
            <a:xfrm rot="0">
              <a:off x="9118062" y="5256959"/>
              <a:ext cx="310485" cy="303208"/>
              <a:chOff x="0" y="0"/>
              <a:chExt cx="162560" cy="158750"/>
            </a:xfrm>
          </p:grpSpPr>
          <p:sp>
            <p:nvSpPr>
              <p:cNvPr name="Freeform 8" id="8"/>
              <p:cNvSpPr/>
              <p:nvPr/>
            </p:nvSpPr>
            <p:spPr>
              <a:xfrm flipH="false" flipV="false" rot="0">
                <a:off x="50603" y="49787"/>
                <a:ext cx="61105" cy="57091"/>
              </a:xfrm>
              <a:custGeom>
                <a:avLst/>
                <a:gdLst/>
                <a:ahLst/>
                <a:cxnLst/>
                <a:rect r="r" b="b" t="t" l="l"/>
                <a:pathLst>
                  <a:path h="57091" w="61105">
                    <a:moveTo>
                      <a:pt x="35757" y="54353"/>
                    </a:moveTo>
                    <a:cubicBezTo>
                      <a:pt x="6547" y="50543"/>
                      <a:pt x="197" y="40383"/>
                      <a:pt x="197" y="34033"/>
                    </a:cubicBezTo>
                    <a:cubicBezTo>
                      <a:pt x="-1073" y="26413"/>
                      <a:pt x="4007" y="16253"/>
                      <a:pt x="9087" y="12443"/>
                    </a:cubicBezTo>
                    <a:cubicBezTo>
                      <a:pt x="14167" y="7363"/>
                      <a:pt x="25597" y="4823"/>
                      <a:pt x="31947" y="7363"/>
                    </a:cubicBezTo>
                    <a:cubicBezTo>
                      <a:pt x="39567" y="9903"/>
                      <a:pt x="47187" y="17523"/>
                      <a:pt x="49727" y="23873"/>
                    </a:cubicBezTo>
                    <a:cubicBezTo>
                      <a:pt x="50997" y="31493"/>
                      <a:pt x="49727" y="41653"/>
                      <a:pt x="44647" y="48003"/>
                    </a:cubicBezTo>
                    <a:cubicBezTo>
                      <a:pt x="40837" y="53083"/>
                      <a:pt x="29407" y="58163"/>
                      <a:pt x="23057" y="56893"/>
                    </a:cubicBezTo>
                    <a:cubicBezTo>
                      <a:pt x="15437" y="55623"/>
                      <a:pt x="1467" y="45463"/>
                      <a:pt x="197" y="36573"/>
                    </a:cubicBezTo>
                    <a:cubicBezTo>
                      <a:pt x="-1073" y="26413"/>
                      <a:pt x="14167" y="4823"/>
                      <a:pt x="24327" y="1013"/>
                    </a:cubicBezTo>
                    <a:cubicBezTo>
                      <a:pt x="34487" y="-2797"/>
                      <a:pt x="54807" y="4823"/>
                      <a:pt x="59887" y="12443"/>
                    </a:cubicBezTo>
                    <a:cubicBezTo>
                      <a:pt x="63697" y="20063"/>
                      <a:pt x="57347" y="44193"/>
                      <a:pt x="57347" y="44193"/>
                    </a:cubicBezTo>
                  </a:path>
                </a:pathLst>
              </a:custGeom>
              <a:solidFill>
                <a:srgbClr val="051D40"/>
              </a:solidFill>
              <a:ln cap="sq">
                <a:noFill/>
                <a:prstDash val="solid"/>
                <a:miter/>
              </a:ln>
            </p:spPr>
          </p:sp>
        </p:grpSp>
        <p:grpSp>
          <p:nvGrpSpPr>
            <p:cNvPr name="Group 9" id="9"/>
            <p:cNvGrpSpPr/>
            <p:nvPr/>
          </p:nvGrpSpPr>
          <p:grpSpPr>
            <a:xfrm rot="0">
              <a:off x="8370957" y="5310324"/>
              <a:ext cx="1076995" cy="1103677"/>
              <a:chOff x="0" y="0"/>
              <a:chExt cx="563880" cy="577850"/>
            </a:xfrm>
          </p:grpSpPr>
          <p:sp>
            <p:nvSpPr>
              <p:cNvPr name="Freeform 10" id="10"/>
              <p:cNvSpPr/>
              <p:nvPr/>
            </p:nvSpPr>
            <p:spPr>
              <a:xfrm flipH="false" flipV="false" rot="0">
                <a:off x="49428" y="49212"/>
                <a:ext cx="463652" cy="480972"/>
              </a:xfrm>
              <a:custGeom>
                <a:avLst/>
                <a:gdLst/>
                <a:ahLst/>
                <a:cxnLst/>
                <a:rect r="r" b="b" t="t" l="l"/>
                <a:pathLst>
                  <a:path h="480972" w="463652">
                    <a:moveTo>
                      <a:pt x="1372" y="441008"/>
                    </a:moveTo>
                    <a:cubicBezTo>
                      <a:pt x="97892" y="348298"/>
                      <a:pt x="113132" y="316548"/>
                      <a:pt x="120752" y="292418"/>
                    </a:cubicBezTo>
                    <a:cubicBezTo>
                      <a:pt x="125832" y="273368"/>
                      <a:pt x="120752" y="251778"/>
                      <a:pt x="127102" y="237808"/>
                    </a:cubicBezTo>
                    <a:cubicBezTo>
                      <a:pt x="132182" y="228918"/>
                      <a:pt x="135992" y="227648"/>
                      <a:pt x="146152" y="217488"/>
                    </a:cubicBezTo>
                    <a:cubicBezTo>
                      <a:pt x="185522" y="183198"/>
                      <a:pt x="381102" y="13018"/>
                      <a:pt x="428092" y="1588"/>
                    </a:cubicBezTo>
                    <a:cubicBezTo>
                      <a:pt x="440792" y="-952"/>
                      <a:pt x="450952" y="1588"/>
                      <a:pt x="456032" y="7938"/>
                    </a:cubicBezTo>
                    <a:cubicBezTo>
                      <a:pt x="462382" y="14288"/>
                      <a:pt x="463652" y="33338"/>
                      <a:pt x="458572" y="39688"/>
                    </a:cubicBezTo>
                    <a:cubicBezTo>
                      <a:pt x="453492" y="47308"/>
                      <a:pt x="429362" y="49848"/>
                      <a:pt x="421742" y="44768"/>
                    </a:cubicBezTo>
                    <a:cubicBezTo>
                      <a:pt x="416662" y="42228"/>
                      <a:pt x="411582" y="30798"/>
                      <a:pt x="412852" y="23178"/>
                    </a:cubicBezTo>
                    <a:cubicBezTo>
                      <a:pt x="412852" y="16828"/>
                      <a:pt x="419202" y="6668"/>
                      <a:pt x="425552" y="2858"/>
                    </a:cubicBezTo>
                    <a:cubicBezTo>
                      <a:pt x="431902" y="-952"/>
                      <a:pt x="443332" y="-952"/>
                      <a:pt x="449682" y="2858"/>
                    </a:cubicBezTo>
                    <a:cubicBezTo>
                      <a:pt x="456032" y="5398"/>
                      <a:pt x="462382" y="14288"/>
                      <a:pt x="463652" y="21908"/>
                    </a:cubicBezTo>
                    <a:cubicBezTo>
                      <a:pt x="463652" y="28258"/>
                      <a:pt x="459842" y="39688"/>
                      <a:pt x="454762" y="43498"/>
                    </a:cubicBezTo>
                    <a:cubicBezTo>
                      <a:pt x="449682" y="48578"/>
                      <a:pt x="438252" y="51118"/>
                      <a:pt x="431902" y="49848"/>
                    </a:cubicBezTo>
                    <a:cubicBezTo>
                      <a:pt x="425552" y="48578"/>
                      <a:pt x="416662" y="40958"/>
                      <a:pt x="414122" y="34608"/>
                    </a:cubicBezTo>
                    <a:cubicBezTo>
                      <a:pt x="411582" y="25718"/>
                      <a:pt x="416662" y="9208"/>
                      <a:pt x="423012" y="5398"/>
                    </a:cubicBezTo>
                    <a:cubicBezTo>
                      <a:pt x="429362" y="318"/>
                      <a:pt x="449682" y="1588"/>
                      <a:pt x="456032" y="7938"/>
                    </a:cubicBezTo>
                    <a:cubicBezTo>
                      <a:pt x="462382" y="13018"/>
                      <a:pt x="466192" y="24448"/>
                      <a:pt x="461112" y="35878"/>
                    </a:cubicBezTo>
                    <a:cubicBezTo>
                      <a:pt x="444602" y="79058"/>
                      <a:pt x="182982" y="217488"/>
                      <a:pt x="165202" y="261938"/>
                    </a:cubicBezTo>
                    <a:cubicBezTo>
                      <a:pt x="160122" y="274638"/>
                      <a:pt x="172822" y="280988"/>
                      <a:pt x="171552" y="292418"/>
                    </a:cubicBezTo>
                    <a:cubicBezTo>
                      <a:pt x="169012" y="314008"/>
                      <a:pt x="156312" y="345758"/>
                      <a:pt x="138532" y="372428"/>
                    </a:cubicBezTo>
                    <a:cubicBezTo>
                      <a:pt x="115672" y="406718"/>
                      <a:pt x="63602" y="467678"/>
                      <a:pt x="36932" y="477838"/>
                    </a:cubicBezTo>
                    <a:cubicBezTo>
                      <a:pt x="24232" y="482918"/>
                      <a:pt x="8992" y="481648"/>
                      <a:pt x="2642" y="475298"/>
                    </a:cubicBezTo>
                    <a:cubicBezTo>
                      <a:pt x="-2438" y="468948"/>
                      <a:pt x="1372" y="441008"/>
                      <a:pt x="1372" y="441008"/>
                    </a:cubicBezTo>
                  </a:path>
                </a:pathLst>
              </a:custGeom>
              <a:solidFill>
                <a:srgbClr val="051D40"/>
              </a:solidFill>
              <a:ln cap="sq">
                <a:noFill/>
                <a:prstDash val="solid"/>
                <a:miter/>
              </a:ln>
            </p:spPr>
          </p:sp>
        </p:grpSp>
        <p:grpSp>
          <p:nvGrpSpPr>
            <p:cNvPr name="Group 11" id="11"/>
            <p:cNvGrpSpPr/>
            <p:nvPr/>
          </p:nvGrpSpPr>
          <p:grpSpPr>
            <a:xfrm rot="0">
              <a:off x="8390363" y="6152030"/>
              <a:ext cx="463302" cy="1227386"/>
              <a:chOff x="0" y="0"/>
              <a:chExt cx="242570" cy="642620"/>
            </a:xfrm>
          </p:grpSpPr>
          <p:sp>
            <p:nvSpPr>
              <p:cNvPr name="Freeform 12" id="12"/>
              <p:cNvSpPr/>
              <p:nvPr/>
            </p:nvSpPr>
            <p:spPr>
              <a:xfrm flipH="false" flipV="false" rot="0">
                <a:off x="49827" y="50692"/>
                <a:ext cx="146805" cy="541128"/>
              </a:xfrm>
              <a:custGeom>
                <a:avLst/>
                <a:gdLst/>
                <a:ahLst/>
                <a:cxnLst/>
                <a:rect r="r" b="b" t="t" l="l"/>
                <a:pathLst>
                  <a:path h="541128" w="146805">
                    <a:moveTo>
                      <a:pt x="46693" y="50908"/>
                    </a:moveTo>
                    <a:cubicBezTo>
                      <a:pt x="31453" y="47098"/>
                      <a:pt x="30183" y="25508"/>
                      <a:pt x="33993" y="17888"/>
                    </a:cubicBezTo>
                    <a:cubicBezTo>
                      <a:pt x="39073" y="10268"/>
                      <a:pt x="51773" y="7728"/>
                      <a:pt x="63203" y="6458"/>
                    </a:cubicBezTo>
                    <a:cubicBezTo>
                      <a:pt x="79713" y="3918"/>
                      <a:pt x="111463" y="6458"/>
                      <a:pt x="124163" y="15348"/>
                    </a:cubicBezTo>
                    <a:cubicBezTo>
                      <a:pt x="133053" y="20428"/>
                      <a:pt x="136863" y="24238"/>
                      <a:pt x="140673" y="38208"/>
                    </a:cubicBezTo>
                    <a:cubicBezTo>
                      <a:pt x="155913" y="95358"/>
                      <a:pt x="141943" y="473818"/>
                      <a:pt x="107653" y="523348"/>
                    </a:cubicBezTo>
                    <a:cubicBezTo>
                      <a:pt x="98763" y="537318"/>
                      <a:pt x="82253" y="541128"/>
                      <a:pt x="74633" y="538588"/>
                    </a:cubicBezTo>
                    <a:cubicBezTo>
                      <a:pt x="67013" y="536048"/>
                      <a:pt x="58123" y="520808"/>
                      <a:pt x="58123" y="511918"/>
                    </a:cubicBezTo>
                    <a:cubicBezTo>
                      <a:pt x="59393" y="504298"/>
                      <a:pt x="72093" y="491598"/>
                      <a:pt x="79713" y="490328"/>
                    </a:cubicBezTo>
                    <a:cubicBezTo>
                      <a:pt x="86063" y="489058"/>
                      <a:pt x="97493" y="492868"/>
                      <a:pt x="102573" y="497948"/>
                    </a:cubicBezTo>
                    <a:cubicBezTo>
                      <a:pt x="107653" y="503028"/>
                      <a:pt x="110193" y="514458"/>
                      <a:pt x="108923" y="520808"/>
                    </a:cubicBezTo>
                    <a:cubicBezTo>
                      <a:pt x="106383" y="528428"/>
                      <a:pt x="93683" y="541128"/>
                      <a:pt x="84793" y="541128"/>
                    </a:cubicBezTo>
                    <a:cubicBezTo>
                      <a:pt x="75903" y="539858"/>
                      <a:pt x="64473" y="530968"/>
                      <a:pt x="58123" y="515728"/>
                    </a:cubicBezTo>
                    <a:cubicBezTo>
                      <a:pt x="35263" y="456038"/>
                      <a:pt x="92413" y="33128"/>
                      <a:pt x="93683" y="33128"/>
                    </a:cubicBezTo>
                    <a:cubicBezTo>
                      <a:pt x="93683" y="33128"/>
                      <a:pt x="98763" y="55988"/>
                      <a:pt x="92413" y="61068"/>
                    </a:cubicBezTo>
                    <a:cubicBezTo>
                      <a:pt x="80983" y="69958"/>
                      <a:pt x="21293" y="62338"/>
                      <a:pt x="7323" y="50908"/>
                    </a:cubicBezTo>
                    <a:cubicBezTo>
                      <a:pt x="973" y="45828"/>
                      <a:pt x="-1567" y="33128"/>
                      <a:pt x="973" y="25508"/>
                    </a:cubicBezTo>
                    <a:cubicBezTo>
                      <a:pt x="3513" y="16618"/>
                      <a:pt x="22563" y="1378"/>
                      <a:pt x="35263" y="108"/>
                    </a:cubicBezTo>
                    <a:cubicBezTo>
                      <a:pt x="46693" y="-1162"/>
                      <a:pt x="67013" y="8998"/>
                      <a:pt x="70823" y="16618"/>
                    </a:cubicBezTo>
                    <a:cubicBezTo>
                      <a:pt x="74633" y="22968"/>
                      <a:pt x="72093" y="34398"/>
                      <a:pt x="68283" y="40748"/>
                    </a:cubicBezTo>
                    <a:cubicBezTo>
                      <a:pt x="64473" y="45828"/>
                      <a:pt x="46693" y="50908"/>
                      <a:pt x="46693" y="50908"/>
                    </a:cubicBezTo>
                  </a:path>
                </a:pathLst>
              </a:custGeom>
              <a:solidFill>
                <a:srgbClr val="051D40"/>
              </a:solidFill>
              <a:ln cap="sq">
                <a:noFill/>
                <a:prstDash val="solid"/>
                <a:miter/>
              </a:ln>
            </p:spPr>
          </p:sp>
        </p:grpSp>
        <p:grpSp>
          <p:nvGrpSpPr>
            <p:cNvPr name="Group 13" id="13"/>
            <p:cNvGrpSpPr/>
            <p:nvPr/>
          </p:nvGrpSpPr>
          <p:grpSpPr>
            <a:xfrm rot="0">
              <a:off x="8509220" y="5317601"/>
              <a:ext cx="1457824" cy="2081220"/>
              <a:chOff x="0" y="0"/>
              <a:chExt cx="763270" cy="1089660"/>
            </a:xfrm>
          </p:grpSpPr>
          <p:sp>
            <p:nvSpPr>
              <p:cNvPr name="Freeform 14" id="14"/>
              <p:cNvSpPr/>
              <p:nvPr/>
            </p:nvSpPr>
            <p:spPr>
              <a:xfrm flipH="false" flipV="false" rot="0">
                <a:off x="47752" y="50725"/>
                <a:ext cx="664967" cy="987002"/>
              </a:xfrm>
              <a:custGeom>
                <a:avLst/>
                <a:gdLst/>
                <a:ahLst/>
                <a:cxnLst/>
                <a:rect r="r" b="b" t="t" l="l"/>
                <a:pathLst>
                  <a:path h="987002" w="664967">
                    <a:moveTo>
                      <a:pt x="34798" y="903045"/>
                    </a:moveTo>
                    <a:cubicBezTo>
                      <a:pt x="103378" y="932255"/>
                      <a:pt x="135128" y="934795"/>
                      <a:pt x="154178" y="933525"/>
                    </a:cubicBezTo>
                    <a:cubicBezTo>
                      <a:pt x="165608" y="932255"/>
                      <a:pt x="170688" y="932255"/>
                      <a:pt x="183388" y="925905"/>
                    </a:cubicBezTo>
                    <a:cubicBezTo>
                      <a:pt x="211328" y="913205"/>
                      <a:pt x="263398" y="848435"/>
                      <a:pt x="312928" y="830655"/>
                    </a:cubicBezTo>
                    <a:cubicBezTo>
                      <a:pt x="361188" y="811605"/>
                      <a:pt x="442468" y="812875"/>
                      <a:pt x="475488" y="817955"/>
                    </a:cubicBezTo>
                    <a:cubicBezTo>
                      <a:pt x="491998" y="819225"/>
                      <a:pt x="495808" y="821765"/>
                      <a:pt x="509778" y="830655"/>
                    </a:cubicBezTo>
                    <a:cubicBezTo>
                      <a:pt x="535178" y="845895"/>
                      <a:pt x="588518" y="930985"/>
                      <a:pt x="607568" y="922095"/>
                    </a:cubicBezTo>
                    <a:cubicBezTo>
                      <a:pt x="634238" y="910665"/>
                      <a:pt x="616458" y="746835"/>
                      <a:pt x="607568" y="666825"/>
                    </a:cubicBezTo>
                    <a:cubicBezTo>
                      <a:pt x="599948" y="591895"/>
                      <a:pt x="560578" y="514425"/>
                      <a:pt x="560578" y="453465"/>
                    </a:cubicBezTo>
                    <a:cubicBezTo>
                      <a:pt x="560578" y="406475"/>
                      <a:pt x="588518" y="373455"/>
                      <a:pt x="585978" y="330275"/>
                    </a:cubicBezTo>
                    <a:cubicBezTo>
                      <a:pt x="582168" y="282015"/>
                      <a:pt x="558038" y="222325"/>
                      <a:pt x="532638" y="179145"/>
                    </a:cubicBezTo>
                    <a:cubicBezTo>
                      <a:pt x="509778" y="138505"/>
                      <a:pt x="478028" y="101675"/>
                      <a:pt x="446278" y="77545"/>
                    </a:cubicBezTo>
                    <a:cubicBezTo>
                      <a:pt x="420878" y="55955"/>
                      <a:pt x="370078" y="49605"/>
                      <a:pt x="363728" y="34365"/>
                    </a:cubicBezTo>
                    <a:cubicBezTo>
                      <a:pt x="361188" y="22935"/>
                      <a:pt x="372618" y="3885"/>
                      <a:pt x="380238" y="1345"/>
                    </a:cubicBezTo>
                    <a:cubicBezTo>
                      <a:pt x="387858" y="-2465"/>
                      <a:pt x="405638" y="3885"/>
                      <a:pt x="409448" y="11505"/>
                    </a:cubicBezTo>
                    <a:cubicBezTo>
                      <a:pt x="413258" y="19125"/>
                      <a:pt x="408178" y="43255"/>
                      <a:pt x="400558" y="47065"/>
                    </a:cubicBezTo>
                    <a:cubicBezTo>
                      <a:pt x="392938" y="50875"/>
                      <a:pt x="370078" y="43255"/>
                      <a:pt x="364998" y="36905"/>
                    </a:cubicBezTo>
                    <a:cubicBezTo>
                      <a:pt x="361188" y="30555"/>
                      <a:pt x="362458" y="19125"/>
                      <a:pt x="366268" y="12775"/>
                    </a:cubicBezTo>
                    <a:cubicBezTo>
                      <a:pt x="370078" y="6425"/>
                      <a:pt x="377698" y="75"/>
                      <a:pt x="386588" y="75"/>
                    </a:cubicBezTo>
                    <a:cubicBezTo>
                      <a:pt x="399288" y="-1195"/>
                      <a:pt x="424688" y="14045"/>
                      <a:pt x="442468" y="22935"/>
                    </a:cubicBezTo>
                    <a:cubicBezTo>
                      <a:pt x="458978" y="31825"/>
                      <a:pt x="471678" y="39445"/>
                      <a:pt x="489458" y="54685"/>
                    </a:cubicBezTo>
                    <a:cubicBezTo>
                      <a:pt x="518668" y="80085"/>
                      <a:pt x="566928" y="132155"/>
                      <a:pt x="591058" y="175335"/>
                    </a:cubicBezTo>
                    <a:cubicBezTo>
                      <a:pt x="612648" y="214705"/>
                      <a:pt x="625348" y="260425"/>
                      <a:pt x="631698" y="298525"/>
                    </a:cubicBezTo>
                    <a:cubicBezTo>
                      <a:pt x="636778" y="331545"/>
                      <a:pt x="635508" y="365835"/>
                      <a:pt x="631698" y="393775"/>
                    </a:cubicBezTo>
                    <a:cubicBezTo>
                      <a:pt x="627888" y="415365"/>
                      <a:pt x="612648" y="426795"/>
                      <a:pt x="611378" y="453465"/>
                    </a:cubicBezTo>
                    <a:cubicBezTo>
                      <a:pt x="608838" y="501725"/>
                      <a:pt x="649478" y="599515"/>
                      <a:pt x="658368" y="665555"/>
                    </a:cubicBezTo>
                    <a:cubicBezTo>
                      <a:pt x="665988" y="723975"/>
                      <a:pt x="665988" y="782395"/>
                      <a:pt x="663448" y="831925"/>
                    </a:cubicBezTo>
                    <a:cubicBezTo>
                      <a:pt x="659638" y="871295"/>
                      <a:pt x="662178" y="917015"/>
                      <a:pt x="644398" y="938605"/>
                    </a:cubicBezTo>
                    <a:cubicBezTo>
                      <a:pt x="631698" y="956385"/>
                      <a:pt x="601218" y="964005"/>
                      <a:pt x="584708" y="964005"/>
                    </a:cubicBezTo>
                    <a:cubicBezTo>
                      <a:pt x="573278" y="964005"/>
                      <a:pt x="565658" y="958925"/>
                      <a:pt x="554228" y="951305"/>
                    </a:cubicBezTo>
                    <a:cubicBezTo>
                      <a:pt x="532638" y="936065"/>
                      <a:pt x="505968" y="880185"/>
                      <a:pt x="470408" y="867485"/>
                    </a:cubicBezTo>
                    <a:cubicBezTo>
                      <a:pt x="429768" y="852245"/>
                      <a:pt x="363728" y="862405"/>
                      <a:pt x="319278" y="880185"/>
                    </a:cubicBezTo>
                    <a:cubicBezTo>
                      <a:pt x="278638" y="896695"/>
                      <a:pt x="249428" y="950035"/>
                      <a:pt x="213868" y="966545"/>
                    </a:cubicBezTo>
                    <a:cubicBezTo>
                      <a:pt x="184658" y="980515"/>
                      <a:pt x="156718" y="988135"/>
                      <a:pt x="124968" y="986865"/>
                    </a:cubicBezTo>
                    <a:cubicBezTo>
                      <a:pt x="88138" y="984325"/>
                      <a:pt x="22098" y="964005"/>
                      <a:pt x="6858" y="944955"/>
                    </a:cubicBezTo>
                    <a:cubicBezTo>
                      <a:pt x="-762" y="936065"/>
                      <a:pt x="-2032" y="919555"/>
                      <a:pt x="3048" y="911935"/>
                    </a:cubicBezTo>
                    <a:cubicBezTo>
                      <a:pt x="6858" y="905585"/>
                      <a:pt x="34798" y="903045"/>
                      <a:pt x="34798" y="903045"/>
                    </a:cubicBezTo>
                  </a:path>
                </a:pathLst>
              </a:custGeom>
              <a:solidFill>
                <a:srgbClr val="051D40"/>
              </a:solidFill>
              <a:ln cap="sq">
                <a:noFill/>
                <a:prstDash val="solid"/>
                <a:miter/>
              </a:ln>
            </p:spPr>
          </p:sp>
        </p:grpSp>
        <p:grpSp>
          <p:nvGrpSpPr>
            <p:cNvPr name="Group 15" id="15"/>
            <p:cNvGrpSpPr/>
            <p:nvPr/>
          </p:nvGrpSpPr>
          <p:grpSpPr>
            <a:xfrm rot="0">
              <a:off x="6491068" y="5235129"/>
              <a:ext cx="2149138" cy="1181298"/>
              <a:chOff x="0" y="0"/>
              <a:chExt cx="1125220" cy="618490"/>
            </a:xfrm>
          </p:grpSpPr>
          <p:sp>
            <p:nvSpPr>
              <p:cNvPr name="Freeform 16" id="16"/>
              <p:cNvSpPr/>
              <p:nvPr/>
            </p:nvSpPr>
            <p:spPr>
              <a:xfrm flipH="false" flipV="false" rot="0">
                <a:off x="47260" y="50696"/>
                <a:ext cx="1027411" cy="516220"/>
              </a:xfrm>
              <a:custGeom>
                <a:avLst/>
                <a:gdLst/>
                <a:ahLst/>
                <a:cxnLst/>
                <a:rect r="r" b="b" t="t" l="l"/>
                <a:pathLst>
                  <a:path h="516220" w="1027411">
                    <a:moveTo>
                      <a:pt x="36560" y="104"/>
                    </a:moveTo>
                    <a:cubicBezTo>
                      <a:pt x="188960" y="106784"/>
                      <a:pt x="224520" y="123294"/>
                      <a:pt x="263890" y="138534"/>
                    </a:cubicBezTo>
                    <a:cubicBezTo>
                      <a:pt x="303260" y="153774"/>
                      <a:pt x="362950" y="161394"/>
                      <a:pt x="387080" y="174094"/>
                    </a:cubicBezTo>
                    <a:cubicBezTo>
                      <a:pt x="398510" y="180444"/>
                      <a:pt x="402320" y="184254"/>
                      <a:pt x="408670" y="194414"/>
                    </a:cubicBezTo>
                    <a:cubicBezTo>
                      <a:pt x="420100" y="212194"/>
                      <a:pt x="413750" y="255374"/>
                      <a:pt x="431530" y="283314"/>
                    </a:cubicBezTo>
                    <a:cubicBezTo>
                      <a:pt x="456930" y="321414"/>
                      <a:pt x="519160" y="373484"/>
                      <a:pt x="563610" y="387454"/>
                    </a:cubicBezTo>
                    <a:cubicBezTo>
                      <a:pt x="599170" y="397614"/>
                      <a:pt x="625840" y="377294"/>
                      <a:pt x="669020" y="381104"/>
                    </a:cubicBezTo>
                    <a:cubicBezTo>
                      <a:pt x="742680" y="387454"/>
                      <a:pt x="900160" y="426824"/>
                      <a:pt x="961120" y="449684"/>
                    </a:cubicBezTo>
                    <a:cubicBezTo>
                      <a:pt x="991600" y="459844"/>
                      <a:pt x="1020810" y="468734"/>
                      <a:pt x="1025890" y="481434"/>
                    </a:cubicBezTo>
                    <a:cubicBezTo>
                      <a:pt x="1029700" y="489054"/>
                      <a:pt x="1024620" y="504294"/>
                      <a:pt x="1019540" y="509374"/>
                    </a:cubicBezTo>
                    <a:cubicBezTo>
                      <a:pt x="1014460" y="514454"/>
                      <a:pt x="1001760" y="516994"/>
                      <a:pt x="995410" y="514454"/>
                    </a:cubicBezTo>
                    <a:cubicBezTo>
                      <a:pt x="987790" y="511914"/>
                      <a:pt x="980170" y="504294"/>
                      <a:pt x="978900" y="497944"/>
                    </a:cubicBezTo>
                    <a:cubicBezTo>
                      <a:pt x="976360" y="490324"/>
                      <a:pt x="978900" y="480164"/>
                      <a:pt x="982710" y="473814"/>
                    </a:cubicBezTo>
                    <a:cubicBezTo>
                      <a:pt x="987790" y="468734"/>
                      <a:pt x="997950" y="463654"/>
                      <a:pt x="1004300" y="464924"/>
                    </a:cubicBezTo>
                    <a:cubicBezTo>
                      <a:pt x="1011920" y="464924"/>
                      <a:pt x="1022080" y="471274"/>
                      <a:pt x="1024620" y="477624"/>
                    </a:cubicBezTo>
                    <a:cubicBezTo>
                      <a:pt x="1028430" y="485244"/>
                      <a:pt x="1025890" y="501754"/>
                      <a:pt x="1020810" y="508104"/>
                    </a:cubicBezTo>
                    <a:cubicBezTo>
                      <a:pt x="1015730" y="513184"/>
                      <a:pt x="1004300" y="516994"/>
                      <a:pt x="997950" y="514454"/>
                    </a:cubicBezTo>
                    <a:cubicBezTo>
                      <a:pt x="990330" y="513184"/>
                      <a:pt x="981440" y="506834"/>
                      <a:pt x="978900" y="500484"/>
                    </a:cubicBezTo>
                    <a:cubicBezTo>
                      <a:pt x="976360" y="494134"/>
                      <a:pt x="976360" y="481434"/>
                      <a:pt x="981440" y="476354"/>
                    </a:cubicBezTo>
                    <a:cubicBezTo>
                      <a:pt x="987790" y="470004"/>
                      <a:pt x="1011920" y="466194"/>
                      <a:pt x="1019540" y="471274"/>
                    </a:cubicBezTo>
                    <a:cubicBezTo>
                      <a:pt x="1025890" y="475084"/>
                      <a:pt x="1029700" y="491594"/>
                      <a:pt x="1025890" y="499214"/>
                    </a:cubicBezTo>
                    <a:cubicBezTo>
                      <a:pt x="1023350" y="506834"/>
                      <a:pt x="1015730" y="513184"/>
                      <a:pt x="1003030" y="515724"/>
                    </a:cubicBezTo>
                    <a:cubicBezTo>
                      <a:pt x="957310" y="523344"/>
                      <a:pt x="766810" y="440794"/>
                      <a:pt x="682990" y="431904"/>
                    </a:cubicBezTo>
                    <a:cubicBezTo>
                      <a:pt x="629650" y="426824"/>
                      <a:pt x="594090" y="452224"/>
                      <a:pt x="550910" y="438254"/>
                    </a:cubicBezTo>
                    <a:cubicBezTo>
                      <a:pt x="498840" y="421744"/>
                      <a:pt x="426450" y="351894"/>
                      <a:pt x="395970" y="318874"/>
                    </a:cubicBezTo>
                    <a:cubicBezTo>
                      <a:pt x="380730" y="302364"/>
                      <a:pt x="374380" y="289664"/>
                      <a:pt x="368030" y="273154"/>
                    </a:cubicBezTo>
                    <a:cubicBezTo>
                      <a:pt x="360410" y="254104"/>
                      <a:pt x="368030" y="226164"/>
                      <a:pt x="354060" y="212194"/>
                    </a:cubicBezTo>
                    <a:cubicBezTo>
                      <a:pt x="337550" y="195684"/>
                      <a:pt x="295640" y="202034"/>
                      <a:pt x="262620" y="190604"/>
                    </a:cubicBezTo>
                    <a:cubicBezTo>
                      <a:pt x="221980" y="176634"/>
                      <a:pt x="174990" y="156314"/>
                      <a:pt x="133080" y="132184"/>
                    </a:cubicBezTo>
                    <a:cubicBezTo>
                      <a:pt x="88630" y="106784"/>
                      <a:pt x="20050" y="66144"/>
                      <a:pt x="6080" y="39474"/>
                    </a:cubicBezTo>
                    <a:cubicBezTo>
                      <a:pt x="-1540" y="26774"/>
                      <a:pt x="-1540" y="12804"/>
                      <a:pt x="3540" y="5184"/>
                    </a:cubicBezTo>
                    <a:cubicBezTo>
                      <a:pt x="8620" y="-1166"/>
                      <a:pt x="36560" y="104"/>
                      <a:pt x="36560" y="104"/>
                    </a:cubicBezTo>
                  </a:path>
                </a:pathLst>
              </a:custGeom>
              <a:solidFill>
                <a:srgbClr val="051D40"/>
              </a:solidFill>
              <a:ln cap="sq">
                <a:noFill/>
                <a:prstDash val="solid"/>
                <a:miter/>
              </a:ln>
            </p:spPr>
          </p:sp>
        </p:grpSp>
        <p:grpSp>
          <p:nvGrpSpPr>
            <p:cNvPr name="Group 17" id="17"/>
            <p:cNvGrpSpPr/>
            <p:nvPr/>
          </p:nvGrpSpPr>
          <p:grpSpPr>
            <a:xfrm rot="0">
              <a:off x="6476514" y="3794284"/>
              <a:ext cx="1152190" cy="1717370"/>
              <a:chOff x="0" y="0"/>
              <a:chExt cx="603250" cy="899160"/>
            </a:xfrm>
          </p:grpSpPr>
          <p:sp>
            <p:nvSpPr>
              <p:cNvPr name="Freeform 18" id="18"/>
              <p:cNvSpPr/>
              <p:nvPr/>
            </p:nvSpPr>
            <p:spPr>
              <a:xfrm flipH="false" flipV="false" rot="0">
                <a:off x="50800" y="50800"/>
                <a:ext cx="501188" cy="800100"/>
              </a:xfrm>
              <a:custGeom>
                <a:avLst/>
                <a:gdLst/>
                <a:ahLst/>
                <a:cxnLst/>
                <a:rect r="r" b="b" t="t" l="l"/>
                <a:pathLst>
                  <a:path h="800100" w="501188">
                    <a:moveTo>
                      <a:pt x="0" y="764540"/>
                    </a:moveTo>
                    <a:cubicBezTo>
                      <a:pt x="83820" y="629920"/>
                      <a:pt x="158750" y="582930"/>
                      <a:pt x="189230" y="549910"/>
                    </a:cubicBezTo>
                    <a:cubicBezTo>
                      <a:pt x="207010" y="529590"/>
                      <a:pt x="217170" y="515620"/>
                      <a:pt x="227330" y="496570"/>
                    </a:cubicBezTo>
                    <a:cubicBezTo>
                      <a:pt x="236220" y="478790"/>
                      <a:pt x="242570" y="459740"/>
                      <a:pt x="245110" y="438150"/>
                    </a:cubicBezTo>
                    <a:cubicBezTo>
                      <a:pt x="248920" y="412750"/>
                      <a:pt x="232410" y="386080"/>
                      <a:pt x="241300" y="358140"/>
                    </a:cubicBezTo>
                    <a:cubicBezTo>
                      <a:pt x="255270" y="314960"/>
                      <a:pt x="325120" y="271780"/>
                      <a:pt x="351790" y="219710"/>
                    </a:cubicBezTo>
                    <a:cubicBezTo>
                      <a:pt x="379730" y="165100"/>
                      <a:pt x="375920" y="72390"/>
                      <a:pt x="405130" y="36830"/>
                    </a:cubicBezTo>
                    <a:cubicBezTo>
                      <a:pt x="422910" y="13970"/>
                      <a:pt x="455930" y="1270"/>
                      <a:pt x="472440" y="0"/>
                    </a:cubicBezTo>
                    <a:cubicBezTo>
                      <a:pt x="481330" y="0"/>
                      <a:pt x="490220" y="3810"/>
                      <a:pt x="494030" y="8890"/>
                    </a:cubicBezTo>
                    <a:cubicBezTo>
                      <a:pt x="499110" y="13970"/>
                      <a:pt x="502920" y="25400"/>
                      <a:pt x="500380" y="31750"/>
                    </a:cubicBezTo>
                    <a:cubicBezTo>
                      <a:pt x="496570" y="39370"/>
                      <a:pt x="476250" y="52070"/>
                      <a:pt x="467360" y="49530"/>
                    </a:cubicBezTo>
                    <a:cubicBezTo>
                      <a:pt x="459740" y="46990"/>
                      <a:pt x="448310" y="25400"/>
                      <a:pt x="452120" y="16510"/>
                    </a:cubicBezTo>
                    <a:cubicBezTo>
                      <a:pt x="454660" y="8890"/>
                      <a:pt x="477520" y="-1270"/>
                      <a:pt x="485140" y="2540"/>
                    </a:cubicBezTo>
                    <a:cubicBezTo>
                      <a:pt x="492760" y="6350"/>
                      <a:pt x="501650" y="27940"/>
                      <a:pt x="497840" y="36830"/>
                    </a:cubicBezTo>
                    <a:cubicBezTo>
                      <a:pt x="494030" y="46990"/>
                      <a:pt x="464820" y="48260"/>
                      <a:pt x="454660" y="55880"/>
                    </a:cubicBezTo>
                    <a:cubicBezTo>
                      <a:pt x="447040" y="62230"/>
                      <a:pt x="443230" y="67310"/>
                      <a:pt x="438150" y="80010"/>
                    </a:cubicBezTo>
                    <a:cubicBezTo>
                      <a:pt x="426720" y="105410"/>
                      <a:pt x="430530" y="170180"/>
                      <a:pt x="410210" y="214630"/>
                    </a:cubicBezTo>
                    <a:cubicBezTo>
                      <a:pt x="386080" y="267970"/>
                      <a:pt x="304800" y="330200"/>
                      <a:pt x="292100" y="373380"/>
                    </a:cubicBezTo>
                    <a:cubicBezTo>
                      <a:pt x="285750" y="396240"/>
                      <a:pt x="299720" y="412750"/>
                      <a:pt x="297180" y="434340"/>
                    </a:cubicBezTo>
                    <a:cubicBezTo>
                      <a:pt x="293370" y="461010"/>
                      <a:pt x="283210" y="496570"/>
                      <a:pt x="269240" y="523240"/>
                    </a:cubicBezTo>
                    <a:cubicBezTo>
                      <a:pt x="255270" y="549910"/>
                      <a:pt x="236220" y="568960"/>
                      <a:pt x="213360" y="594360"/>
                    </a:cubicBezTo>
                    <a:cubicBezTo>
                      <a:pt x="180340" y="628650"/>
                      <a:pt x="118110" y="668020"/>
                      <a:pt x="87630" y="706120"/>
                    </a:cubicBezTo>
                    <a:cubicBezTo>
                      <a:pt x="63500" y="735330"/>
                      <a:pt x="54610" y="786130"/>
                      <a:pt x="36830" y="796290"/>
                    </a:cubicBezTo>
                    <a:cubicBezTo>
                      <a:pt x="27940" y="801370"/>
                      <a:pt x="15240" y="801370"/>
                      <a:pt x="8890" y="796290"/>
                    </a:cubicBezTo>
                    <a:cubicBezTo>
                      <a:pt x="1270" y="791210"/>
                      <a:pt x="0" y="764540"/>
                      <a:pt x="0" y="764540"/>
                    </a:cubicBezTo>
                  </a:path>
                </a:pathLst>
              </a:custGeom>
              <a:solidFill>
                <a:srgbClr val="051D40"/>
              </a:solidFill>
              <a:ln cap="sq">
                <a:noFill/>
                <a:prstDash val="solid"/>
                <a:miter/>
              </a:ln>
            </p:spPr>
          </p:sp>
        </p:grpSp>
        <p:grpSp>
          <p:nvGrpSpPr>
            <p:cNvPr name="Group 19" id="19"/>
            <p:cNvGrpSpPr/>
            <p:nvPr/>
          </p:nvGrpSpPr>
          <p:grpSpPr>
            <a:xfrm rot="0">
              <a:off x="3883479" y="3825818"/>
              <a:ext cx="3575429" cy="1096400"/>
              <a:chOff x="0" y="0"/>
              <a:chExt cx="1871980" cy="574040"/>
            </a:xfrm>
          </p:grpSpPr>
          <p:sp>
            <p:nvSpPr>
              <p:cNvPr name="Freeform 20" id="20"/>
              <p:cNvSpPr/>
              <p:nvPr/>
            </p:nvSpPr>
            <p:spPr>
              <a:xfrm flipH="false" flipV="false" rot="0">
                <a:off x="50800" y="49978"/>
                <a:ext cx="1771021" cy="473586"/>
              </a:xfrm>
              <a:custGeom>
                <a:avLst/>
                <a:gdLst/>
                <a:ahLst/>
                <a:cxnLst/>
                <a:rect r="r" b="b" t="t" l="l"/>
                <a:pathLst>
                  <a:path h="473586" w="1771021">
                    <a:moveTo>
                      <a:pt x="0" y="286572"/>
                    </a:moveTo>
                    <a:cubicBezTo>
                      <a:pt x="33020" y="168462"/>
                      <a:pt x="60960" y="127822"/>
                      <a:pt x="86360" y="106232"/>
                    </a:cubicBezTo>
                    <a:cubicBezTo>
                      <a:pt x="106680" y="88452"/>
                      <a:pt x="124460" y="80832"/>
                      <a:pt x="153670" y="74482"/>
                    </a:cubicBezTo>
                    <a:cubicBezTo>
                      <a:pt x="207010" y="60512"/>
                      <a:pt x="311150" y="50352"/>
                      <a:pt x="383540" y="66862"/>
                    </a:cubicBezTo>
                    <a:cubicBezTo>
                      <a:pt x="457200" y="84642"/>
                      <a:pt x="520700" y="153222"/>
                      <a:pt x="593090" y="178622"/>
                    </a:cubicBezTo>
                    <a:cubicBezTo>
                      <a:pt x="661670" y="202752"/>
                      <a:pt x="750570" y="200212"/>
                      <a:pt x="803910" y="217992"/>
                    </a:cubicBezTo>
                    <a:cubicBezTo>
                      <a:pt x="840740" y="230692"/>
                      <a:pt x="861060" y="237042"/>
                      <a:pt x="890270" y="259902"/>
                    </a:cubicBezTo>
                    <a:cubicBezTo>
                      <a:pt x="933450" y="294192"/>
                      <a:pt x="984250" y="423732"/>
                      <a:pt x="1023620" y="425002"/>
                    </a:cubicBezTo>
                    <a:cubicBezTo>
                      <a:pt x="1050290" y="426272"/>
                      <a:pt x="1074420" y="365312"/>
                      <a:pt x="1094740" y="353882"/>
                    </a:cubicBezTo>
                    <a:cubicBezTo>
                      <a:pt x="1106170" y="346262"/>
                      <a:pt x="1109980" y="346262"/>
                      <a:pt x="1125220" y="343722"/>
                    </a:cubicBezTo>
                    <a:cubicBezTo>
                      <a:pt x="1162050" y="338642"/>
                      <a:pt x="1270000" y="357692"/>
                      <a:pt x="1327150" y="348802"/>
                    </a:cubicBezTo>
                    <a:cubicBezTo>
                      <a:pt x="1370330" y="342452"/>
                      <a:pt x="1414780" y="332292"/>
                      <a:pt x="1440180" y="310702"/>
                    </a:cubicBezTo>
                    <a:cubicBezTo>
                      <a:pt x="1461770" y="291652"/>
                      <a:pt x="1461770" y="261172"/>
                      <a:pt x="1480820" y="234502"/>
                    </a:cubicBezTo>
                    <a:cubicBezTo>
                      <a:pt x="1506220" y="198942"/>
                      <a:pt x="1548130" y="148142"/>
                      <a:pt x="1588770" y="117662"/>
                    </a:cubicBezTo>
                    <a:cubicBezTo>
                      <a:pt x="1626870" y="90992"/>
                      <a:pt x="1691640" y="84642"/>
                      <a:pt x="1713230" y="59242"/>
                    </a:cubicBezTo>
                    <a:cubicBezTo>
                      <a:pt x="1727200" y="42732"/>
                      <a:pt x="1720850" y="12252"/>
                      <a:pt x="1731010" y="4632"/>
                    </a:cubicBezTo>
                    <a:cubicBezTo>
                      <a:pt x="1737360" y="-448"/>
                      <a:pt x="1747520" y="-448"/>
                      <a:pt x="1753870" y="2092"/>
                    </a:cubicBezTo>
                    <a:cubicBezTo>
                      <a:pt x="1761490" y="4632"/>
                      <a:pt x="1767840" y="13522"/>
                      <a:pt x="1769110" y="21142"/>
                    </a:cubicBezTo>
                    <a:cubicBezTo>
                      <a:pt x="1770380" y="27492"/>
                      <a:pt x="1767840" y="38922"/>
                      <a:pt x="1762760" y="44002"/>
                    </a:cubicBezTo>
                    <a:cubicBezTo>
                      <a:pt x="1756410" y="49082"/>
                      <a:pt x="1739900" y="51622"/>
                      <a:pt x="1732280" y="47812"/>
                    </a:cubicBezTo>
                    <a:cubicBezTo>
                      <a:pt x="1725930" y="45272"/>
                      <a:pt x="1719580" y="35112"/>
                      <a:pt x="1719580" y="27492"/>
                    </a:cubicBezTo>
                    <a:cubicBezTo>
                      <a:pt x="1718310" y="21142"/>
                      <a:pt x="1723390" y="10982"/>
                      <a:pt x="1728470" y="5902"/>
                    </a:cubicBezTo>
                    <a:cubicBezTo>
                      <a:pt x="1733550" y="2092"/>
                      <a:pt x="1744980" y="-1718"/>
                      <a:pt x="1751330" y="822"/>
                    </a:cubicBezTo>
                    <a:cubicBezTo>
                      <a:pt x="1758950" y="4632"/>
                      <a:pt x="1767840" y="16062"/>
                      <a:pt x="1770380" y="26222"/>
                    </a:cubicBezTo>
                    <a:cubicBezTo>
                      <a:pt x="1772920" y="40192"/>
                      <a:pt x="1767840" y="63052"/>
                      <a:pt x="1756410" y="79562"/>
                    </a:cubicBezTo>
                    <a:cubicBezTo>
                      <a:pt x="1742440" y="101152"/>
                      <a:pt x="1701800" y="124012"/>
                      <a:pt x="1677670" y="137982"/>
                    </a:cubicBezTo>
                    <a:cubicBezTo>
                      <a:pt x="1658620" y="148142"/>
                      <a:pt x="1643380" y="145602"/>
                      <a:pt x="1624330" y="158302"/>
                    </a:cubicBezTo>
                    <a:cubicBezTo>
                      <a:pt x="1593850" y="178622"/>
                      <a:pt x="1548130" y="230692"/>
                      <a:pt x="1520190" y="266252"/>
                    </a:cubicBezTo>
                    <a:cubicBezTo>
                      <a:pt x="1498600" y="295462"/>
                      <a:pt x="1494790" y="329752"/>
                      <a:pt x="1468120" y="351342"/>
                    </a:cubicBezTo>
                    <a:cubicBezTo>
                      <a:pt x="1436370" y="376742"/>
                      <a:pt x="1384300" y="391982"/>
                      <a:pt x="1333500" y="399602"/>
                    </a:cubicBezTo>
                    <a:cubicBezTo>
                      <a:pt x="1271270" y="409762"/>
                      <a:pt x="1168400" y="374202"/>
                      <a:pt x="1120140" y="394522"/>
                    </a:cubicBezTo>
                    <a:cubicBezTo>
                      <a:pt x="1085850" y="408492"/>
                      <a:pt x="1070610" y="455482"/>
                      <a:pt x="1050290" y="466912"/>
                    </a:cubicBezTo>
                    <a:cubicBezTo>
                      <a:pt x="1040130" y="471992"/>
                      <a:pt x="1032510" y="474532"/>
                      <a:pt x="1021080" y="473262"/>
                    </a:cubicBezTo>
                    <a:cubicBezTo>
                      <a:pt x="1004570" y="470722"/>
                      <a:pt x="981710" y="456752"/>
                      <a:pt x="960120" y="437702"/>
                    </a:cubicBezTo>
                    <a:cubicBezTo>
                      <a:pt x="925830" y="408492"/>
                      <a:pt x="883920" y="322132"/>
                      <a:pt x="847090" y="292922"/>
                    </a:cubicBezTo>
                    <a:cubicBezTo>
                      <a:pt x="825500" y="276412"/>
                      <a:pt x="811530" y="272602"/>
                      <a:pt x="782320" y="263712"/>
                    </a:cubicBezTo>
                    <a:cubicBezTo>
                      <a:pt x="734060" y="248472"/>
                      <a:pt x="641350" y="249742"/>
                      <a:pt x="577850" y="225612"/>
                    </a:cubicBezTo>
                    <a:cubicBezTo>
                      <a:pt x="515620" y="202752"/>
                      <a:pt x="447040" y="144332"/>
                      <a:pt x="405130" y="127822"/>
                    </a:cubicBezTo>
                    <a:cubicBezTo>
                      <a:pt x="384810" y="118932"/>
                      <a:pt x="377190" y="116392"/>
                      <a:pt x="354330" y="113852"/>
                    </a:cubicBezTo>
                    <a:cubicBezTo>
                      <a:pt x="311150" y="108772"/>
                      <a:pt x="208280" y="104962"/>
                      <a:pt x="161290" y="122742"/>
                    </a:cubicBezTo>
                    <a:cubicBezTo>
                      <a:pt x="128270" y="134172"/>
                      <a:pt x="104140" y="158302"/>
                      <a:pt x="86360" y="179892"/>
                    </a:cubicBezTo>
                    <a:cubicBezTo>
                      <a:pt x="71120" y="198942"/>
                      <a:pt x="62230" y="220532"/>
                      <a:pt x="55880" y="242122"/>
                    </a:cubicBezTo>
                    <a:cubicBezTo>
                      <a:pt x="49530" y="262442"/>
                      <a:pt x="54610" y="292922"/>
                      <a:pt x="44450" y="303082"/>
                    </a:cubicBezTo>
                    <a:cubicBezTo>
                      <a:pt x="38100" y="309432"/>
                      <a:pt x="24130" y="313242"/>
                      <a:pt x="16510" y="309432"/>
                    </a:cubicBezTo>
                    <a:cubicBezTo>
                      <a:pt x="10160" y="306892"/>
                      <a:pt x="0" y="286572"/>
                      <a:pt x="0" y="286572"/>
                    </a:cubicBezTo>
                  </a:path>
                </a:pathLst>
              </a:custGeom>
              <a:solidFill>
                <a:srgbClr val="051D40"/>
              </a:solidFill>
              <a:ln cap="sq">
                <a:noFill/>
                <a:prstDash val="solid"/>
                <a:miter/>
              </a:ln>
            </p:spPr>
          </p:sp>
        </p:grpSp>
        <p:grpSp>
          <p:nvGrpSpPr>
            <p:cNvPr name="Group 21" id="21"/>
            <p:cNvGrpSpPr/>
            <p:nvPr/>
          </p:nvGrpSpPr>
          <p:grpSpPr>
            <a:xfrm rot="0">
              <a:off x="3864073" y="4364315"/>
              <a:ext cx="1969639" cy="2406259"/>
              <a:chOff x="0" y="0"/>
              <a:chExt cx="1031240" cy="1259840"/>
            </a:xfrm>
          </p:grpSpPr>
          <p:sp>
            <p:nvSpPr>
              <p:cNvPr name="Freeform 22" id="22"/>
              <p:cNvSpPr/>
              <p:nvPr/>
            </p:nvSpPr>
            <p:spPr>
              <a:xfrm flipH="false" flipV="false" rot="0">
                <a:off x="50800" y="50597"/>
                <a:ext cx="930235" cy="1161062"/>
              </a:xfrm>
              <a:custGeom>
                <a:avLst/>
                <a:gdLst/>
                <a:ahLst/>
                <a:cxnLst/>
                <a:rect r="r" b="b" t="t" l="l"/>
                <a:pathLst>
                  <a:path h="1161062" w="930235">
                    <a:moveTo>
                      <a:pt x="35560" y="203"/>
                    </a:moveTo>
                    <a:cubicBezTo>
                      <a:pt x="92710" y="54813"/>
                      <a:pt x="105410" y="86563"/>
                      <a:pt x="107950" y="124663"/>
                    </a:cubicBezTo>
                    <a:cubicBezTo>
                      <a:pt x="110490" y="183083"/>
                      <a:pt x="58420" y="297383"/>
                      <a:pt x="55880" y="357073"/>
                    </a:cubicBezTo>
                    <a:cubicBezTo>
                      <a:pt x="54610" y="395173"/>
                      <a:pt x="53340" y="429463"/>
                      <a:pt x="69850" y="451053"/>
                    </a:cubicBezTo>
                    <a:cubicBezTo>
                      <a:pt x="86360" y="472643"/>
                      <a:pt x="138430" y="471373"/>
                      <a:pt x="157480" y="485343"/>
                    </a:cubicBezTo>
                    <a:cubicBezTo>
                      <a:pt x="170180" y="495503"/>
                      <a:pt x="173990" y="499313"/>
                      <a:pt x="182880" y="515823"/>
                    </a:cubicBezTo>
                    <a:cubicBezTo>
                      <a:pt x="203200" y="553923"/>
                      <a:pt x="217170" y="689813"/>
                      <a:pt x="245110" y="731723"/>
                    </a:cubicBezTo>
                    <a:cubicBezTo>
                      <a:pt x="259080" y="755853"/>
                      <a:pt x="273050" y="764743"/>
                      <a:pt x="295910" y="776173"/>
                    </a:cubicBezTo>
                    <a:cubicBezTo>
                      <a:pt x="327660" y="792683"/>
                      <a:pt x="387350" y="792683"/>
                      <a:pt x="427990" y="811733"/>
                    </a:cubicBezTo>
                    <a:cubicBezTo>
                      <a:pt x="467360" y="829513"/>
                      <a:pt x="502920" y="867613"/>
                      <a:pt x="534670" y="881583"/>
                    </a:cubicBezTo>
                    <a:cubicBezTo>
                      <a:pt x="558800" y="891743"/>
                      <a:pt x="579120" y="898093"/>
                      <a:pt x="599440" y="896823"/>
                    </a:cubicBezTo>
                    <a:cubicBezTo>
                      <a:pt x="619760" y="894283"/>
                      <a:pt x="635000" y="876503"/>
                      <a:pt x="655320" y="875233"/>
                    </a:cubicBezTo>
                    <a:cubicBezTo>
                      <a:pt x="674370" y="872693"/>
                      <a:pt x="698500" y="875233"/>
                      <a:pt x="717550" y="885393"/>
                    </a:cubicBezTo>
                    <a:cubicBezTo>
                      <a:pt x="741680" y="899363"/>
                      <a:pt x="759460" y="928573"/>
                      <a:pt x="779780" y="956513"/>
                    </a:cubicBezTo>
                    <a:cubicBezTo>
                      <a:pt x="807720" y="994613"/>
                      <a:pt x="834390" y="1067003"/>
                      <a:pt x="864870" y="1092403"/>
                    </a:cubicBezTo>
                    <a:cubicBezTo>
                      <a:pt x="883920" y="1110183"/>
                      <a:pt x="919480" y="1106373"/>
                      <a:pt x="927100" y="1119073"/>
                    </a:cubicBezTo>
                    <a:cubicBezTo>
                      <a:pt x="932180" y="1127963"/>
                      <a:pt x="930910" y="1144473"/>
                      <a:pt x="924560" y="1150823"/>
                    </a:cubicBezTo>
                    <a:cubicBezTo>
                      <a:pt x="918210" y="1155903"/>
                      <a:pt x="894080" y="1157173"/>
                      <a:pt x="887730" y="1152093"/>
                    </a:cubicBezTo>
                    <a:cubicBezTo>
                      <a:pt x="882650" y="1145743"/>
                      <a:pt x="882650" y="1121613"/>
                      <a:pt x="889000" y="1115263"/>
                    </a:cubicBezTo>
                    <a:cubicBezTo>
                      <a:pt x="892810" y="1108913"/>
                      <a:pt x="904240" y="1107643"/>
                      <a:pt x="911860" y="1108913"/>
                    </a:cubicBezTo>
                    <a:cubicBezTo>
                      <a:pt x="918210" y="1110183"/>
                      <a:pt x="928370" y="1117803"/>
                      <a:pt x="929640" y="1124153"/>
                    </a:cubicBezTo>
                    <a:cubicBezTo>
                      <a:pt x="930910" y="1133043"/>
                      <a:pt x="923290" y="1153363"/>
                      <a:pt x="913130" y="1158443"/>
                    </a:cubicBezTo>
                    <a:cubicBezTo>
                      <a:pt x="899160" y="1164793"/>
                      <a:pt x="863600" y="1159713"/>
                      <a:pt x="836930" y="1141933"/>
                    </a:cubicBezTo>
                    <a:cubicBezTo>
                      <a:pt x="788670" y="1110183"/>
                      <a:pt x="735330" y="943813"/>
                      <a:pt x="685800" y="924763"/>
                    </a:cubicBezTo>
                    <a:cubicBezTo>
                      <a:pt x="659130" y="913333"/>
                      <a:pt x="633730" y="940003"/>
                      <a:pt x="604520" y="940003"/>
                    </a:cubicBezTo>
                    <a:cubicBezTo>
                      <a:pt x="572770" y="941273"/>
                      <a:pt x="538480" y="937463"/>
                      <a:pt x="504190" y="924763"/>
                    </a:cubicBezTo>
                    <a:cubicBezTo>
                      <a:pt x="461010" y="908253"/>
                      <a:pt x="416560" y="858723"/>
                      <a:pt x="372110" y="839673"/>
                    </a:cubicBezTo>
                    <a:cubicBezTo>
                      <a:pt x="330200" y="821893"/>
                      <a:pt x="274320" y="824433"/>
                      <a:pt x="245110" y="807923"/>
                    </a:cubicBezTo>
                    <a:cubicBezTo>
                      <a:pt x="226060" y="796493"/>
                      <a:pt x="217170" y="788873"/>
                      <a:pt x="204470" y="767283"/>
                    </a:cubicBezTo>
                    <a:cubicBezTo>
                      <a:pt x="176530" y="721563"/>
                      <a:pt x="167640" y="565353"/>
                      <a:pt x="128270" y="523443"/>
                    </a:cubicBezTo>
                    <a:cubicBezTo>
                      <a:pt x="105410" y="496773"/>
                      <a:pt x="62230" y="505663"/>
                      <a:pt x="41910" y="487883"/>
                    </a:cubicBezTo>
                    <a:cubicBezTo>
                      <a:pt x="26670" y="473913"/>
                      <a:pt x="16510" y="456133"/>
                      <a:pt x="11430" y="435813"/>
                    </a:cubicBezTo>
                    <a:cubicBezTo>
                      <a:pt x="3810" y="411683"/>
                      <a:pt x="3810" y="387553"/>
                      <a:pt x="6350" y="351993"/>
                    </a:cubicBezTo>
                    <a:cubicBezTo>
                      <a:pt x="11430" y="293573"/>
                      <a:pt x="59690" y="160223"/>
                      <a:pt x="58420" y="115773"/>
                    </a:cubicBezTo>
                    <a:cubicBezTo>
                      <a:pt x="57150" y="96723"/>
                      <a:pt x="53340" y="90373"/>
                      <a:pt x="46990" y="77673"/>
                    </a:cubicBezTo>
                    <a:cubicBezTo>
                      <a:pt x="36830" y="59893"/>
                      <a:pt x="1270" y="38303"/>
                      <a:pt x="0" y="24333"/>
                    </a:cubicBezTo>
                    <a:cubicBezTo>
                      <a:pt x="0" y="15443"/>
                      <a:pt x="6350" y="6553"/>
                      <a:pt x="11430" y="2743"/>
                    </a:cubicBezTo>
                    <a:cubicBezTo>
                      <a:pt x="17780" y="-1067"/>
                      <a:pt x="35560" y="203"/>
                      <a:pt x="35560" y="203"/>
                    </a:cubicBezTo>
                  </a:path>
                </a:pathLst>
              </a:custGeom>
              <a:solidFill>
                <a:srgbClr val="051D40"/>
              </a:solidFill>
              <a:ln cap="sq">
                <a:noFill/>
                <a:prstDash val="solid"/>
                <a:miter/>
              </a:ln>
            </p:spPr>
          </p:sp>
        </p:grpSp>
        <p:grpSp>
          <p:nvGrpSpPr>
            <p:cNvPr name="Group 23" id="23"/>
            <p:cNvGrpSpPr/>
            <p:nvPr/>
          </p:nvGrpSpPr>
          <p:grpSpPr>
            <a:xfrm rot="0">
              <a:off x="4768846" y="6491623"/>
              <a:ext cx="1741627" cy="2369874"/>
              <a:chOff x="0" y="0"/>
              <a:chExt cx="911860" cy="1240790"/>
            </a:xfrm>
          </p:grpSpPr>
          <p:sp>
            <p:nvSpPr>
              <p:cNvPr name="Freeform 24" id="24"/>
              <p:cNvSpPr/>
              <p:nvPr/>
            </p:nvSpPr>
            <p:spPr>
              <a:xfrm flipH="false" flipV="false" rot="0">
                <a:off x="50629" y="50244"/>
                <a:ext cx="810431" cy="1141447"/>
              </a:xfrm>
              <a:custGeom>
                <a:avLst/>
                <a:gdLst/>
                <a:ahLst/>
                <a:cxnLst/>
                <a:rect r="r" b="b" t="t" l="l"/>
                <a:pathLst>
                  <a:path h="1141447" w="810431">
                    <a:moveTo>
                      <a:pt x="50971" y="1003856"/>
                    </a:moveTo>
                    <a:cubicBezTo>
                      <a:pt x="80181" y="1052116"/>
                      <a:pt x="77641" y="1067356"/>
                      <a:pt x="72561" y="1077516"/>
                    </a:cubicBezTo>
                    <a:cubicBezTo>
                      <a:pt x="67481" y="1086406"/>
                      <a:pt x="50971" y="1097836"/>
                      <a:pt x="52241" y="1097836"/>
                    </a:cubicBezTo>
                    <a:cubicBezTo>
                      <a:pt x="53511" y="1100376"/>
                      <a:pt x="136061" y="1020366"/>
                      <a:pt x="169081" y="1016556"/>
                    </a:cubicBezTo>
                    <a:cubicBezTo>
                      <a:pt x="190671" y="1014016"/>
                      <a:pt x="203371" y="1040686"/>
                      <a:pt x="226231" y="1039416"/>
                    </a:cubicBezTo>
                    <a:cubicBezTo>
                      <a:pt x="260521" y="1036876"/>
                      <a:pt x="310051" y="1001316"/>
                      <a:pt x="353231" y="973376"/>
                    </a:cubicBezTo>
                    <a:cubicBezTo>
                      <a:pt x="404031" y="940356"/>
                      <a:pt x="452291" y="899716"/>
                      <a:pt x="509441" y="850186"/>
                    </a:cubicBezTo>
                    <a:cubicBezTo>
                      <a:pt x="584371" y="786686"/>
                      <a:pt x="748201" y="655876"/>
                      <a:pt x="757091" y="615236"/>
                    </a:cubicBezTo>
                    <a:cubicBezTo>
                      <a:pt x="759631" y="603806"/>
                      <a:pt x="755821" y="598726"/>
                      <a:pt x="746931" y="589836"/>
                    </a:cubicBezTo>
                    <a:cubicBezTo>
                      <a:pt x="725341" y="563166"/>
                      <a:pt x="614851" y="526336"/>
                      <a:pt x="570401" y="488236"/>
                    </a:cubicBezTo>
                    <a:cubicBezTo>
                      <a:pt x="537381" y="460296"/>
                      <a:pt x="518331" y="432356"/>
                      <a:pt x="498011" y="395526"/>
                    </a:cubicBezTo>
                    <a:cubicBezTo>
                      <a:pt x="473881" y="353616"/>
                      <a:pt x="457371" y="296466"/>
                      <a:pt x="442131" y="244396"/>
                    </a:cubicBezTo>
                    <a:cubicBezTo>
                      <a:pt x="426891" y="192326"/>
                      <a:pt x="412921" y="126286"/>
                      <a:pt x="407841" y="83106"/>
                    </a:cubicBezTo>
                    <a:cubicBezTo>
                      <a:pt x="404031" y="55166"/>
                      <a:pt x="398951" y="24686"/>
                      <a:pt x="405301" y="11986"/>
                    </a:cubicBezTo>
                    <a:cubicBezTo>
                      <a:pt x="410381" y="4366"/>
                      <a:pt x="419271" y="556"/>
                      <a:pt x="426891" y="556"/>
                    </a:cubicBezTo>
                    <a:cubicBezTo>
                      <a:pt x="433241" y="-714"/>
                      <a:pt x="444671" y="4366"/>
                      <a:pt x="447211" y="10716"/>
                    </a:cubicBezTo>
                    <a:cubicBezTo>
                      <a:pt x="451021" y="18336"/>
                      <a:pt x="447211" y="41196"/>
                      <a:pt x="440861" y="46276"/>
                    </a:cubicBezTo>
                    <a:cubicBezTo>
                      <a:pt x="435781" y="51356"/>
                      <a:pt x="423081" y="51356"/>
                      <a:pt x="416731" y="48816"/>
                    </a:cubicBezTo>
                    <a:cubicBezTo>
                      <a:pt x="410381" y="46276"/>
                      <a:pt x="402761" y="37386"/>
                      <a:pt x="402761" y="29766"/>
                    </a:cubicBezTo>
                    <a:cubicBezTo>
                      <a:pt x="401491" y="22146"/>
                      <a:pt x="415461" y="1826"/>
                      <a:pt x="423081" y="556"/>
                    </a:cubicBezTo>
                    <a:cubicBezTo>
                      <a:pt x="430701" y="-1984"/>
                      <a:pt x="442131" y="4366"/>
                      <a:pt x="449751" y="15796"/>
                    </a:cubicBezTo>
                    <a:cubicBezTo>
                      <a:pt x="470071" y="42466"/>
                      <a:pt x="467531" y="146606"/>
                      <a:pt x="484041" y="210106"/>
                    </a:cubicBezTo>
                    <a:cubicBezTo>
                      <a:pt x="501821" y="276146"/>
                      <a:pt x="517061" y="353616"/>
                      <a:pt x="553891" y="403146"/>
                    </a:cubicBezTo>
                    <a:cubicBezTo>
                      <a:pt x="586911" y="448866"/>
                      <a:pt x="644061" y="478076"/>
                      <a:pt x="685971" y="503476"/>
                    </a:cubicBezTo>
                    <a:cubicBezTo>
                      <a:pt x="718991" y="525066"/>
                      <a:pt x="760901" y="530146"/>
                      <a:pt x="782491" y="551736"/>
                    </a:cubicBezTo>
                    <a:cubicBezTo>
                      <a:pt x="799001" y="569516"/>
                      <a:pt x="809161" y="599996"/>
                      <a:pt x="810431" y="616506"/>
                    </a:cubicBezTo>
                    <a:cubicBezTo>
                      <a:pt x="810431" y="627936"/>
                      <a:pt x="806621" y="633016"/>
                      <a:pt x="800271" y="643176"/>
                    </a:cubicBezTo>
                    <a:cubicBezTo>
                      <a:pt x="787571" y="664766"/>
                      <a:pt x="752011" y="702866"/>
                      <a:pt x="722801" y="729536"/>
                    </a:cubicBezTo>
                    <a:cubicBezTo>
                      <a:pt x="689781" y="758746"/>
                      <a:pt x="644061" y="780336"/>
                      <a:pt x="611041" y="809546"/>
                    </a:cubicBezTo>
                    <a:cubicBezTo>
                      <a:pt x="579291" y="837486"/>
                      <a:pt x="553891" y="878126"/>
                      <a:pt x="527221" y="899716"/>
                    </a:cubicBezTo>
                    <a:cubicBezTo>
                      <a:pt x="505631" y="914956"/>
                      <a:pt x="487851" y="917496"/>
                      <a:pt x="466261" y="934006"/>
                    </a:cubicBezTo>
                    <a:cubicBezTo>
                      <a:pt x="435781" y="955596"/>
                      <a:pt x="393871" y="1006396"/>
                      <a:pt x="364661" y="1022906"/>
                    </a:cubicBezTo>
                    <a:cubicBezTo>
                      <a:pt x="345611" y="1034336"/>
                      <a:pt x="327831" y="1031796"/>
                      <a:pt x="312591" y="1039416"/>
                    </a:cubicBezTo>
                    <a:cubicBezTo>
                      <a:pt x="297351" y="1048306"/>
                      <a:pt x="284651" y="1067356"/>
                      <a:pt x="269411" y="1074976"/>
                    </a:cubicBezTo>
                    <a:cubicBezTo>
                      <a:pt x="257981" y="1081326"/>
                      <a:pt x="249091" y="1086406"/>
                      <a:pt x="236391" y="1086406"/>
                    </a:cubicBezTo>
                    <a:cubicBezTo>
                      <a:pt x="218611" y="1087676"/>
                      <a:pt x="193211" y="1066086"/>
                      <a:pt x="172891" y="1071166"/>
                    </a:cubicBezTo>
                    <a:cubicBezTo>
                      <a:pt x="147491" y="1076246"/>
                      <a:pt x="127171" y="1123236"/>
                      <a:pt x="101771" y="1133396"/>
                    </a:cubicBezTo>
                    <a:cubicBezTo>
                      <a:pt x="81451" y="1142286"/>
                      <a:pt x="56051" y="1143556"/>
                      <a:pt x="38271" y="1138476"/>
                    </a:cubicBezTo>
                    <a:cubicBezTo>
                      <a:pt x="23031" y="1133396"/>
                      <a:pt x="3981" y="1118156"/>
                      <a:pt x="171" y="1104186"/>
                    </a:cubicBezTo>
                    <a:cubicBezTo>
                      <a:pt x="-2369" y="1088946"/>
                      <a:pt x="24301" y="1066086"/>
                      <a:pt x="23031" y="1050846"/>
                    </a:cubicBezTo>
                    <a:cubicBezTo>
                      <a:pt x="23031" y="1038146"/>
                      <a:pt x="5251" y="1027986"/>
                      <a:pt x="6521" y="1019096"/>
                    </a:cubicBezTo>
                    <a:cubicBezTo>
                      <a:pt x="6521" y="1010206"/>
                      <a:pt x="15411" y="998776"/>
                      <a:pt x="23031" y="996236"/>
                    </a:cubicBezTo>
                    <a:cubicBezTo>
                      <a:pt x="30651" y="993696"/>
                      <a:pt x="50971" y="1003856"/>
                      <a:pt x="50971" y="1003856"/>
                    </a:cubicBezTo>
                  </a:path>
                </a:pathLst>
              </a:custGeom>
              <a:solidFill>
                <a:srgbClr val="051D40"/>
              </a:solidFill>
              <a:ln cap="sq">
                <a:noFill/>
                <a:prstDash val="solid"/>
                <a:miter/>
              </a:ln>
            </p:spPr>
          </p:sp>
        </p:grpSp>
        <p:grpSp>
          <p:nvGrpSpPr>
            <p:cNvPr name="Group 25" id="25"/>
            <p:cNvGrpSpPr/>
            <p:nvPr/>
          </p:nvGrpSpPr>
          <p:grpSpPr>
            <a:xfrm rot="0">
              <a:off x="3934418" y="7466740"/>
              <a:ext cx="1176447" cy="1195852"/>
              <a:chOff x="0" y="0"/>
              <a:chExt cx="615950" cy="626110"/>
            </a:xfrm>
          </p:grpSpPr>
          <p:sp>
            <p:nvSpPr>
              <p:cNvPr name="Freeform 26" id="26"/>
              <p:cNvSpPr/>
              <p:nvPr/>
            </p:nvSpPr>
            <p:spPr>
              <a:xfrm flipH="false" flipV="false" rot="0">
                <a:off x="50222" y="50800"/>
                <a:ext cx="521761" cy="523685"/>
              </a:xfrm>
              <a:custGeom>
                <a:avLst/>
                <a:gdLst/>
                <a:ahLst/>
                <a:cxnLst/>
                <a:rect r="r" b="b" t="t" l="l"/>
                <a:pathLst>
                  <a:path h="523685" w="521761">
                    <a:moveTo>
                      <a:pt x="32328" y="0"/>
                    </a:moveTo>
                    <a:cubicBezTo>
                      <a:pt x="119958" y="7620"/>
                      <a:pt x="140278" y="15240"/>
                      <a:pt x="144088" y="25400"/>
                    </a:cubicBezTo>
                    <a:cubicBezTo>
                      <a:pt x="147898" y="33020"/>
                      <a:pt x="144088" y="48260"/>
                      <a:pt x="137738" y="53340"/>
                    </a:cubicBezTo>
                    <a:cubicBezTo>
                      <a:pt x="131388" y="58420"/>
                      <a:pt x="108528" y="57150"/>
                      <a:pt x="108528" y="57150"/>
                    </a:cubicBezTo>
                    <a:cubicBezTo>
                      <a:pt x="108528" y="55880"/>
                      <a:pt x="135198" y="44450"/>
                      <a:pt x="139008" y="49530"/>
                    </a:cubicBezTo>
                    <a:cubicBezTo>
                      <a:pt x="147898" y="58420"/>
                      <a:pt x="98368" y="135890"/>
                      <a:pt x="103448" y="157480"/>
                    </a:cubicBezTo>
                    <a:cubicBezTo>
                      <a:pt x="105988" y="167640"/>
                      <a:pt x="114878" y="176530"/>
                      <a:pt x="125038" y="177800"/>
                    </a:cubicBezTo>
                    <a:cubicBezTo>
                      <a:pt x="137738" y="181610"/>
                      <a:pt x="158058" y="162560"/>
                      <a:pt x="177108" y="161290"/>
                    </a:cubicBezTo>
                    <a:cubicBezTo>
                      <a:pt x="197428" y="160020"/>
                      <a:pt x="224098" y="165100"/>
                      <a:pt x="241878" y="171450"/>
                    </a:cubicBezTo>
                    <a:cubicBezTo>
                      <a:pt x="254578" y="176530"/>
                      <a:pt x="264738" y="182880"/>
                      <a:pt x="271088" y="193040"/>
                    </a:cubicBezTo>
                    <a:cubicBezTo>
                      <a:pt x="279978" y="207010"/>
                      <a:pt x="274898" y="234950"/>
                      <a:pt x="285058" y="247650"/>
                    </a:cubicBezTo>
                    <a:cubicBezTo>
                      <a:pt x="296488" y="260350"/>
                      <a:pt x="328238" y="257810"/>
                      <a:pt x="337128" y="271780"/>
                    </a:cubicBezTo>
                    <a:cubicBezTo>
                      <a:pt x="348558" y="287020"/>
                      <a:pt x="334588" y="323850"/>
                      <a:pt x="342208" y="340360"/>
                    </a:cubicBezTo>
                    <a:cubicBezTo>
                      <a:pt x="347288" y="353060"/>
                      <a:pt x="352368" y="358140"/>
                      <a:pt x="365068" y="365760"/>
                    </a:cubicBezTo>
                    <a:cubicBezTo>
                      <a:pt x="391738" y="381000"/>
                      <a:pt x="492068" y="373380"/>
                      <a:pt x="512388" y="397510"/>
                    </a:cubicBezTo>
                    <a:cubicBezTo>
                      <a:pt x="526358" y="415290"/>
                      <a:pt x="522548" y="447040"/>
                      <a:pt x="514928" y="468630"/>
                    </a:cubicBezTo>
                    <a:cubicBezTo>
                      <a:pt x="506038" y="490220"/>
                      <a:pt x="474288" y="520700"/>
                      <a:pt x="457778" y="523240"/>
                    </a:cubicBezTo>
                    <a:cubicBezTo>
                      <a:pt x="447618" y="525780"/>
                      <a:pt x="433648" y="516890"/>
                      <a:pt x="429838" y="510540"/>
                    </a:cubicBezTo>
                    <a:cubicBezTo>
                      <a:pt x="426028" y="502920"/>
                      <a:pt x="429838" y="485140"/>
                      <a:pt x="436188" y="480060"/>
                    </a:cubicBezTo>
                    <a:cubicBezTo>
                      <a:pt x="441268" y="474980"/>
                      <a:pt x="452698" y="472440"/>
                      <a:pt x="459048" y="473710"/>
                    </a:cubicBezTo>
                    <a:cubicBezTo>
                      <a:pt x="465398" y="476250"/>
                      <a:pt x="474288" y="483870"/>
                      <a:pt x="476828" y="490220"/>
                    </a:cubicBezTo>
                    <a:cubicBezTo>
                      <a:pt x="479368" y="496570"/>
                      <a:pt x="478098" y="508000"/>
                      <a:pt x="473018" y="513080"/>
                    </a:cubicBezTo>
                    <a:cubicBezTo>
                      <a:pt x="467938" y="519430"/>
                      <a:pt x="451428" y="524510"/>
                      <a:pt x="443808" y="521970"/>
                    </a:cubicBezTo>
                    <a:cubicBezTo>
                      <a:pt x="437458" y="520700"/>
                      <a:pt x="428568" y="511810"/>
                      <a:pt x="428568" y="504190"/>
                    </a:cubicBezTo>
                    <a:cubicBezTo>
                      <a:pt x="427298" y="492760"/>
                      <a:pt x="460318" y="471170"/>
                      <a:pt x="465398" y="457200"/>
                    </a:cubicBezTo>
                    <a:cubicBezTo>
                      <a:pt x="469208" y="447040"/>
                      <a:pt x="471748" y="435610"/>
                      <a:pt x="466668" y="429260"/>
                    </a:cubicBezTo>
                    <a:cubicBezTo>
                      <a:pt x="456508" y="419100"/>
                      <a:pt x="410788" y="435610"/>
                      <a:pt x="384118" y="427990"/>
                    </a:cubicBezTo>
                    <a:cubicBezTo>
                      <a:pt x="354908" y="419100"/>
                      <a:pt x="311728" y="396240"/>
                      <a:pt x="299028" y="377190"/>
                    </a:cubicBezTo>
                    <a:cubicBezTo>
                      <a:pt x="290138" y="364490"/>
                      <a:pt x="291408" y="350520"/>
                      <a:pt x="292678" y="335280"/>
                    </a:cubicBezTo>
                    <a:cubicBezTo>
                      <a:pt x="295218" y="318770"/>
                      <a:pt x="312998" y="279400"/>
                      <a:pt x="315538" y="280670"/>
                    </a:cubicBezTo>
                    <a:cubicBezTo>
                      <a:pt x="318078" y="280670"/>
                      <a:pt x="320618" y="309880"/>
                      <a:pt x="314268" y="314960"/>
                    </a:cubicBezTo>
                    <a:cubicBezTo>
                      <a:pt x="306648" y="321310"/>
                      <a:pt x="271088" y="309880"/>
                      <a:pt x="257118" y="295910"/>
                    </a:cubicBezTo>
                    <a:cubicBezTo>
                      <a:pt x="240608" y="280670"/>
                      <a:pt x="245688" y="233680"/>
                      <a:pt x="229178" y="219710"/>
                    </a:cubicBezTo>
                    <a:cubicBezTo>
                      <a:pt x="215208" y="209550"/>
                      <a:pt x="192348" y="210820"/>
                      <a:pt x="174568" y="212090"/>
                    </a:cubicBezTo>
                    <a:cubicBezTo>
                      <a:pt x="156788" y="213360"/>
                      <a:pt x="139008" y="228600"/>
                      <a:pt x="119958" y="226060"/>
                    </a:cubicBezTo>
                    <a:cubicBezTo>
                      <a:pt x="100908" y="223520"/>
                      <a:pt x="71698" y="209550"/>
                      <a:pt x="61538" y="191770"/>
                    </a:cubicBezTo>
                    <a:cubicBezTo>
                      <a:pt x="50108" y="171450"/>
                      <a:pt x="53918" y="133350"/>
                      <a:pt x="60268" y="105410"/>
                    </a:cubicBezTo>
                    <a:cubicBezTo>
                      <a:pt x="66618" y="76200"/>
                      <a:pt x="84398" y="34290"/>
                      <a:pt x="100908" y="20320"/>
                    </a:cubicBezTo>
                    <a:cubicBezTo>
                      <a:pt x="109798" y="12700"/>
                      <a:pt x="125038" y="8890"/>
                      <a:pt x="132658" y="11430"/>
                    </a:cubicBezTo>
                    <a:cubicBezTo>
                      <a:pt x="139008" y="13970"/>
                      <a:pt x="145358" y="24130"/>
                      <a:pt x="145358" y="30480"/>
                    </a:cubicBezTo>
                    <a:cubicBezTo>
                      <a:pt x="145358" y="39370"/>
                      <a:pt x="137738" y="53340"/>
                      <a:pt x="126308" y="58420"/>
                    </a:cubicBezTo>
                    <a:cubicBezTo>
                      <a:pt x="109798" y="67310"/>
                      <a:pt x="62808" y="63500"/>
                      <a:pt x="39948" y="54610"/>
                    </a:cubicBezTo>
                    <a:cubicBezTo>
                      <a:pt x="23438" y="49530"/>
                      <a:pt x="3118" y="36830"/>
                      <a:pt x="578" y="26670"/>
                    </a:cubicBezTo>
                    <a:cubicBezTo>
                      <a:pt x="-1962" y="20320"/>
                      <a:pt x="4388" y="8890"/>
                      <a:pt x="9468" y="5080"/>
                    </a:cubicBezTo>
                    <a:cubicBezTo>
                      <a:pt x="14548" y="1270"/>
                      <a:pt x="32328" y="0"/>
                      <a:pt x="32328" y="0"/>
                    </a:cubicBezTo>
                  </a:path>
                </a:pathLst>
              </a:custGeom>
              <a:solidFill>
                <a:srgbClr val="051D40"/>
              </a:solidFill>
              <a:ln cap="sq">
                <a:noFill/>
                <a:prstDash val="solid"/>
                <a:miter/>
              </a:ln>
            </p:spPr>
          </p:sp>
        </p:grpSp>
        <p:grpSp>
          <p:nvGrpSpPr>
            <p:cNvPr name="Group 27" id="27"/>
            <p:cNvGrpSpPr/>
            <p:nvPr/>
          </p:nvGrpSpPr>
          <p:grpSpPr>
            <a:xfrm rot="0">
              <a:off x="3924715" y="6103516"/>
              <a:ext cx="1246791" cy="1622769"/>
              <a:chOff x="0" y="0"/>
              <a:chExt cx="652780" cy="849630"/>
            </a:xfrm>
          </p:grpSpPr>
          <p:sp>
            <p:nvSpPr>
              <p:cNvPr name="Freeform 28" id="28"/>
              <p:cNvSpPr/>
              <p:nvPr/>
            </p:nvSpPr>
            <p:spPr>
              <a:xfrm flipH="false" flipV="false" rot="0">
                <a:off x="50800" y="50476"/>
                <a:ext cx="549910" cy="748789"/>
              </a:xfrm>
              <a:custGeom>
                <a:avLst/>
                <a:gdLst/>
                <a:ahLst/>
                <a:cxnLst/>
                <a:rect r="r" b="b" t="t" l="l"/>
                <a:pathLst>
                  <a:path h="748789" w="549910">
                    <a:moveTo>
                      <a:pt x="20320" y="698824"/>
                    </a:moveTo>
                    <a:cubicBezTo>
                      <a:pt x="95250" y="673424"/>
                      <a:pt x="102870" y="658184"/>
                      <a:pt x="121920" y="645484"/>
                    </a:cubicBezTo>
                    <a:cubicBezTo>
                      <a:pt x="152400" y="626434"/>
                      <a:pt x="210820" y="618814"/>
                      <a:pt x="247650" y="585794"/>
                    </a:cubicBezTo>
                    <a:cubicBezTo>
                      <a:pt x="294640" y="543884"/>
                      <a:pt x="337820" y="470224"/>
                      <a:pt x="364490" y="399104"/>
                    </a:cubicBezTo>
                    <a:cubicBezTo>
                      <a:pt x="393700" y="317824"/>
                      <a:pt x="375920" y="162884"/>
                      <a:pt x="407670" y="122244"/>
                    </a:cubicBezTo>
                    <a:cubicBezTo>
                      <a:pt x="422910" y="103194"/>
                      <a:pt x="445770" y="112084"/>
                      <a:pt x="462280" y="98114"/>
                    </a:cubicBezTo>
                    <a:cubicBezTo>
                      <a:pt x="482600" y="77794"/>
                      <a:pt x="495300" y="10484"/>
                      <a:pt x="514350" y="2864"/>
                    </a:cubicBezTo>
                    <a:cubicBezTo>
                      <a:pt x="524510" y="-2216"/>
                      <a:pt x="538480" y="2864"/>
                      <a:pt x="544830" y="9214"/>
                    </a:cubicBezTo>
                    <a:cubicBezTo>
                      <a:pt x="549910" y="14294"/>
                      <a:pt x="549910" y="32074"/>
                      <a:pt x="546100" y="39694"/>
                    </a:cubicBezTo>
                    <a:cubicBezTo>
                      <a:pt x="542290" y="46044"/>
                      <a:pt x="532130" y="51124"/>
                      <a:pt x="525780" y="51124"/>
                    </a:cubicBezTo>
                    <a:cubicBezTo>
                      <a:pt x="518160" y="51124"/>
                      <a:pt x="508000" y="46044"/>
                      <a:pt x="504190" y="39694"/>
                    </a:cubicBezTo>
                    <a:cubicBezTo>
                      <a:pt x="500380" y="33344"/>
                      <a:pt x="499110" y="23184"/>
                      <a:pt x="501650" y="15564"/>
                    </a:cubicBezTo>
                    <a:cubicBezTo>
                      <a:pt x="504190" y="9214"/>
                      <a:pt x="513080" y="1594"/>
                      <a:pt x="519430" y="324"/>
                    </a:cubicBezTo>
                    <a:cubicBezTo>
                      <a:pt x="525780" y="-946"/>
                      <a:pt x="537210" y="1594"/>
                      <a:pt x="542290" y="6674"/>
                    </a:cubicBezTo>
                    <a:cubicBezTo>
                      <a:pt x="547370" y="11754"/>
                      <a:pt x="549910" y="19374"/>
                      <a:pt x="549910" y="29534"/>
                    </a:cubicBezTo>
                    <a:cubicBezTo>
                      <a:pt x="549910" y="47314"/>
                      <a:pt x="535940" y="85414"/>
                      <a:pt x="519430" y="108274"/>
                    </a:cubicBezTo>
                    <a:cubicBezTo>
                      <a:pt x="502920" y="132404"/>
                      <a:pt x="464820" y="137484"/>
                      <a:pt x="445770" y="170504"/>
                    </a:cubicBezTo>
                    <a:cubicBezTo>
                      <a:pt x="415290" y="226384"/>
                      <a:pt x="429260" y="366084"/>
                      <a:pt x="401320" y="441014"/>
                    </a:cubicBezTo>
                    <a:cubicBezTo>
                      <a:pt x="377190" y="500704"/>
                      <a:pt x="330200" y="557854"/>
                      <a:pt x="303530" y="590874"/>
                    </a:cubicBezTo>
                    <a:cubicBezTo>
                      <a:pt x="288290" y="609924"/>
                      <a:pt x="281940" y="620084"/>
                      <a:pt x="262890" y="632784"/>
                    </a:cubicBezTo>
                    <a:cubicBezTo>
                      <a:pt x="234950" y="653104"/>
                      <a:pt x="173990" y="669614"/>
                      <a:pt x="143510" y="688664"/>
                    </a:cubicBezTo>
                    <a:cubicBezTo>
                      <a:pt x="123190" y="702634"/>
                      <a:pt x="115570" y="720414"/>
                      <a:pt x="96520" y="730574"/>
                    </a:cubicBezTo>
                    <a:cubicBezTo>
                      <a:pt x="74930" y="740734"/>
                      <a:pt x="34290" y="753434"/>
                      <a:pt x="17780" y="747084"/>
                    </a:cubicBezTo>
                    <a:cubicBezTo>
                      <a:pt x="8890" y="744544"/>
                      <a:pt x="0" y="733114"/>
                      <a:pt x="0" y="725494"/>
                    </a:cubicBezTo>
                    <a:cubicBezTo>
                      <a:pt x="0" y="716604"/>
                      <a:pt x="20320" y="698824"/>
                      <a:pt x="20320" y="698824"/>
                    </a:cubicBezTo>
                  </a:path>
                </a:pathLst>
              </a:custGeom>
              <a:solidFill>
                <a:srgbClr val="051D40"/>
              </a:solidFill>
              <a:ln cap="sq">
                <a:noFill/>
                <a:prstDash val="solid"/>
                <a:miter/>
              </a:ln>
            </p:spPr>
          </p:sp>
        </p:grpSp>
        <p:grpSp>
          <p:nvGrpSpPr>
            <p:cNvPr name="Group 29" id="29"/>
            <p:cNvGrpSpPr/>
            <p:nvPr/>
          </p:nvGrpSpPr>
          <p:grpSpPr>
            <a:xfrm rot="0">
              <a:off x="3262509" y="8322999"/>
              <a:ext cx="1794991" cy="727699"/>
              <a:chOff x="0" y="0"/>
              <a:chExt cx="939800" cy="381000"/>
            </a:xfrm>
          </p:grpSpPr>
          <p:sp>
            <p:nvSpPr>
              <p:cNvPr name="Freeform 30" id="30"/>
              <p:cNvSpPr/>
              <p:nvPr/>
            </p:nvSpPr>
            <p:spPr>
              <a:xfrm flipH="false" flipV="false" rot="0">
                <a:off x="49010" y="50470"/>
                <a:ext cx="840786" cy="278502"/>
              </a:xfrm>
              <a:custGeom>
                <a:avLst/>
                <a:gdLst/>
                <a:ahLst/>
                <a:cxnLst/>
                <a:rect r="r" b="b" t="t" l="l"/>
                <a:pathLst>
                  <a:path h="278502" w="840786">
                    <a:moveTo>
                      <a:pt x="39890" y="202260"/>
                    </a:moveTo>
                    <a:cubicBezTo>
                      <a:pt x="93230" y="235280"/>
                      <a:pt x="131330" y="228930"/>
                      <a:pt x="159270" y="217500"/>
                    </a:cubicBezTo>
                    <a:cubicBezTo>
                      <a:pt x="193560" y="203530"/>
                      <a:pt x="230390" y="159080"/>
                      <a:pt x="259600" y="143840"/>
                    </a:cubicBezTo>
                    <a:cubicBezTo>
                      <a:pt x="279920" y="132410"/>
                      <a:pt x="291350" y="124790"/>
                      <a:pt x="314210" y="124790"/>
                    </a:cubicBezTo>
                    <a:cubicBezTo>
                      <a:pt x="354850" y="126060"/>
                      <a:pt x="447560" y="189560"/>
                      <a:pt x="478040" y="187020"/>
                    </a:cubicBezTo>
                    <a:cubicBezTo>
                      <a:pt x="490740" y="185750"/>
                      <a:pt x="495820" y="178130"/>
                      <a:pt x="503440" y="170510"/>
                    </a:cubicBezTo>
                    <a:cubicBezTo>
                      <a:pt x="513600" y="159080"/>
                      <a:pt x="526300" y="136220"/>
                      <a:pt x="531380" y="119710"/>
                    </a:cubicBezTo>
                    <a:cubicBezTo>
                      <a:pt x="536460" y="104470"/>
                      <a:pt x="530110" y="89230"/>
                      <a:pt x="535190" y="75260"/>
                    </a:cubicBezTo>
                    <a:cubicBezTo>
                      <a:pt x="540270" y="58750"/>
                      <a:pt x="551700" y="38430"/>
                      <a:pt x="565670" y="27000"/>
                    </a:cubicBezTo>
                    <a:cubicBezTo>
                      <a:pt x="579640" y="14300"/>
                      <a:pt x="605040" y="9220"/>
                      <a:pt x="621550" y="5410"/>
                    </a:cubicBezTo>
                    <a:cubicBezTo>
                      <a:pt x="635520" y="1600"/>
                      <a:pt x="644410" y="-940"/>
                      <a:pt x="662190" y="330"/>
                    </a:cubicBezTo>
                    <a:cubicBezTo>
                      <a:pt x="691400" y="330"/>
                      <a:pt x="749820" y="11760"/>
                      <a:pt x="781570" y="25730"/>
                    </a:cubicBezTo>
                    <a:cubicBezTo>
                      <a:pt x="805700" y="35890"/>
                      <a:pt x="833640" y="51130"/>
                      <a:pt x="839990" y="66370"/>
                    </a:cubicBezTo>
                    <a:cubicBezTo>
                      <a:pt x="842530" y="75260"/>
                      <a:pt x="838720" y="90500"/>
                      <a:pt x="832370" y="95580"/>
                    </a:cubicBezTo>
                    <a:cubicBezTo>
                      <a:pt x="827290" y="100660"/>
                      <a:pt x="815860" y="104470"/>
                      <a:pt x="809510" y="100660"/>
                    </a:cubicBezTo>
                    <a:cubicBezTo>
                      <a:pt x="801890" y="98120"/>
                      <a:pt x="790460" y="77800"/>
                      <a:pt x="791730" y="68910"/>
                    </a:cubicBezTo>
                    <a:cubicBezTo>
                      <a:pt x="793000" y="61290"/>
                      <a:pt x="803160" y="53670"/>
                      <a:pt x="809510" y="52400"/>
                    </a:cubicBezTo>
                    <a:cubicBezTo>
                      <a:pt x="815860" y="49860"/>
                      <a:pt x="827290" y="52400"/>
                      <a:pt x="832370" y="57480"/>
                    </a:cubicBezTo>
                    <a:cubicBezTo>
                      <a:pt x="838720" y="62560"/>
                      <a:pt x="842530" y="80340"/>
                      <a:pt x="839990" y="86690"/>
                    </a:cubicBezTo>
                    <a:cubicBezTo>
                      <a:pt x="836180" y="94310"/>
                      <a:pt x="823480" y="101930"/>
                      <a:pt x="812050" y="101930"/>
                    </a:cubicBezTo>
                    <a:cubicBezTo>
                      <a:pt x="795540" y="101930"/>
                      <a:pt x="773950" y="72720"/>
                      <a:pt x="747280" y="63830"/>
                    </a:cubicBezTo>
                    <a:cubicBezTo>
                      <a:pt x="711720" y="52400"/>
                      <a:pt x="643140" y="33350"/>
                      <a:pt x="610120" y="52400"/>
                    </a:cubicBezTo>
                    <a:cubicBezTo>
                      <a:pt x="577100" y="72720"/>
                      <a:pt x="577100" y="152730"/>
                      <a:pt x="552970" y="184480"/>
                    </a:cubicBezTo>
                    <a:cubicBezTo>
                      <a:pt x="536460" y="207340"/>
                      <a:pt x="513600" y="223850"/>
                      <a:pt x="494550" y="231470"/>
                    </a:cubicBezTo>
                    <a:cubicBezTo>
                      <a:pt x="481850" y="237820"/>
                      <a:pt x="472960" y="237820"/>
                      <a:pt x="456450" y="235280"/>
                    </a:cubicBezTo>
                    <a:cubicBezTo>
                      <a:pt x="423430" y="230200"/>
                      <a:pt x="361200" y="171780"/>
                      <a:pt x="314210" y="175590"/>
                    </a:cubicBezTo>
                    <a:cubicBezTo>
                      <a:pt x="264680" y="179400"/>
                      <a:pt x="210070" y="253060"/>
                      <a:pt x="165620" y="268300"/>
                    </a:cubicBezTo>
                    <a:cubicBezTo>
                      <a:pt x="133870" y="279730"/>
                      <a:pt x="97040" y="278460"/>
                      <a:pt x="76720" y="278460"/>
                    </a:cubicBezTo>
                    <a:cubicBezTo>
                      <a:pt x="65290" y="278460"/>
                      <a:pt x="60210" y="278460"/>
                      <a:pt x="51320" y="274650"/>
                    </a:cubicBezTo>
                    <a:cubicBezTo>
                      <a:pt x="36080" y="268300"/>
                      <a:pt x="6870" y="247980"/>
                      <a:pt x="1790" y="234010"/>
                    </a:cubicBezTo>
                    <a:cubicBezTo>
                      <a:pt x="-2020" y="223850"/>
                      <a:pt x="520" y="209880"/>
                      <a:pt x="6870" y="204800"/>
                    </a:cubicBezTo>
                    <a:cubicBezTo>
                      <a:pt x="13220" y="199720"/>
                      <a:pt x="39890" y="202260"/>
                      <a:pt x="39890" y="202260"/>
                    </a:cubicBezTo>
                  </a:path>
                </a:pathLst>
              </a:custGeom>
              <a:solidFill>
                <a:srgbClr val="051D40"/>
              </a:solidFill>
              <a:ln cap="sq">
                <a:noFill/>
                <a:prstDash val="solid"/>
                <a:miter/>
              </a:ln>
            </p:spPr>
          </p:sp>
        </p:grpSp>
        <p:grpSp>
          <p:nvGrpSpPr>
            <p:cNvPr name="Group 31" id="31"/>
            <p:cNvGrpSpPr/>
            <p:nvPr/>
          </p:nvGrpSpPr>
          <p:grpSpPr>
            <a:xfrm rot="0">
              <a:off x="2030271" y="7425503"/>
              <a:ext cx="1571830" cy="1591236"/>
              <a:chOff x="0" y="0"/>
              <a:chExt cx="822960" cy="833120"/>
            </a:xfrm>
          </p:grpSpPr>
          <p:sp>
            <p:nvSpPr>
              <p:cNvPr name="Freeform 32" id="32"/>
              <p:cNvSpPr/>
              <p:nvPr/>
            </p:nvSpPr>
            <p:spPr>
              <a:xfrm flipH="false" flipV="false" rot="0">
                <a:off x="43276" y="50660"/>
                <a:ext cx="730848" cy="732321"/>
              </a:xfrm>
              <a:custGeom>
                <a:avLst/>
                <a:gdLst/>
                <a:ahLst/>
                <a:cxnLst/>
                <a:rect r="r" b="b" t="t" l="l"/>
                <a:pathLst>
                  <a:path h="732321" w="730848">
                    <a:moveTo>
                      <a:pt x="76104" y="42050"/>
                    </a:moveTo>
                    <a:cubicBezTo>
                      <a:pt x="44354" y="92850"/>
                      <a:pt x="44354" y="120790"/>
                      <a:pt x="58324" y="132220"/>
                    </a:cubicBezTo>
                    <a:cubicBezTo>
                      <a:pt x="78644" y="151270"/>
                      <a:pt x="154844" y="136030"/>
                      <a:pt x="189134" y="143650"/>
                    </a:cubicBezTo>
                    <a:cubicBezTo>
                      <a:pt x="213264" y="150000"/>
                      <a:pt x="227234" y="155080"/>
                      <a:pt x="247554" y="165240"/>
                    </a:cubicBezTo>
                    <a:cubicBezTo>
                      <a:pt x="275494" y="179210"/>
                      <a:pt x="312324" y="204610"/>
                      <a:pt x="337724" y="227470"/>
                    </a:cubicBezTo>
                    <a:cubicBezTo>
                      <a:pt x="360584" y="246520"/>
                      <a:pt x="373284" y="257950"/>
                      <a:pt x="397414" y="287160"/>
                    </a:cubicBezTo>
                    <a:cubicBezTo>
                      <a:pt x="444404" y="344310"/>
                      <a:pt x="528224" y="491630"/>
                      <a:pt x="591724" y="564020"/>
                    </a:cubicBezTo>
                    <a:cubicBezTo>
                      <a:pt x="638714" y="618630"/>
                      <a:pt x="716184" y="663080"/>
                      <a:pt x="727614" y="693560"/>
                    </a:cubicBezTo>
                    <a:cubicBezTo>
                      <a:pt x="732694" y="706260"/>
                      <a:pt x="731424" y="717690"/>
                      <a:pt x="726344" y="724040"/>
                    </a:cubicBezTo>
                    <a:cubicBezTo>
                      <a:pt x="721264" y="730390"/>
                      <a:pt x="703484" y="734200"/>
                      <a:pt x="695864" y="730390"/>
                    </a:cubicBezTo>
                    <a:cubicBezTo>
                      <a:pt x="689514" y="727850"/>
                      <a:pt x="683164" y="718960"/>
                      <a:pt x="681894" y="712610"/>
                    </a:cubicBezTo>
                    <a:cubicBezTo>
                      <a:pt x="680624" y="704990"/>
                      <a:pt x="684434" y="693560"/>
                      <a:pt x="689514" y="689750"/>
                    </a:cubicBezTo>
                    <a:cubicBezTo>
                      <a:pt x="695864" y="684670"/>
                      <a:pt x="713644" y="680860"/>
                      <a:pt x="719994" y="685940"/>
                    </a:cubicBezTo>
                    <a:cubicBezTo>
                      <a:pt x="727614" y="691020"/>
                      <a:pt x="732694" y="713880"/>
                      <a:pt x="727614" y="721500"/>
                    </a:cubicBezTo>
                    <a:cubicBezTo>
                      <a:pt x="723804" y="729120"/>
                      <a:pt x="711104" y="734200"/>
                      <a:pt x="698404" y="731660"/>
                    </a:cubicBezTo>
                    <a:cubicBezTo>
                      <a:pt x="669194" y="726580"/>
                      <a:pt x="610774" y="666890"/>
                      <a:pt x="566324" y="617360"/>
                    </a:cubicBezTo>
                    <a:cubicBezTo>
                      <a:pt x="504094" y="547510"/>
                      <a:pt x="425354" y="402730"/>
                      <a:pt x="375824" y="340500"/>
                    </a:cubicBezTo>
                    <a:cubicBezTo>
                      <a:pt x="347884" y="306210"/>
                      <a:pt x="335184" y="288430"/>
                      <a:pt x="305974" y="265570"/>
                    </a:cubicBezTo>
                    <a:cubicBezTo>
                      <a:pt x="270414" y="238900"/>
                      <a:pt x="219614" y="205880"/>
                      <a:pt x="173894" y="191910"/>
                    </a:cubicBezTo>
                    <a:cubicBezTo>
                      <a:pt x="128174" y="179210"/>
                      <a:pt x="58324" y="195720"/>
                      <a:pt x="31654" y="185560"/>
                    </a:cubicBezTo>
                    <a:cubicBezTo>
                      <a:pt x="20224" y="180480"/>
                      <a:pt x="13874" y="176670"/>
                      <a:pt x="8794" y="165240"/>
                    </a:cubicBezTo>
                    <a:cubicBezTo>
                      <a:pt x="-1366" y="143650"/>
                      <a:pt x="-3906" y="77610"/>
                      <a:pt x="7524" y="48400"/>
                    </a:cubicBezTo>
                    <a:cubicBezTo>
                      <a:pt x="15144" y="26810"/>
                      <a:pt x="38004" y="2680"/>
                      <a:pt x="51974" y="140"/>
                    </a:cubicBezTo>
                    <a:cubicBezTo>
                      <a:pt x="60864" y="-1130"/>
                      <a:pt x="73564" y="6490"/>
                      <a:pt x="77374" y="12840"/>
                    </a:cubicBezTo>
                    <a:cubicBezTo>
                      <a:pt x="81184" y="19190"/>
                      <a:pt x="76104" y="42050"/>
                      <a:pt x="76104" y="42050"/>
                    </a:cubicBezTo>
                  </a:path>
                </a:pathLst>
              </a:custGeom>
              <a:solidFill>
                <a:srgbClr val="051D40"/>
              </a:solidFill>
              <a:ln cap="sq">
                <a:noFill/>
                <a:prstDash val="solid"/>
                <a:miter/>
              </a:ln>
            </p:spPr>
          </p:sp>
        </p:grpSp>
        <p:grpSp>
          <p:nvGrpSpPr>
            <p:cNvPr name="Group 33" id="33"/>
            <p:cNvGrpSpPr/>
            <p:nvPr/>
          </p:nvGrpSpPr>
          <p:grpSpPr>
            <a:xfrm rot="0">
              <a:off x="2054528" y="6680824"/>
              <a:ext cx="1254068" cy="1009076"/>
              <a:chOff x="0" y="0"/>
              <a:chExt cx="656590" cy="528320"/>
            </a:xfrm>
          </p:grpSpPr>
          <p:sp>
            <p:nvSpPr>
              <p:cNvPr name="Freeform 34" id="34"/>
              <p:cNvSpPr/>
              <p:nvPr/>
            </p:nvSpPr>
            <p:spPr>
              <a:xfrm flipH="false" flipV="false" rot="0">
                <a:off x="50800" y="46831"/>
                <a:ext cx="555032" cy="430882"/>
              </a:xfrm>
              <a:custGeom>
                <a:avLst/>
                <a:gdLst/>
                <a:ahLst/>
                <a:cxnLst/>
                <a:rect r="r" b="b" t="t" l="l"/>
                <a:pathLst>
                  <a:path h="430882" w="555032">
                    <a:moveTo>
                      <a:pt x="10160" y="388779"/>
                    </a:moveTo>
                    <a:cubicBezTo>
                      <a:pt x="176530" y="223679"/>
                      <a:pt x="203200" y="162719"/>
                      <a:pt x="246380" y="119539"/>
                    </a:cubicBezTo>
                    <a:cubicBezTo>
                      <a:pt x="289560" y="75089"/>
                      <a:pt x="354330" y="21749"/>
                      <a:pt x="396240" y="7779"/>
                    </a:cubicBezTo>
                    <a:cubicBezTo>
                      <a:pt x="420370" y="-1111"/>
                      <a:pt x="439420" y="-2381"/>
                      <a:pt x="461010" y="3969"/>
                    </a:cubicBezTo>
                    <a:cubicBezTo>
                      <a:pt x="488950" y="12859"/>
                      <a:pt x="537210" y="47149"/>
                      <a:pt x="547370" y="67469"/>
                    </a:cubicBezTo>
                    <a:cubicBezTo>
                      <a:pt x="553720" y="80169"/>
                      <a:pt x="553720" y="97949"/>
                      <a:pt x="547370" y="104299"/>
                    </a:cubicBezTo>
                    <a:cubicBezTo>
                      <a:pt x="542290" y="110649"/>
                      <a:pt x="524510" y="111919"/>
                      <a:pt x="516890" y="108109"/>
                    </a:cubicBezTo>
                    <a:cubicBezTo>
                      <a:pt x="510540" y="104299"/>
                      <a:pt x="505460" y="94139"/>
                      <a:pt x="505460" y="87789"/>
                    </a:cubicBezTo>
                    <a:cubicBezTo>
                      <a:pt x="505460" y="78899"/>
                      <a:pt x="514350" y="64929"/>
                      <a:pt x="521970" y="62389"/>
                    </a:cubicBezTo>
                    <a:cubicBezTo>
                      <a:pt x="529590" y="58579"/>
                      <a:pt x="541020" y="61119"/>
                      <a:pt x="546100" y="66199"/>
                    </a:cubicBezTo>
                    <a:cubicBezTo>
                      <a:pt x="552450" y="71279"/>
                      <a:pt x="557530" y="87789"/>
                      <a:pt x="553720" y="95409"/>
                    </a:cubicBezTo>
                    <a:cubicBezTo>
                      <a:pt x="551180" y="103029"/>
                      <a:pt x="538480" y="111919"/>
                      <a:pt x="527050" y="110649"/>
                    </a:cubicBezTo>
                    <a:cubicBezTo>
                      <a:pt x="505460" y="110649"/>
                      <a:pt x="468630" y="40799"/>
                      <a:pt x="433070" y="42069"/>
                    </a:cubicBezTo>
                    <a:cubicBezTo>
                      <a:pt x="388620" y="42069"/>
                      <a:pt x="322580" y="113189"/>
                      <a:pt x="280670" y="157639"/>
                    </a:cubicBezTo>
                    <a:cubicBezTo>
                      <a:pt x="238760" y="200819"/>
                      <a:pt x="217170" y="257969"/>
                      <a:pt x="180340" y="301149"/>
                    </a:cubicBezTo>
                    <a:cubicBezTo>
                      <a:pt x="143510" y="343059"/>
                      <a:pt x="93980" y="395129"/>
                      <a:pt x="60960" y="414179"/>
                    </a:cubicBezTo>
                    <a:cubicBezTo>
                      <a:pt x="41910" y="425609"/>
                      <a:pt x="21590" y="434499"/>
                      <a:pt x="11430" y="429419"/>
                    </a:cubicBezTo>
                    <a:cubicBezTo>
                      <a:pt x="3810" y="426879"/>
                      <a:pt x="0" y="416719"/>
                      <a:pt x="0" y="409099"/>
                    </a:cubicBezTo>
                    <a:cubicBezTo>
                      <a:pt x="0" y="402749"/>
                      <a:pt x="10160" y="388779"/>
                      <a:pt x="10160" y="388779"/>
                    </a:cubicBezTo>
                  </a:path>
                </a:pathLst>
              </a:custGeom>
              <a:solidFill>
                <a:srgbClr val="051D40"/>
              </a:solidFill>
              <a:ln cap="sq">
                <a:noFill/>
                <a:prstDash val="solid"/>
                <a:miter/>
              </a:ln>
            </p:spPr>
          </p:sp>
        </p:grpSp>
        <p:grpSp>
          <p:nvGrpSpPr>
            <p:cNvPr name="Group 35" id="35"/>
            <p:cNvGrpSpPr/>
            <p:nvPr/>
          </p:nvGrpSpPr>
          <p:grpSpPr>
            <a:xfrm rot="0">
              <a:off x="3010240" y="6739040"/>
              <a:ext cx="1237089" cy="1052738"/>
              <a:chOff x="0" y="0"/>
              <a:chExt cx="647700" cy="551180"/>
            </a:xfrm>
          </p:grpSpPr>
          <p:sp>
            <p:nvSpPr>
              <p:cNvPr name="Freeform 36" id="36"/>
              <p:cNvSpPr/>
              <p:nvPr/>
            </p:nvSpPr>
            <p:spPr>
              <a:xfrm flipH="false" flipV="false" rot="0">
                <a:off x="50607" y="57302"/>
                <a:ext cx="545266" cy="444656"/>
              </a:xfrm>
              <a:custGeom>
                <a:avLst/>
                <a:gdLst/>
                <a:ahLst/>
                <a:cxnLst/>
                <a:rect r="r" b="b" t="t" l="l"/>
                <a:pathLst>
                  <a:path h="444656" w="545266">
                    <a:moveTo>
                      <a:pt x="25593" y="8738"/>
                    </a:moveTo>
                    <a:cubicBezTo>
                      <a:pt x="181803" y="-3962"/>
                      <a:pt x="188153" y="-1422"/>
                      <a:pt x="194503" y="7468"/>
                    </a:cubicBezTo>
                    <a:cubicBezTo>
                      <a:pt x="207203" y="20168"/>
                      <a:pt x="207203" y="49378"/>
                      <a:pt x="221173" y="69698"/>
                    </a:cubicBezTo>
                    <a:cubicBezTo>
                      <a:pt x="241493" y="97638"/>
                      <a:pt x="287213" y="150978"/>
                      <a:pt x="310073" y="153518"/>
                    </a:cubicBezTo>
                    <a:cubicBezTo>
                      <a:pt x="321503" y="154788"/>
                      <a:pt x="331663" y="134468"/>
                      <a:pt x="340553" y="135738"/>
                    </a:cubicBezTo>
                    <a:cubicBezTo>
                      <a:pt x="349443" y="137008"/>
                      <a:pt x="357063" y="147168"/>
                      <a:pt x="362143" y="161138"/>
                    </a:cubicBezTo>
                    <a:cubicBezTo>
                      <a:pt x="374843" y="196698"/>
                      <a:pt x="376113" y="341478"/>
                      <a:pt x="359603" y="371958"/>
                    </a:cubicBezTo>
                    <a:cubicBezTo>
                      <a:pt x="353253" y="384658"/>
                      <a:pt x="340553" y="392278"/>
                      <a:pt x="331663" y="391008"/>
                    </a:cubicBezTo>
                    <a:cubicBezTo>
                      <a:pt x="324043" y="391008"/>
                      <a:pt x="312613" y="379578"/>
                      <a:pt x="310073" y="371958"/>
                    </a:cubicBezTo>
                    <a:cubicBezTo>
                      <a:pt x="308803" y="364338"/>
                      <a:pt x="313883" y="351638"/>
                      <a:pt x="321503" y="342748"/>
                    </a:cubicBezTo>
                    <a:cubicBezTo>
                      <a:pt x="330393" y="331318"/>
                      <a:pt x="351983" y="317348"/>
                      <a:pt x="367223" y="313538"/>
                    </a:cubicBezTo>
                    <a:cubicBezTo>
                      <a:pt x="379923" y="310998"/>
                      <a:pt x="391353" y="312268"/>
                      <a:pt x="404053" y="318618"/>
                    </a:cubicBezTo>
                    <a:cubicBezTo>
                      <a:pt x="423103" y="328778"/>
                      <a:pt x="437073" y="373228"/>
                      <a:pt x="458663" y="380848"/>
                    </a:cubicBezTo>
                    <a:cubicBezTo>
                      <a:pt x="480253" y="387198"/>
                      <a:pt x="522163" y="354178"/>
                      <a:pt x="533593" y="361798"/>
                    </a:cubicBezTo>
                    <a:cubicBezTo>
                      <a:pt x="542483" y="368148"/>
                      <a:pt x="545023" y="391008"/>
                      <a:pt x="539943" y="398628"/>
                    </a:cubicBezTo>
                    <a:cubicBezTo>
                      <a:pt x="536133" y="404978"/>
                      <a:pt x="518353" y="411328"/>
                      <a:pt x="510733" y="407518"/>
                    </a:cubicBezTo>
                    <a:cubicBezTo>
                      <a:pt x="503113" y="403708"/>
                      <a:pt x="492953" y="380848"/>
                      <a:pt x="496763" y="373228"/>
                    </a:cubicBezTo>
                    <a:cubicBezTo>
                      <a:pt x="500573" y="365608"/>
                      <a:pt x="523433" y="357988"/>
                      <a:pt x="531053" y="360528"/>
                    </a:cubicBezTo>
                    <a:cubicBezTo>
                      <a:pt x="537403" y="363068"/>
                      <a:pt x="543753" y="373228"/>
                      <a:pt x="545023" y="380848"/>
                    </a:cubicBezTo>
                    <a:cubicBezTo>
                      <a:pt x="546293" y="387198"/>
                      <a:pt x="542483" y="394818"/>
                      <a:pt x="536133" y="402438"/>
                    </a:cubicBezTo>
                    <a:cubicBezTo>
                      <a:pt x="527243" y="415138"/>
                      <a:pt x="500573" y="432918"/>
                      <a:pt x="485333" y="439268"/>
                    </a:cubicBezTo>
                    <a:cubicBezTo>
                      <a:pt x="475173" y="443078"/>
                      <a:pt x="466283" y="446888"/>
                      <a:pt x="456123" y="443078"/>
                    </a:cubicBezTo>
                    <a:cubicBezTo>
                      <a:pt x="437073" y="436728"/>
                      <a:pt x="407863" y="389738"/>
                      <a:pt x="388813" y="377038"/>
                    </a:cubicBezTo>
                    <a:cubicBezTo>
                      <a:pt x="378653" y="370688"/>
                      <a:pt x="368493" y="364338"/>
                      <a:pt x="360873" y="366878"/>
                    </a:cubicBezTo>
                    <a:cubicBezTo>
                      <a:pt x="351983" y="368148"/>
                      <a:pt x="346903" y="389738"/>
                      <a:pt x="338013" y="391008"/>
                    </a:cubicBezTo>
                    <a:cubicBezTo>
                      <a:pt x="330393" y="393548"/>
                      <a:pt x="318963" y="388468"/>
                      <a:pt x="312613" y="378308"/>
                    </a:cubicBezTo>
                    <a:cubicBezTo>
                      <a:pt x="297373" y="354178"/>
                      <a:pt x="298643" y="246228"/>
                      <a:pt x="302453" y="210668"/>
                    </a:cubicBezTo>
                    <a:cubicBezTo>
                      <a:pt x="304993" y="192888"/>
                      <a:pt x="308803" y="177648"/>
                      <a:pt x="316423" y="172568"/>
                    </a:cubicBezTo>
                    <a:cubicBezTo>
                      <a:pt x="322773" y="168758"/>
                      <a:pt x="344363" y="173838"/>
                      <a:pt x="345633" y="176378"/>
                    </a:cubicBezTo>
                    <a:cubicBezTo>
                      <a:pt x="345633" y="181458"/>
                      <a:pt x="312613" y="201778"/>
                      <a:pt x="292293" y="197968"/>
                    </a:cubicBezTo>
                    <a:cubicBezTo>
                      <a:pt x="261813" y="192888"/>
                      <a:pt x="211013" y="135738"/>
                      <a:pt x="185613" y="106528"/>
                    </a:cubicBezTo>
                    <a:cubicBezTo>
                      <a:pt x="169103" y="86208"/>
                      <a:pt x="164023" y="50648"/>
                      <a:pt x="151323" y="46838"/>
                    </a:cubicBezTo>
                    <a:cubicBezTo>
                      <a:pt x="143703" y="44298"/>
                      <a:pt x="138623" y="56998"/>
                      <a:pt x="127193" y="59538"/>
                    </a:cubicBezTo>
                    <a:cubicBezTo>
                      <a:pt x="103063" y="64618"/>
                      <a:pt x="31943" y="68428"/>
                      <a:pt x="12893" y="56998"/>
                    </a:cubicBezTo>
                    <a:cubicBezTo>
                      <a:pt x="4003" y="51918"/>
                      <a:pt x="-1077" y="39218"/>
                      <a:pt x="193" y="31598"/>
                    </a:cubicBezTo>
                    <a:cubicBezTo>
                      <a:pt x="1463" y="22708"/>
                      <a:pt x="25593" y="8738"/>
                      <a:pt x="25593" y="8738"/>
                    </a:cubicBezTo>
                  </a:path>
                </a:pathLst>
              </a:custGeom>
              <a:solidFill>
                <a:srgbClr val="051D40"/>
              </a:solidFill>
              <a:ln cap="sq">
                <a:noFill/>
                <a:prstDash val="solid"/>
                <a:miter/>
              </a:ln>
            </p:spPr>
          </p:sp>
        </p:grpSp>
        <p:grpSp>
          <p:nvGrpSpPr>
            <p:cNvPr name="Group 37" id="37"/>
            <p:cNvGrpSpPr/>
            <p:nvPr/>
          </p:nvGrpSpPr>
          <p:grpSpPr>
            <a:xfrm rot="0">
              <a:off x="1484497" y="7556489"/>
              <a:ext cx="781064" cy="744679"/>
              <a:chOff x="0" y="0"/>
              <a:chExt cx="408940" cy="389890"/>
            </a:xfrm>
          </p:grpSpPr>
          <p:sp>
            <p:nvSpPr>
              <p:cNvPr name="Freeform 38" id="38"/>
              <p:cNvSpPr/>
              <p:nvPr/>
            </p:nvSpPr>
            <p:spPr>
              <a:xfrm flipH="false" flipV="false" rot="0">
                <a:off x="50696" y="50624"/>
                <a:ext cx="307690" cy="289030"/>
              </a:xfrm>
              <a:custGeom>
                <a:avLst/>
                <a:gdLst/>
                <a:ahLst/>
                <a:cxnLst/>
                <a:rect r="r" b="b" t="t" l="l"/>
                <a:pathLst>
                  <a:path h="289030" w="307690">
                    <a:moveTo>
                      <a:pt x="104" y="250366"/>
                    </a:moveTo>
                    <a:cubicBezTo>
                      <a:pt x="89004" y="155116"/>
                      <a:pt x="182984" y="129716"/>
                      <a:pt x="219814" y="92886"/>
                    </a:cubicBezTo>
                    <a:cubicBezTo>
                      <a:pt x="245214" y="66216"/>
                      <a:pt x="249024" y="15416"/>
                      <a:pt x="266804" y="3986"/>
                    </a:cubicBezTo>
                    <a:cubicBezTo>
                      <a:pt x="275694" y="-1094"/>
                      <a:pt x="288394" y="-1094"/>
                      <a:pt x="296014" y="2716"/>
                    </a:cubicBezTo>
                    <a:cubicBezTo>
                      <a:pt x="302364" y="7796"/>
                      <a:pt x="308714" y="21766"/>
                      <a:pt x="307444" y="29386"/>
                    </a:cubicBezTo>
                    <a:cubicBezTo>
                      <a:pt x="306174" y="37006"/>
                      <a:pt x="297284" y="47166"/>
                      <a:pt x="289664" y="48436"/>
                    </a:cubicBezTo>
                    <a:cubicBezTo>
                      <a:pt x="282044" y="50976"/>
                      <a:pt x="265534" y="44626"/>
                      <a:pt x="260454" y="38276"/>
                    </a:cubicBezTo>
                    <a:cubicBezTo>
                      <a:pt x="256644" y="33196"/>
                      <a:pt x="255374" y="21766"/>
                      <a:pt x="259184" y="15416"/>
                    </a:cubicBezTo>
                    <a:cubicBezTo>
                      <a:pt x="261724" y="7796"/>
                      <a:pt x="276964" y="-1094"/>
                      <a:pt x="284584" y="176"/>
                    </a:cubicBezTo>
                    <a:cubicBezTo>
                      <a:pt x="293474" y="176"/>
                      <a:pt x="304904" y="12876"/>
                      <a:pt x="307444" y="20496"/>
                    </a:cubicBezTo>
                    <a:cubicBezTo>
                      <a:pt x="308714" y="28116"/>
                      <a:pt x="304904" y="39546"/>
                      <a:pt x="299824" y="43356"/>
                    </a:cubicBezTo>
                    <a:cubicBezTo>
                      <a:pt x="292204" y="48436"/>
                      <a:pt x="269344" y="47166"/>
                      <a:pt x="262994" y="40816"/>
                    </a:cubicBezTo>
                    <a:cubicBezTo>
                      <a:pt x="257914" y="37006"/>
                      <a:pt x="255374" y="24306"/>
                      <a:pt x="257914" y="17956"/>
                    </a:cubicBezTo>
                    <a:cubicBezTo>
                      <a:pt x="259184" y="11606"/>
                      <a:pt x="265534" y="3986"/>
                      <a:pt x="271884" y="1446"/>
                    </a:cubicBezTo>
                    <a:cubicBezTo>
                      <a:pt x="279504" y="-1094"/>
                      <a:pt x="294744" y="1446"/>
                      <a:pt x="299824" y="6526"/>
                    </a:cubicBezTo>
                    <a:cubicBezTo>
                      <a:pt x="306174" y="11606"/>
                      <a:pt x="307444" y="19226"/>
                      <a:pt x="307444" y="29386"/>
                    </a:cubicBezTo>
                    <a:cubicBezTo>
                      <a:pt x="304904" y="50976"/>
                      <a:pt x="285854" y="96696"/>
                      <a:pt x="259184" y="124636"/>
                    </a:cubicBezTo>
                    <a:cubicBezTo>
                      <a:pt x="223624" y="162736"/>
                      <a:pt x="129644" y="190676"/>
                      <a:pt x="90274" y="222426"/>
                    </a:cubicBezTo>
                    <a:cubicBezTo>
                      <a:pt x="63604" y="244016"/>
                      <a:pt x="50904" y="279576"/>
                      <a:pt x="34394" y="287196"/>
                    </a:cubicBezTo>
                    <a:cubicBezTo>
                      <a:pt x="24234" y="291006"/>
                      <a:pt x="10264" y="288466"/>
                      <a:pt x="5184" y="283386"/>
                    </a:cubicBezTo>
                    <a:cubicBezTo>
                      <a:pt x="-1166" y="278306"/>
                      <a:pt x="104" y="250366"/>
                      <a:pt x="104" y="250366"/>
                    </a:cubicBezTo>
                  </a:path>
                </a:pathLst>
              </a:custGeom>
              <a:solidFill>
                <a:srgbClr val="051D40"/>
              </a:solidFill>
              <a:ln cap="sq">
                <a:noFill/>
                <a:prstDash val="solid"/>
                <a:miter/>
              </a:ln>
            </p:spPr>
          </p:sp>
        </p:grpSp>
        <p:grpSp>
          <p:nvGrpSpPr>
            <p:cNvPr name="Group 39" id="39"/>
            <p:cNvGrpSpPr/>
            <p:nvPr/>
          </p:nvGrpSpPr>
          <p:grpSpPr>
            <a:xfrm rot="0">
              <a:off x="1499051" y="8005237"/>
              <a:ext cx="788341" cy="1474804"/>
              <a:chOff x="0" y="0"/>
              <a:chExt cx="412750" cy="772160"/>
            </a:xfrm>
          </p:grpSpPr>
          <p:sp>
            <p:nvSpPr>
              <p:cNvPr name="Freeform 40" id="40"/>
              <p:cNvSpPr/>
              <p:nvPr/>
            </p:nvSpPr>
            <p:spPr>
              <a:xfrm flipH="false" flipV="false" rot="0">
                <a:off x="50706" y="50534"/>
                <a:ext cx="310082" cy="669556"/>
              </a:xfrm>
              <a:custGeom>
                <a:avLst/>
                <a:gdLst/>
                <a:ahLst/>
                <a:cxnLst/>
                <a:rect r="r" b="b" t="t" l="l"/>
                <a:pathLst>
                  <a:path h="669556" w="310082">
                    <a:moveTo>
                      <a:pt x="48354" y="14236"/>
                    </a:moveTo>
                    <a:cubicBezTo>
                      <a:pt x="203294" y="382536"/>
                      <a:pt x="199484" y="402856"/>
                      <a:pt x="213454" y="438416"/>
                    </a:cubicBezTo>
                    <a:cubicBezTo>
                      <a:pt x="231234" y="485406"/>
                      <a:pt x="282034" y="552716"/>
                      <a:pt x="296004" y="593356"/>
                    </a:cubicBezTo>
                    <a:cubicBezTo>
                      <a:pt x="304894" y="618756"/>
                      <a:pt x="313784" y="644156"/>
                      <a:pt x="307434" y="655586"/>
                    </a:cubicBezTo>
                    <a:cubicBezTo>
                      <a:pt x="303624" y="664476"/>
                      <a:pt x="289654" y="669556"/>
                      <a:pt x="282034" y="669556"/>
                    </a:cubicBezTo>
                    <a:cubicBezTo>
                      <a:pt x="274414" y="668286"/>
                      <a:pt x="262984" y="660666"/>
                      <a:pt x="261714" y="654316"/>
                    </a:cubicBezTo>
                    <a:cubicBezTo>
                      <a:pt x="259174" y="645426"/>
                      <a:pt x="269334" y="623836"/>
                      <a:pt x="276954" y="620026"/>
                    </a:cubicBezTo>
                    <a:cubicBezTo>
                      <a:pt x="282034" y="616216"/>
                      <a:pt x="294734" y="618756"/>
                      <a:pt x="299814" y="623836"/>
                    </a:cubicBezTo>
                    <a:cubicBezTo>
                      <a:pt x="306164" y="627646"/>
                      <a:pt x="309974" y="637806"/>
                      <a:pt x="309974" y="645426"/>
                    </a:cubicBezTo>
                    <a:cubicBezTo>
                      <a:pt x="309974" y="651776"/>
                      <a:pt x="304894" y="661936"/>
                      <a:pt x="298544" y="665746"/>
                    </a:cubicBezTo>
                    <a:cubicBezTo>
                      <a:pt x="292194" y="669556"/>
                      <a:pt x="280764" y="669556"/>
                      <a:pt x="274414" y="667016"/>
                    </a:cubicBezTo>
                    <a:cubicBezTo>
                      <a:pt x="268064" y="664476"/>
                      <a:pt x="261714" y="655586"/>
                      <a:pt x="260444" y="649236"/>
                    </a:cubicBezTo>
                    <a:cubicBezTo>
                      <a:pt x="259174" y="641616"/>
                      <a:pt x="261714" y="631456"/>
                      <a:pt x="266794" y="626376"/>
                    </a:cubicBezTo>
                    <a:cubicBezTo>
                      <a:pt x="271874" y="621296"/>
                      <a:pt x="283304" y="617486"/>
                      <a:pt x="289654" y="618756"/>
                    </a:cubicBezTo>
                    <a:cubicBezTo>
                      <a:pt x="297274" y="621296"/>
                      <a:pt x="308704" y="630186"/>
                      <a:pt x="309974" y="637806"/>
                    </a:cubicBezTo>
                    <a:cubicBezTo>
                      <a:pt x="311244" y="646696"/>
                      <a:pt x="301084" y="664476"/>
                      <a:pt x="293464" y="668286"/>
                    </a:cubicBezTo>
                    <a:cubicBezTo>
                      <a:pt x="287114" y="670826"/>
                      <a:pt x="275684" y="668286"/>
                      <a:pt x="265524" y="660666"/>
                    </a:cubicBezTo>
                    <a:cubicBezTo>
                      <a:pt x="237584" y="637806"/>
                      <a:pt x="185514" y="506996"/>
                      <a:pt x="163924" y="448576"/>
                    </a:cubicBezTo>
                    <a:cubicBezTo>
                      <a:pt x="149954" y="410476"/>
                      <a:pt x="151224" y="390156"/>
                      <a:pt x="137254" y="348246"/>
                    </a:cubicBezTo>
                    <a:cubicBezTo>
                      <a:pt x="109314" y="270776"/>
                      <a:pt x="-3716" y="76466"/>
                      <a:pt x="94" y="28206"/>
                    </a:cubicBezTo>
                    <a:cubicBezTo>
                      <a:pt x="94" y="12966"/>
                      <a:pt x="8984" y="2806"/>
                      <a:pt x="17874" y="266"/>
                    </a:cubicBezTo>
                    <a:cubicBezTo>
                      <a:pt x="25494" y="-2274"/>
                      <a:pt x="48354" y="14236"/>
                      <a:pt x="48354" y="14236"/>
                    </a:cubicBezTo>
                  </a:path>
                </a:pathLst>
              </a:custGeom>
              <a:solidFill>
                <a:srgbClr val="051D40"/>
              </a:solidFill>
              <a:ln cap="sq">
                <a:noFill/>
                <a:prstDash val="solid"/>
                <a:miter/>
              </a:ln>
            </p:spPr>
          </p:sp>
        </p:grpSp>
        <p:grpSp>
          <p:nvGrpSpPr>
            <p:cNvPr name="Group 41" id="41"/>
            <p:cNvGrpSpPr/>
            <p:nvPr/>
          </p:nvGrpSpPr>
          <p:grpSpPr>
            <a:xfrm rot="0">
              <a:off x="1993886" y="9181684"/>
              <a:ext cx="836854" cy="555477"/>
              <a:chOff x="0" y="0"/>
              <a:chExt cx="438150" cy="290830"/>
            </a:xfrm>
          </p:grpSpPr>
          <p:sp>
            <p:nvSpPr>
              <p:cNvPr name="Freeform 42" id="42"/>
              <p:cNvSpPr/>
              <p:nvPr/>
            </p:nvSpPr>
            <p:spPr>
              <a:xfrm flipH="false" flipV="false" rot="0">
                <a:off x="48560" y="50800"/>
                <a:ext cx="338671" cy="188203"/>
              </a:xfrm>
              <a:custGeom>
                <a:avLst/>
                <a:gdLst/>
                <a:ahLst/>
                <a:cxnLst/>
                <a:rect r="r" b="b" t="t" l="l"/>
                <a:pathLst>
                  <a:path h="188203" w="338671">
                    <a:moveTo>
                      <a:pt x="33990" y="0"/>
                    </a:moveTo>
                    <a:cubicBezTo>
                      <a:pt x="281640" y="109220"/>
                      <a:pt x="328630" y="130810"/>
                      <a:pt x="336250" y="151130"/>
                    </a:cubicBezTo>
                    <a:cubicBezTo>
                      <a:pt x="341330" y="162560"/>
                      <a:pt x="336250" y="179070"/>
                      <a:pt x="328630" y="184150"/>
                    </a:cubicBezTo>
                    <a:cubicBezTo>
                      <a:pt x="322280" y="189230"/>
                      <a:pt x="305770" y="187960"/>
                      <a:pt x="299420" y="182880"/>
                    </a:cubicBezTo>
                    <a:cubicBezTo>
                      <a:pt x="293070" y="179070"/>
                      <a:pt x="287990" y="161290"/>
                      <a:pt x="290530" y="153670"/>
                    </a:cubicBezTo>
                    <a:cubicBezTo>
                      <a:pt x="293070" y="147320"/>
                      <a:pt x="301960" y="139700"/>
                      <a:pt x="308310" y="138430"/>
                    </a:cubicBezTo>
                    <a:cubicBezTo>
                      <a:pt x="315930" y="137160"/>
                      <a:pt x="327360" y="139700"/>
                      <a:pt x="332440" y="144780"/>
                    </a:cubicBezTo>
                    <a:cubicBezTo>
                      <a:pt x="337520" y="151130"/>
                      <a:pt x="340060" y="167640"/>
                      <a:pt x="337520" y="175260"/>
                    </a:cubicBezTo>
                    <a:cubicBezTo>
                      <a:pt x="333710" y="181610"/>
                      <a:pt x="324820" y="187960"/>
                      <a:pt x="317200" y="187960"/>
                    </a:cubicBezTo>
                    <a:cubicBezTo>
                      <a:pt x="310850" y="189230"/>
                      <a:pt x="298150" y="185420"/>
                      <a:pt x="295610" y="179070"/>
                    </a:cubicBezTo>
                    <a:cubicBezTo>
                      <a:pt x="290530" y="172720"/>
                      <a:pt x="293070" y="148590"/>
                      <a:pt x="299420" y="143510"/>
                    </a:cubicBezTo>
                    <a:cubicBezTo>
                      <a:pt x="304500" y="137160"/>
                      <a:pt x="322280" y="137160"/>
                      <a:pt x="328630" y="142240"/>
                    </a:cubicBezTo>
                    <a:cubicBezTo>
                      <a:pt x="334980" y="147320"/>
                      <a:pt x="341330" y="167640"/>
                      <a:pt x="337520" y="175260"/>
                    </a:cubicBezTo>
                    <a:cubicBezTo>
                      <a:pt x="333710" y="181610"/>
                      <a:pt x="318470" y="187960"/>
                      <a:pt x="305770" y="186690"/>
                    </a:cubicBezTo>
                    <a:cubicBezTo>
                      <a:pt x="280370" y="185420"/>
                      <a:pt x="239730" y="144780"/>
                      <a:pt x="199090" y="124460"/>
                    </a:cubicBezTo>
                    <a:cubicBezTo>
                      <a:pt x="145750" y="97790"/>
                      <a:pt x="35260" y="73660"/>
                      <a:pt x="11130" y="45720"/>
                    </a:cubicBezTo>
                    <a:cubicBezTo>
                      <a:pt x="970" y="33020"/>
                      <a:pt x="-2840" y="16510"/>
                      <a:pt x="2240" y="8890"/>
                    </a:cubicBezTo>
                    <a:cubicBezTo>
                      <a:pt x="6050" y="1270"/>
                      <a:pt x="33990" y="0"/>
                      <a:pt x="33990" y="0"/>
                    </a:cubicBezTo>
                  </a:path>
                </a:pathLst>
              </a:custGeom>
              <a:solidFill>
                <a:srgbClr val="051D40"/>
              </a:solidFill>
              <a:ln cap="sq">
                <a:noFill/>
                <a:prstDash val="solid"/>
                <a:miter/>
              </a:ln>
            </p:spPr>
          </p:sp>
        </p:grpSp>
        <p:grpSp>
          <p:nvGrpSpPr>
            <p:cNvPr name="Group 43" id="43"/>
            <p:cNvGrpSpPr/>
            <p:nvPr/>
          </p:nvGrpSpPr>
          <p:grpSpPr>
            <a:xfrm rot="0">
              <a:off x="2551789" y="9404845"/>
              <a:ext cx="815023" cy="351721"/>
              <a:chOff x="0" y="0"/>
              <a:chExt cx="426720" cy="184150"/>
            </a:xfrm>
          </p:grpSpPr>
          <p:sp>
            <p:nvSpPr>
              <p:cNvPr name="Freeform 44" id="44"/>
              <p:cNvSpPr/>
              <p:nvPr/>
            </p:nvSpPr>
            <p:spPr>
              <a:xfrm flipH="false" flipV="false" rot="0">
                <a:off x="50739" y="50493"/>
                <a:ext cx="326502" cy="82195"/>
              </a:xfrm>
              <a:custGeom>
                <a:avLst/>
                <a:gdLst/>
                <a:ahLst/>
                <a:cxnLst/>
                <a:rect r="r" b="b" t="t" l="l"/>
                <a:pathLst>
                  <a:path h="82195" w="326502">
                    <a:moveTo>
                      <a:pt x="17841" y="33327"/>
                    </a:moveTo>
                    <a:cubicBezTo>
                      <a:pt x="102931" y="11737"/>
                      <a:pt x="199451" y="20627"/>
                      <a:pt x="243901" y="15547"/>
                    </a:cubicBezTo>
                    <a:cubicBezTo>
                      <a:pt x="270571" y="11737"/>
                      <a:pt x="292161" y="-2233"/>
                      <a:pt x="306131" y="307"/>
                    </a:cubicBezTo>
                    <a:cubicBezTo>
                      <a:pt x="315021" y="2847"/>
                      <a:pt x="321371" y="9197"/>
                      <a:pt x="325181" y="15547"/>
                    </a:cubicBezTo>
                    <a:cubicBezTo>
                      <a:pt x="327721" y="21897"/>
                      <a:pt x="326451" y="33327"/>
                      <a:pt x="322641" y="39677"/>
                    </a:cubicBezTo>
                    <a:cubicBezTo>
                      <a:pt x="318831" y="44757"/>
                      <a:pt x="309941" y="51107"/>
                      <a:pt x="302321" y="51107"/>
                    </a:cubicBezTo>
                    <a:cubicBezTo>
                      <a:pt x="295971" y="51107"/>
                      <a:pt x="284541" y="46027"/>
                      <a:pt x="280731" y="40947"/>
                    </a:cubicBezTo>
                    <a:cubicBezTo>
                      <a:pt x="276921" y="35867"/>
                      <a:pt x="275651" y="24437"/>
                      <a:pt x="276921" y="16817"/>
                    </a:cubicBezTo>
                    <a:cubicBezTo>
                      <a:pt x="279461" y="10467"/>
                      <a:pt x="288351" y="2847"/>
                      <a:pt x="294701" y="1577"/>
                    </a:cubicBezTo>
                    <a:cubicBezTo>
                      <a:pt x="301051" y="-963"/>
                      <a:pt x="313751" y="1577"/>
                      <a:pt x="317561" y="6657"/>
                    </a:cubicBezTo>
                    <a:cubicBezTo>
                      <a:pt x="323911" y="13007"/>
                      <a:pt x="328991" y="28247"/>
                      <a:pt x="323911" y="37137"/>
                    </a:cubicBezTo>
                    <a:cubicBezTo>
                      <a:pt x="317561" y="49837"/>
                      <a:pt x="288351" y="59997"/>
                      <a:pt x="261681" y="66347"/>
                    </a:cubicBezTo>
                    <a:cubicBezTo>
                      <a:pt x="218501" y="76507"/>
                      <a:pt x="124521" y="62537"/>
                      <a:pt x="81341" y="67617"/>
                    </a:cubicBezTo>
                    <a:cubicBezTo>
                      <a:pt x="55941" y="70157"/>
                      <a:pt x="35621" y="85397"/>
                      <a:pt x="21651" y="81587"/>
                    </a:cubicBezTo>
                    <a:cubicBezTo>
                      <a:pt x="11491" y="79047"/>
                      <a:pt x="1331" y="70157"/>
                      <a:pt x="61" y="62537"/>
                    </a:cubicBezTo>
                    <a:cubicBezTo>
                      <a:pt x="-1209" y="53647"/>
                      <a:pt x="17841" y="33327"/>
                      <a:pt x="17841" y="33327"/>
                    </a:cubicBezTo>
                  </a:path>
                </a:pathLst>
              </a:custGeom>
              <a:solidFill>
                <a:srgbClr val="051D40"/>
              </a:solidFill>
              <a:ln cap="sq">
                <a:noFill/>
                <a:prstDash val="solid"/>
                <a:miter/>
              </a:ln>
            </p:spPr>
          </p:sp>
        </p:grpSp>
        <p:grpSp>
          <p:nvGrpSpPr>
            <p:cNvPr name="Group 45" id="45"/>
            <p:cNvGrpSpPr/>
            <p:nvPr/>
          </p:nvGrpSpPr>
          <p:grpSpPr>
            <a:xfrm rot="0">
              <a:off x="3051476" y="8747490"/>
              <a:ext cx="468153" cy="950860"/>
              <a:chOff x="0" y="0"/>
              <a:chExt cx="245110" cy="497840"/>
            </a:xfrm>
          </p:grpSpPr>
          <p:sp>
            <p:nvSpPr>
              <p:cNvPr name="Freeform 46" id="46"/>
              <p:cNvSpPr/>
              <p:nvPr/>
            </p:nvSpPr>
            <p:spPr>
              <a:xfrm flipH="false" flipV="false" rot="0">
                <a:off x="46990" y="47566"/>
                <a:ext cx="146623" cy="398204"/>
              </a:xfrm>
              <a:custGeom>
                <a:avLst/>
                <a:gdLst/>
                <a:ahLst/>
                <a:cxnLst/>
                <a:rect r="r" b="b" t="t" l="l"/>
                <a:pathLst>
                  <a:path h="398204" w="146623">
                    <a:moveTo>
                      <a:pt x="12700" y="352484"/>
                    </a:moveTo>
                    <a:cubicBezTo>
                      <a:pt x="59690" y="297874"/>
                      <a:pt x="10160" y="233104"/>
                      <a:pt x="3810" y="193734"/>
                    </a:cubicBezTo>
                    <a:cubicBezTo>
                      <a:pt x="0" y="163254"/>
                      <a:pt x="-3810" y="137854"/>
                      <a:pt x="7620" y="109914"/>
                    </a:cubicBezTo>
                    <a:cubicBezTo>
                      <a:pt x="22860" y="73084"/>
                      <a:pt x="81280" y="13394"/>
                      <a:pt x="106680" y="3234"/>
                    </a:cubicBezTo>
                    <a:cubicBezTo>
                      <a:pt x="119380" y="-1846"/>
                      <a:pt x="132080" y="-576"/>
                      <a:pt x="138430" y="4504"/>
                    </a:cubicBezTo>
                    <a:cubicBezTo>
                      <a:pt x="143510" y="9584"/>
                      <a:pt x="148590" y="27364"/>
                      <a:pt x="144780" y="34984"/>
                    </a:cubicBezTo>
                    <a:cubicBezTo>
                      <a:pt x="140970" y="42604"/>
                      <a:pt x="118110" y="48954"/>
                      <a:pt x="110490" y="46414"/>
                    </a:cubicBezTo>
                    <a:cubicBezTo>
                      <a:pt x="102870" y="43874"/>
                      <a:pt x="97790" y="33714"/>
                      <a:pt x="96520" y="27364"/>
                    </a:cubicBezTo>
                    <a:cubicBezTo>
                      <a:pt x="95250" y="19744"/>
                      <a:pt x="99060" y="9584"/>
                      <a:pt x="105410" y="4504"/>
                    </a:cubicBezTo>
                    <a:cubicBezTo>
                      <a:pt x="111760" y="-576"/>
                      <a:pt x="128270" y="-1846"/>
                      <a:pt x="135890" y="3234"/>
                    </a:cubicBezTo>
                    <a:cubicBezTo>
                      <a:pt x="142240" y="7044"/>
                      <a:pt x="148590" y="19744"/>
                      <a:pt x="146050" y="32444"/>
                    </a:cubicBezTo>
                    <a:cubicBezTo>
                      <a:pt x="140970" y="56574"/>
                      <a:pt x="64770" y="102294"/>
                      <a:pt x="53340" y="134044"/>
                    </a:cubicBezTo>
                    <a:cubicBezTo>
                      <a:pt x="45720" y="155634"/>
                      <a:pt x="49530" y="172144"/>
                      <a:pt x="54610" y="193734"/>
                    </a:cubicBezTo>
                    <a:cubicBezTo>
                      <a:pt x="62230" y="224214"/>
                      <a:pt x="95250" y="269934"/>
                      <a:pt x="101600" y="296604"/>
                    </a:cubicBezTo>
                    <a:cubicBezTo>
                      <a:pt x="105410" y="311844"/>
                      <a:pt x="105410" y="323274"/>
                      <a:pt x="101600" y="334704"/>
                    </a:cubicBezTo>
                    <a:cubicBezTo>
                      <a:pt x="99060" y="344864"/>
                      <a:pt x="92710" y="355024"/>
                      <a:pt x="83820" y="363914"/>
                    </a:cubicBezTo>
                    <a:cubicBezTo>
                      <a:pt x="71120" y="376614"/>
                      <a:pt x="46990" y="398204"/>
                      <a:pt x="31750" y="398204"/>
                    </a:cubicBezTo>
                    <a:cubicBezTo>
                      <a:pt x="21590" y="398204"/>
                      <a:pt x="6350" y="388044"/>
                      <a:pt x="3810" y="380424"/>
                    </a:cubicBezTo>
                    <a:cubicBezTo>
                      <a:pt x="1270" y="372804"/>
                      <a:pt x="12700" y="352484"/>
                      <a:pt x="12700" y="352484"/>
                    </a:cubicBezTo>
                  </a:path>
                </a:pathLst>
              </a:custGeom>
              <a:solidFill>
                <a:srgbClr val="051D40"/>
              </a:solidFill>
              <a:ln cap="sq">
                <a:noFill/>
                <a:prstDash val="solid"/>
                <a:miter/>
              </a:ln>
            </p:spPr>
          </p:sp>
        </p:grpSp>
        <p:grpSp>
          <p:nvGrpSpPr>
            <p:cNvPr name="Group 47" id="47"/>
            <p:cNvGrpSpPr/>
            <p:nvPr/>
          </p:nvGrpSpPr>
          <p:grpSpPr>
            <a:xfrm rot="0">
              <a:off x="2015717" y="5346709"/>
              <a:ext cx="1086698" cy="1583959"/>
              <a:chOff x="0" y="0"/>
              <a:chExt cx="568960" cy="829310"/>
            </a:xfrm>
          </p:grpSpPr>
          <p:sp>
            <p:nvSpPr>
              <p:cNvPr name="Freeform 48" id="48"/>
              <p:cNvSpPr/>
              <p:nvPr/>
            </p:nvSpPr>
            <p:spPr>
              <a:xfrm flipH="false" flipV="false" rot="0">
                <a:off x="50263" y="50488"/>
                <a:ext cx="468336" cy="726840"/>
              </a:xfrm>
              <a:custGeom>
                <a:avLst/>
                <a:gdLst/>
                <a:ahLst/>
                <a:cxnLst/>
                <a:rect r="r" b="b" t="t" l="l"/>
                <a:pathLst>
                  <a:path h="726840" w="468336">
                    <a:moveTo>
                      <a:pt x="387887" y="686112"/>
                    </a:moveTo>
                    <a:cubicBezTo>
                      <a:pt x="420907" y="631502"/>
                      <a:pt x="417097" y="623882"/>
                      <a:pt x="409477" y="614992"/>
                    </a:cubicBezTo>
                    <a:cubicBezTo>
                      <a:pt x="399317" y="603562"/>
                      <a:pt x="377727" y="590862"/>
                      <a:pt x="356137" y="583242"/>
                    </a:cubicBezTo>
                    <a:cubicBezTo>
                      <a:pt x="328197" y="574352"/>
                      <a:pt x="272317" y="584512"/>
                      <a:pt x="254537" y="573082"/>
                    </a:cubicBezTo>
                    <a:cubicBezTo>
                      <a:pt x="244377" y="568002"/>
                      <a:pt x="241837" y="560382"/>
                      <a:pt x="238027" y="550222"/>
                    </a:cubicBezTo>
                    <a:cubicBezTo>
                      <a:pt x="234217" y="536252"/>
                      <a:pt x="246917" y="514662"/>
                      <a:pt x="239297" y="491802"/>
                    </a:cubicBezTo>
                    <a:cubicBezTo>
                      <a:pt x="225327" y="452432"/>
                      <a:pt x="161827" y="385122"/>
                      <a:pt x="121187" y="345752"/>
                    </a:cubicBezTo>
                    <a:cubicBezTo>
                      <a:pt x="88167" y="314002"/>
                      <a:pt x="41177" y="301302"/>
                      <a:pt x="22127" y="270822"/>
                    </a:cubicBezTo>
                    <a:cubicBezTo>
                      <a:pt x="4347" y="242882"/>
                      <a:pt x="-2003" y="197162"/>
                      <a:pt x="537" y="174302"/>
                    </a:cubicBezTo>
                    <a:cubicBezTo>
                      <a:pt x="3077" y="161602"/>
                      <a:pt x="6887" y="157792"/>
                      <a:pt x="17047" y="145092"/>
                    </a:cubicBezTo>
                    <a:cubicBezTo>
                      <a:pt x="39907" y="114612"/>
                      <a:pt x="126267" y="26982"/>
                      <a:pt x="155477" y="9202"/>
                    </a:cubicBezTo>
                    <a:cubicBezTo>
                      <a:pt x="166907" y="1582"/>
                      <a:pt x="169447" y="-958"/>
                      <a:pt x="180877" y="312"/>
                    </a:cubicBezTo>
                    <a:cubicBezTo>
                      <a:pt x="217707" y="1582"/>
                      <a:pt x="370107" y="77782"/>
                      <a:pt x="390427" y="105722"/>
                    </a:cubicBezTo>
                    <a:cubicBezTo>
                      <a:pt x="395507" y="113342"/>
                      <a:pt x="395507" y="122232"/>
                      <a:pt x="392967" y="128582"/>
                    </a:cubicBezTo>
                    <a:cubicBezTo>
                      <a:pt x="390427" y="134932"/>
                      <a:pt x="381537" y="142552"/>
                      <a:pt x="375187" y="145092"/>
                    </a:cubicBezTo>
                    <a:cubicBezTo>
                      <a:pt x="368837" y="146362"/>
                      <a:pt x="357407" y="143822"/>
                      <a:pt x="352327" y="138742"/>
                    </a:cubicBezTo>
                    <a:cubicBezTo>
                      <a:pt x="345977" y="132392"/>
                      <a:pt x="342167" y="115882"/>
                      <a:pt x="345977" y="108262"/>
                    </a:cubicBezTo>
                    <a:cubicBezTo>
                      <a:pt x="349787" y="100642"/>
                      <a:pt x="366297" y="94292"/>
                      <a:pt x="373917" y="95562"/>
                    </a:cubicBezTo>
                    <a:cubicBezTo>
                      <a:pt x="381537" y="95562"/>
                      <a:pt x="390427" y="103182"/>
                      <a:pt x="392967" y="109532"/>
                    </a:cubicBezTo>
                    <a:cubicBezTo>
                      <a:pt x="395507" y="117152"/>
                      <a:pt x="390427" y="133662"/>
                      <a:pt x="385347" y="140012"/>
                    </a:cubicBezTo>
                    <a:cubicBezTo>
                      <a:pt x="380267" y="145092"/>
                      <a:pt x="372647" y="145092"/>
                      <a:pt x="361217" y="143822"/>
                    </a:cubicBezTo>
                    <a:cubicBezTo>
                      <a:pt x="329467" y="140012"/>
                      <a:pt x="232947" y="47302"/>
                      <a:pt x="179607" y="56192"/>
                    </a:cubicBezTo>
                    <a:cubicBezTo>
                      <a:pt x="131347" y="63812"/>
                      <a:pt x="69117" y="146362"/>
                      <a:pt x="55147" y="174302"/>
                    </a:cubicBezTo>
                    <a:cubicBezTo>
                      <a:pt x="50067" y="187002"/>
                      <a:pt x="52607" y="194622"/>
                      <a:pt x="52607" y="204782"/>
                    </a:cubicBezTo>
                    <a:cubicBezTo>
                      <a:pt x="52607" y="213672"/>
                      <a:pt x="48797" y="221292"/>
                      <a:pt x="53877" y="231452"/>
                    </a:cubicBezTo>
                    <a:cubicBezTo>
                      <a:pt x="67847" y="255582"/>
                      <a:pt x="135157" y="288602"/>
                      <a:pt x="171987" y="325432"/>
                    </a:cubicBezTo>
                    <a:cubicBezTo>
                      <a:pt x="211357" y="364802"/>
                      <a:pt x="262157" y="427032"/>
                      <a:pt x="279937" y="465132"/>
                    </a:cubicBezTo>
                    <a:cubicBezTo>
                      <a:pt x="290097" y="486722"/>
                      <a:pt x="292637" y="504502"/>
                      <a:pt x="292637" y="521012"/>
                    </a:cubicBezTo>
                    <a:cubicBezTo>
                      <a:pt x="291367" y="532442"/>
                      <a:pt x="282477" y="550222"/>
                      <a:pt x="281207" y="550222"/>
                    </a:cubicBezTo>
                    <a:cubicBezTo>
                      <a:pt x="279937" y="548952"/>
                      <a:pt x="277397" y="527362"/>
                      <a:pt x="282477" y="523552"/>
                    </a:cubicBezTo>
                    <a:cubicBezTo>
                      <a:pt x="291367" y="515932"/>
                      <a:pt x="324387" y="524822"/>
                      <a:pt x="344707" y="528632"/>
                    </a:cubicBezTo>
                    <a:cubicBezTo>
                      <a:pt x="366297" y="533712"/>
                      <a:pt x="390427" y="540062"/>
                      <a:pt x="408207" y="550222"/>
                    </a:cubicBezTo>
                    <a:cubicBezTo>
                      <a:pt x="424717" y="559112"/>
                      <a:pt x="441227" y="570542"/>
                      <a:pt x="451387" y="587052"/>
                    </a:cubicBezTo>
                    <a:cubicBezTo>
                      <a:pt x="461547" y="604832"/>
                      <a:pt x="470437" y="635312"/>
                      <a:pt x="467897" y="655632"/>
                    </a:cubicBezTo>
                    <a:cubicBezTo>
                      <a:pt x="465357" y="673412"/>
                      <a:pt x="451387" y="692462"/>
                      <a:pt x="438687" y="703892"/>
                    </a:cubicBezTo>
                    <a:cubicBezTo>
                      <a:pt x="427257" y="715322"/>
                      <a:pt x="409477" y="728022"/>
                      <a:pt x="399317" y="726752"/>
                    </a:cubicBezTo>
                    <a:cubicBezTo>
                      <a:pt x="392967" y="725482"/>
                      <a:pt x="385347" y="716592"/>
                      <a:pt x="382807" y="708972"/>
                    </a:cubicBezTo>
                    <a:cubicBezTo>
                      <a:pt x="381537" y="702622"/>
                      <a:pt x="387887" y="686112"/>
                      <a:pt x="387887" y="686112"/>
                    </a:cubicBezTo>
                  </a:path>
                </a:pathLst>
              </a:custGeom>
              <a:solidFill>
                <a:srgbClr val="051D40"/>
              </a:solidFill>
              <a:ln cap="sq">
                <a:noFill/>
                <a:prstDash val="solid"/>
                <a:miter/>
              </a:ln>
            </p:spPr>
          </p:sp>
        </p:grpSp>
        <p:grpSp>
          <p:nvGrpSpPr>
            <p:cNvPr name="Group 49" id="49"/>
            <p:cNvGrpSpPr/>
            <p:nvPr/>
          </p:nvGrpSpPr>
          <p:grpSpPr>
            <a:xfrm rot="0">
              <a:off x="2709457" y="5079886"/>
              <a:ext cx="1385054" cy="717997"/>
              <a:chOff x="0" y="0"/>
              <a:chExt cx="725170" cy="375920"/>
            </a:xfrm>
          </p:grpSpPr>
          <p:sp>
            <p:nvSpPr>
              <p:cNvPr name="Freeform 50" id="50"/>
              <p:cNvSpPr/>
              <p:nvPr/>
            </p:nvSpPr>
            <p:spPr>
              <a:xfrm flipH="false" flipV="false" rot="0">
                <a:off x="50552" y="59117"/>
                <a:ext cx="622946" cy="264752"/>
              </a:xfrm>
              <a:custGeom>
                <a:avLst/>
                <a:gdLst/>
                <a:ahLst/>
                <a:cxnLst/>
                <a:rect r="r" b="b" t="t" l="l"/>
                <a:pathLst>
                  <a:path h="264752" w="622946">
                    <a:moveTo>
                      <a:pt x="15488" y="217743"/>
                    </a:moveTo>
                    <a:cubicBezTo>
                      <a:pt x="586988" y="-8317"/>
                      <a:pt x="618738" y="9463"/>
                      <a:pt x="622548" y="20893"/>
                    </a:cubicBezTo>
                    <a:cubicBezTo>
                      <a:pt x="625088" y="29783"/>
                      <a:pt x="614928" y="45023"/>
                      <a:pt x="607308" y="47563"/>
                    </a:cubicBezTo>
                    <a:cubicBezTo>
                      <a:pt x="599688" y="51373"/>
                      <a:pt x="576828" y="41213"/>
                      <a:pt x="573018" y="33593"/>
                    </a:cubicBezTo>
                    <a:cubicBezTo>
                      <a:pt x="570478" y="25973"/>
                      <a:pt x="581908" y="3113"/>
                      <a:pt x="589528" y="573"/>
                    </a:cubicBezTo>
                    <a:cubicBezTo>
                      <a:pt x="597148" y="-1967"/>
                      <a:pt x="614928" y="4383"/>
                      <a:pt x="618738" y="10733"/>
                    </a:cubicBezTo>
                    <a:cubicBezTo>
                      <a:pt x="622548" y="18353"/>
                      <a:pt x="616198" y="41213"/>
                      <a:pt x="609848" y="46293"/>
                    </a:cubicBezTo>
                    <a:cubicBezTo>
                      <a:pt x="604768" y="51373"/>
                      <a:pt x="592068" y="50103"/>
                      <a:pt x="585718" y="47563"/>
                    </a:cubicBezTo>
                    <a:cubicBezTo>
                      <a:pt x="579368" y="43753"/>
                      <a:pt x="581908" y="31053"/>
                      <a:pt x="571748" y="28513"/>
                    </a:cubicBezTo>
                    <a:cubicBezTo>
                      <a:pt x="523488" y="14543"/>
                      <a:pt x="105658" y="267273"/>
                      <a:pt x="34538" y="264733"/>
                    </a:cubicBezTo>
                    <a:cubicBezTo>
                      <a:pt x="15488" y="264733"/>
                      <a:pt x="2788" y="255843"/>
                      <a:pt x="248" y="248223"/>
                    </a:cubicBezTo>
                    <a:cubicBezTo>
                      <a:pt x="-2292" y="240603"/>
                      <a:pt x="15488" y="217743"/>
                      <a:pt x="15488" y="217743"/>
                    </a:cubicBezTo>
                  </a:path>
                </a:pathLst>
              </a:custGeom>
              <a:solidFill>
                <a:srgbClr val="051D40"/>
              </a:solidFill>
              <a:ln cap="sq">
                <a:noFill/>
                <a:prstDash val="solid"/>
                <a:miter/>
              </a:ln>
            </p:spPr>
          </p:sp>
        </p:grpSp>
        <p:grpSp>
          <p:nvGrpSpPr>
            <p:cNvPr name="Group 51" id="51"/>
            <p:cNvGrpSpPr/>
            <p:nvPr/>
          </p:nvGrpSpPr>
          <p:grpSpPr>
            <a:xfrm rot="0">
              <a:off x="3160631" y="5106568"/>
              <a:ext cx="950860" cy="519092"/>
              <a:chOff x="0" y="0"/>
              <a:chExt cx="497840" cy="271780"/>
            </a:xfrm>
          </p:grpSpPr>
          <p:sp>
            <p:nvSpPr>
              <p:cNvPr name="Freeform 52" id="52"/>
              <p:cNvSpPr/>
              <p:nvPr/>
            </p:nvSpPr>
            <p:spPr>
              <a:xfrm flipH="false" flipV="false" rot="0">
                <a:off x="50592" y="50101"/>
                <a:ext cx="396609" cy="169631"/>
              </a:xfrm>
              <a:custGeom>
                <a:avLst/>
                <a:gdLst/>
                <a:ahLst/>
                <a:cxnLst/>
                <a:rect r="r" b="b" t="t" l="l"/>
                <a:pathLst>
                  <a:path h="169631" w="396609">
                    <a:moveTo>
                      <a:pt x="19258" y="120079"/>
                    </a:moveTo>
                    <a:cubicBezTo>
                      <a:pt x="217378" y="34989"/>
                      <a:pt x="256748" y="26099"/>
                      <a:pt x="292308" y="17209"/>
                    </a:cubicBezTo>
                    <a:cubicBezTo>
                      <a:pt x="324058" y="10859"/>
                      <a:pt x="365968" y="-5651"/>
                      <a:pt x="381208" y="1969"/>
                    </a:cubicBezTo>
                    <a:cubicBezTo>
                      <a:pt x="391368" y="5779"/>
                      <a:pt x="397718" y="21019"/>
                      <a:pt x="396448" y="28639"/>
                    </a:cubicBezTo>
                    <a:cubicBezTo>
                      <a:pt x="393908" y="37529"/>
                      <a:pt x="381208" y="48959"/>
                      <a:pt x="373588" y="50229"/>
                    </a:cubicBezTo>
                    <a:cubicBezTo>
                      <a:pt x="365968" y="51499"/>
                      <a:pt x="355808" y="46419"/>
                      <a:pt x="350728" y="41339"/>
                    </a:cubicBezTo>
                    <a:cubicBezTo>
                      <a:pt x="346918" y="33719"/>
                      <a:pt x="345648" y="17209"/>
                      <a:pt x="349458" y="9589"/>
                    </a:cubicBezTo>
                    <a:cubicBezTo>
                      <a:pt x="354538" y="3239"/>
                      <a:pt x="371048" y="-1841"/>
                      <a:pt x="378668" y="699"/>
                    </a:cubicBezTo>
                    <a:cubicBezTo>
                      <a:pt x="386288" y="1969"/>
                      <a:pt x="393908" y="10859"/>
                      <a:pt x="395178" y="18479"/>
                    </a:cubicBezTo>
                    <a:cubicBezTo>
                      <a:pt x="396448" y="26099"/>
                      <a:pt x="393908" y="37529"/>
                      <a:pt x="383748" y="46419"/>
                    </a:cubicBezTo>
                    <a:cubicBezTo>
                      <a:pt x="359618" y="68009"/>
                      <a:pt x="264368" y="74359"/>
                      <a:pt x="205948" y="94679"/>
                    </a:cubicBezTo>
                    <a:cubicBezTo>
                      <a:pt x="146258" y="114999"/>
                      <a:pt x="63708" y="170879"/>
                      <a:pt x="29418" y="169609"/>
                    </a:cubicBezTo>
                    <a:cubicBezTo>
                      <a:pt x="15448" y="169609"/>
                      <a:pt x="2748" y="160719"/>
                      <a:pt x="208" y="153099"/>
                    </a:cubicBezTo>
                    <a:cubicBezTo>
                      <a:pt x="-2332" y="145479"/>
                      <a:pt x="19258" y="120079"/>
                      <a:pt x="19258" y="120079"/>
                    </a:cubicBezTo>
                  </a:path>
                </a:pathLst>
              </a:custGeom>
              <a:solidFill>
                <a:srgbClr val="051D40"/>
              </a:solidFill>
              <a:ln cap="sq">
                <a:noFill/>
                <a:prstDash val="solid"/>
                <a:miter/>
              </a:ln>
            </p:spPr>
          </p:sp>
        </p:grpSp>
        <p:grpSp>
          <p:nvGrpSpPr>
            <p:cNvPr name="Group 53" id="53"/>
            <p:cNvGrpSpPr/>
            <p:nvPr/>
          </p:nvGrpSpPr>
          <p:grpSpPr>
            <a:xfrm rot="0">
              <a:off x="2408675" y="3512907"/>
              <a:ext cx="1775586" cy="1193427"/>
              <a:chOff x="0" y="0"/>
              <a:chExt cx="929640" cy="624840"/>
            </a:xfrm>
          </p:grpSpPr>
          <p:sp>
            <p:nvSpPr>
              <p:cNvPr name="Freeform 54" id="54"/>
              <p:cNvSpPr/>
              <p:nvPr/>
            </p:nvSpPr>
            <p:spPr>
              <a:xfrm flipH="false" flipV="false" rot="0">
                <a:off x="49050" y="50800"/>
                <a:ext cx="829517" cy="527204"/>
              </a:xfrm>
              <a:custGeom>
                <a:avLst/>
                <a:gdLst/>
                <a:ahLst/>
                <a:cxnLst/>
                <a:rect r="r" b="b" t="t" l="l"/>
                <a:pathLst>
                  <a:path h="527204" w="829517">
                    <a:moveTo>
                      <a:pt x="24610" y="0"/>
                    </a:moveTo>
                    <a:cubicBezTo>
                      <a:pt x="232890" y="54610"/>
                      <a:pt x="258290" y="156210"/>
                      <a:pt x="283690" y="168910"/>
                    </a:cubicBezTo>
                    <a:cubicBezTo>
                      <a:pt x="295120" y="173990"/>
                      <a:pt x="302740" y="165100"/>
                      <a:pt x="314170" y="167640"/>
                    </a:cubicBezTo>
                    <a:cubicBezTo>
                      <a:pt x="330680" y="171450"/>
                      <a:pt x="357350" y="184150"/>
                      <a:pt x="375130" y="199390"/>
                    </a:cubicBezTo>
                    <a:cubicBezTo>
                      <a:pt x="391640" y="214630"/>
                      <a:pt x="403070" y="233680"/>
                      <a:pt x="417040" y="257810"/>
                    </a:cubicBezTo>
                    <a:cubicBezTo>
                      <a:pt x="436090" y="290830"/>
                      <a:pt x="438630" y="347980"/>
                      <a:pt x="472920" y="379730"/>
                    </a:cubicBezTo>
                    <a:cubicBezTo>
                      <a:pt x="516100" y="421640"/>
                      <a:pt x="615160" y="447040"/>
                      <a:pt x="677390" y="462280"/>
                    </a:cubicBezTo>
                    <a:cubicBezTo>
                      <a:pt x="725650" y="473710"/>
                      <a:pt x="790420" y="462280"/>
                      <a:pt x="813280" y="473710"/>
                    </a:cubicBezTo>
                    <a:cubicBezTo>
                      <a:pt x="822170" y="477520"/>
                      <a:pt x="827250" y="483870"/>
                      <a:pt x="828520" y="490220"/>
                    </a:cubicBezTo>
                    <a:cubicBezTo>
                      <a:pt x="831060" y="499110"/>
                      <a:pt x="824710" y="514350"/>
                      <a:pt x="817090" y="519430"/>
                    </a:cubicBezTo>
                    <a:cubicBezTo>
                      <a:pt x="812010" y="523240"/>
                      <a:pt x="800580" y="524510"/>
                      <a:pt x="794230" y="520700"/>
                    </a:cubicBezTo>
                    <a:cubicBezTo>
                      <a:pt x="786610" y="516890"/>
                      <a:pt x="778990" y="501650"/>
                      <a:pt x="778990" y="492760"/>
                    </a:cubicBezTo>
                    <a:cubicBezTo>
                      <a:pt x="780260" y="486410"/>
                      <a:pt x="787880" y="476250"/>
                      <a:pt x="794230" y="473710"/>
                    </a:cubicBezTo>
                    <a:cubicBezTo>
                      <a:pt x="801850" y="471170"/>
                      <a:pt x="818360" y="474980"/>
                      <a:pt x="823440" y="481330"/>
                    </a:cubicBezTo>
                    <a:cubicBezTo>
                      <a:pt x="828520" y="486410"/>
                      <a:pt x="831060" y="497840"/>
                      <a:pt x="828520" y="504190"/>
                    </a:cubicBezTo>
                    <a:cubicBezTo>
                      <a:pt x="825980" y="511810"/>
                      <a:pt x="817090" y="519430"/>
                      <a:pt x="804390" y="523240"/>
                    </a:cubicBezTo>
                    <a:cubicBezTo>
                      <a:pt x="778990" y="530860"/>
                      <a:pt x="721840" y="527050"/>
                      <a:pt x="671040" y="515620"/>
                    </a:cubicBezTo>
                    <a:cubicBezTo>
                      <a:pt x="601190" y="499110"/>
                      <a:pt x="479270" y="462280"/>
                      <a:pt x="429740" y="414020"/>
                    </a:cubicBezTo>
                    <a:cubicBezTo>
                      <a:pt x="394180" y="379730"/>
                      <a:pt x="392910" y="317500"/>
                      <a:pt x="375130" y="285750"/>
                    </a:cubicBezTo>
                    <a:cubicBezTo>
                      <a:pt x="362430" y="265430"/>
                      <a:pt x="352270" y="251460"/>
                      <a:pt x="338300" y="238760"/>
                    </a:cubicBezTo>
                    <a:cubicBezTo>
                      <a:pt x="325600" y="226060"/>
                      <a:pt x="307820" y="212090"/>
                      <a:pt x="293850" y="208280"/>
                    </a:cubicBezTo>
                    <a:cubicBezTo>
                      <a:pt x="281150" y="205740"/>
                      <a:pt x="270990" y="217170"/>
                      <a:pt x="257020" y="210820"/>
                    </a:cubicBezTo>
                    <a:cubicBezTo>
                      <a:pt x="226540" y="198120"/>
                      <a:pt x="190980" y="91440"/>
                      <a:pt x="145260" y="64770"/>
                    </a:cubicBezTo>
                    <a:cubicBezTo>
                      <a:pt x="105890" y="40640"/>
                      <a:pt x="25880" y="60960"/>
                      <a:pt x="8100" y="44450"/>
                    </a:cubicBezTo>
                    <a:cubicBezTo>
                      <a:pt x="480" y="36830"/>
                      <a:pt x="-2060" y="24130"/>
                      <a:pt x="1750" y="16510"/>
                    </a:cubicBezTo>
                    <a:cubicBezTo>
                      <a:pt x="4290" y="8890"/>
                      <a:pt x="24610" y="0"/>
                      <a:pt x="24610" y="0"/>
                    </a:cubicBezTo>
                  </a:path>
                </a:pathLst>
              </a:custGeom>
              <a:solidFill>
                <a:srgbClr val="051D40"/>
              </a:solidFill>
              <a:ln cap="sq">
                <a:noFill/>
                <a:prstDash val="solid"/>
                <a:miter/>
              </a:ln>
            </p:spPr>
          </p:sp>
        </p:grpSp>
        <p:grpSp>
          <p:nvGrpSpPr>
            <p:cNvPr name="Group 55" id="55"/>
            <p:cNvGrpSpPr/>
            <p:nvPr/>
          </p:nvGrpSpPr>
          <p:grpSpPr>
            <a:xfrm rot="0">
              <a:off x="1964778" y="4652969"/>
              <a:ext cx="620970" cy="979968"/>
              <a:chOff x="0" y="0"/>
              <a:chExt cx="325120" cy="513080"/>
            </a:xfrm>
          </p:grpSpPr>
          <p:sp>
            <p:nvSpPr>
              <p:cNvPr name="Freeform 56" id="56"/>
              <p:cNvSpPr/>
              <p:nvPr/>
            </p:nvSpPr>
            <p:spPr>
              <a:xfrm flipH="false" flipV="false" rot="0">
                <a:off x="49470" y="50800"/>
                <a:ext cx="224389" cy="411726"/>
              </a:xfrm>
              <a:custGeom>
                <a:avLst/>
                <a:gdLst/>
                <a:ahLst/>
                <a:cxnLst/>
                <a:rect r="r" b="b" t="t" l="l"/>
                <a:pathLst>
                  <a:path h="411726" w="224389">
                    <a:moveTo>
                      <a:pt x="29270" y="0"/>
                    </a:moveTo>
                    <a:cubicBezTo>
                      <a:pt x="121980" y="36830"/>
                      <a:pt x="128330" y="49530"/>
                      <a:pt x="135950" y="71120"/>
                    </a:cubicBezTo>
                    <a:cubicBezTo>
                      <a:pt x="149920" y="113030"/>
                      <a:pt x="137220" y="219710"/>
                      <a:pt x="156270" y="274320"/>
                    </a:cubicBezTo>
                    <a:cubicBezTo>
                      <a:pt x="171510" y="318770"/>
                      <a:pt x="221040" y="358140"/>
                      <a:pt x="223580" y="382270"/>
                    </a:cubicBezTo>
                    <a:cubicBezTo>
                      <a:pt x="226120" y="391160"/>
                      <a:pt x="222310" y="400050"/>
                      <a:pt x="217230" y="403860"/>
                    </a:cubicBezTo>
                    <a:cubicBezTo>
                      <a:pt x="212150" y="408940"/>
                      <a:pt x="201990" y="412750"/>
                      <a:pt x="194370" y="411480"/>
                    </a:cubicBezTo>
                    <a:cubicBezTo>
                      <a:pt x="188020" y="410210"/>
                      <a:pt x="179130" y="402590"/>
                      <a:pt x="175320" y="396240"/>
                    </a:cubicBezTo>
                    <a:cubicBezTo>
                      <a:pt x="172780" y="389890"/>
                      <a:pt x="174050" y="378460"/>
                      <a:pt x="177860" y="373380"/>
                    </a:cubicBezTo>
                    <a:cubicBezTo>
                      <a:pt x="181670" y="367030"/>
                      <a:pt x="191830" y="360680"/>
                      <a:pt x="198180" y="360680"/>
                    </a:cubicBezTo>
                    <a:cubicBezTo>
                      <a:pt x="207070" y="361950"/>
                      <a:pt x="221040" y="370840"/>
                      <a:pt x="223580" y="378460"/>
                    </a:cubicBezTo>
                    <a:cubicBezTo>
                      <a:pt x="226120" y="387350"/>
                      <a:pt x="219770" y="403860"/>
                      <a:pt x="213420" y="407670"/>
                    </a:cubicBezTo>
                    <a:cubicBezTo>
                      <a:pt x="205800" y="412750"/>
                      <a:pt x="193100" y="411480"/>
                      <a:pt x="182940" y="405130"/>
                    </a:cubicBezTo>
                    <a:cubicBezTo>
                      <a:pt x="161350" y="393700"/>
                      <a:pt x="130870" y="349250"/>
                      <a:pt x="115630" y="308610"/>
                    </a:cubicBezTo>
                    <a:cubicBezTo>
                      <a:pt x="92770" y="250190"/>
                      <a:pt x="115630" y="128270"/>
                      <a:pt x="86420" y="82550"/>
                    </a:cubicBezTo>
                    <a:cubicBezTo>
                      <a:pt x="67370" y="52070"/>
                      <a:pt x="7680" y="46990"/>
                      <a:pt x="1330" y="31750"/>
                    </a:cubicBezTo>
                    <a:cubicBezTo>
                      <a:pt x="-2480" y="22860"/>
                      <a:pt x="2600" y="13970"/>
                      <a:pt x="7680" y="8890"/>
                    </a:cubicBezTo>
                    <a:cubicBezTo>
                      <a:pt x="11490" y="3810"/>
                      <a:pt x="29270" y="0"/>
                      <a:pt x="29270" y="0"/>
                    </a:cubicBezTo>
                  </a:path>
                </a:pathLst>
              </a:custGeom>
              <a:solidFill>
                <a:srgbClr val="051D40"/>
              </a:solidFill>
              <a:ln cap="sq">
                <a:noFill/>
                <a:prstDash val="solid"/>
                <a:miter/>
              </a:ln>
            </p:spPr>
          </p:sp>
        </p:grpSp>
        <p:grpSp>
          <p:nvGrpSpPr>
            <p:cNvPr name="Group 57" id="57"/>
            <p:cNvGrpSpPr/>
            <p:nvPr/>
          </p:nvGrpSpPr>
          <p:grpSpPr>
            <a:xfrm rot="0">
              <a:off x="1972055" y="3486225"/>
              <a:ext cx="759233" cy="1421439"/>
              <a:chOff x="0" y="0"/>
              <a:chExt cx="397510" cy="744220"/>
            </a:xfrm>
          </p:grpSpPr>
          <p:sp>
            <p:nvSpPr>
              <p:cNvPr name="Freeform 58" id="58"/>
              <p:cNvSpPr/>
              <p:nvPr/>
            </p:nvSpPr>
            <p:spPr>
              <a:xfrm flipH="false" flipV="false" rot="0">
                <a:off x="50298" y="50624"/>
                <a:ext cx="296575" cy="645825"/>
              </a:xfrm>
              <a:custGeom>
                <a:avLst/>
                <a:gdLst/>
                <a:ahLst/>
                <a:cxnLst/>
                <a:rect r="r" b="b" t="t" l="l"/>
                <a:pathLst>
                  <a:path h="645825" w="296575">
                    <a:moveTo>
                      <a:pt x="502" y="607236"/>
                    </a:moveTo>
                    <a:cubicBezTo>
                      <a:pt x="81782" y="443406"/>
                      <a:pt x="99562" y="340536"/>
                      <a:pt x="127502" y="277036"/>
                    </a:cubicBezTo>
                    <a:cubicBezTo>
                      <a:pt x="149092" y="226236"/>
                      <a:pt x="178302" y="190676"/>
                      <a:pt x="198622" y="144956"/>
                    </a:cubicBezTo>
                    <a:cubicBezTo>
                      <a:pt x="218942" y="101776"/>
                      <a:pt x="232912" y="30656"/>
                      <a:pt x="250692" y="11606"/>
                    </a:cubicBezTo>
                    <a:cubicBezTo>
                      <a:pt x="257042" y="3986"/>
                      <a:pt x="264662" y="176"/>
                      <a:pt x="271012" y="176"/>
                    </a:cubicBezTo>
                    <a:cubicBezTo>
                      <a:pt x="279902" y="176"/>
                      <a:pt x="293872" y="10336"/>
                      <a:pt x="296412" y="17956"/>
                    </a:cubicBezTo>
                    <a:cubicBezTo>
                      <a:pt x="297682" y="26846"/>
                      <a:pt x="291332" y="42086"/>
                      <a:pt x="284982" y="47166"/>
                    </a:cubicBezTo>
                    <a:cubicBezTo>
                      <a:pt x="278632" y="50976"/>
                      <a:pt x="267202" y="52246"/>
                      <a:pt x="260852" y="48436"/>
                    </a:cubicBezTo>
                    <a:cubicBezTo>
                      <a:pt x="254502" y="44626"/>
                      <a:pt x="245612" y="29386"/>
                      <a:pt x="246882" y="21766"/>
                    </a:cubicBezTo>
                    <a:cubicBezTo>
                      <a:pt x="246882" y="14146"/>
                      <a:pt x="254502" y="5256"/>
                      <a:pt x="260852" y="2716"/>
                    </a:cubicBezTo>
                    <a:cubicBezTo>
                      <a:pt x="267202" y="-1094"/>
                      <a:pt x="278632" y="-1094"/>
                      <a:pt x="284982" y="3986"/>
                    </a:cubicBezTo>
                    <a:cubicBezTo>
                      <a:pt x="291332" y="7796"/>
                      <a:pt x="296412" y="19226"/>
                      <a:pt x="296412" y="31926"/>
                    </a:cubicBezTo>
                    <a:cubicBezTo>
                      <a:pt x="296412" y="58596"/>
                      <a:pt x="269742" y="111936"/>
                      <a:pt x="250692" y="152576"/>
                    </a:cubicBezTo>
                    <a:cubicBezTo>
                      <a:pt x="230372" y="198296"/>
                      <a:pt x="198622" y="237666"/>
                      <a:pt x="175762" y="289736"/>
                    </a:cubicBezTo>
                    <a:cubicBezTo>
                      <a:pt x="149092" y="353236"/>
                      <a:pt x="133852" y="449756"/>
                      <a:pt x="107182" y="513256"/>
                    </a:cubicBezTo>
                    <a:cubicBezTo>
                      <a:pt x="86862" y="562786"/>
                      <a:pt x="61462" y="627556"/>
                      <a:pt x="37332" y="641526"/>
                    </a:cubicBezTo>
                    <a:cubicBezTo>
                      <a:pt x="27172" y="647876"/>
                      <a:pt x="10662" y="646606"/>
                      <a:pt x="4312" y="641526"/>
                    </a:cubicBezTo>
                    <a:cubicBezTo>
                      <a:pt x="-2038" y="635176"/>
                      <a:pt x="502" y="607236"/>
                      <a:pt x="502" y="607236"/>
                    </a:cubicBezTo>
                  </a:path>
                </a:pathLst>
              </a:custGeom>
              <a:solidFill>
                <a:srgbClr val="051D40"/>
              </a:solidFill>
              <a:ln cap="sq">
                <a:noFill/>
                <a:prstDash val="solid"/>
                <a:miter/>
              </a:ln>
            </p:spPr>
          </p:sp>
        </p:grpSp>
        <p:grpSp>
          <p:nvGrpSpPr>
            <p:cNvPr name="Group 59" id="59"/>
            <p:cNvGrpSpPr/>
            <p:nvPr/>
          </p:nvGrpSpPr>
          <p:grpSpPr>
            <a:xfrm rot="0">
              <a:off x="815014" y="4985285"/>
              <a:ext cx="342019" cy="451174"/>
              <a:chOff x="0" y="0"/>
              <a:chExt cx="179070" cy="236220"/>
            </a:xfrm>
          </p:grpSpPr>
          <p:sp>
            <p:nvSpPr>
              <p:cNvPr name="Freeform 60" id="60"/>
              <p:cNvSpPr/>
              <p:nvPr/>
            </p:nvSpPr>
            <p:spPr>
              <a:xfrm flipH="false" flipV="false" rot="0">
                <a:off x="48657" y="50756"/>
                <a:ext cx="79288" cy="133534"/>
              </a:xfrm>
              <a:custGeom>
                <a:avLst/>
                <a:gdLst/>
                <a:ahLst/>
                <a:cxnLst/>
                <a:rect r="r" b="b" t="t" l="l"/>
                <a:pathLst>
                  <a:path h="133534" w="79288">
                    <a:moveTo>
                      <a:pt x="52943" y="25444"/>
                    </a:moveTo>
                    <a:cubicBezTo>
                      <a:pt x="74533" y="127044"/>
                      <a:pt x="54213" y="133394"/>
                      <a:pt x="45323" y="130854"/>
                    </a:cubicBezTo>
                    <a:cubicBezTo>
                      <a:pt x="37703" y="128314"/>
                      <a:pt x="28813" y="113074"/>
                      <a:pt x="30083" y="104184"/>
                    </a:cubicBezTo>
                    <a:cubicBezTo>
                      <a:pt x="31353" y="96564"/>
                      <a:pt x="44053" y="85134"/>
                      <a:pt x="51673" y="82594"/>
                    </a:cubicBezTo>
                    <a:cubicBezTo>
                      <a:pt x="58023" y="81324"/>
                      <a:pt x="69453" y="85134"/>
                      <a:pt x="74533" y="90214"/>
                    </a:cubicBezTo>
                    <a:cubicBezTo>
                      <a:pt x="79613" y="96564"/>
                      <a:pt x="80883" y="114344"/>
                      <a:pt x="77073" y="120694"/>
                    </a:cubicBezTo>
                    <a:cubicBezTo>
                      <a:pt x="74533" y="127044"/>
                      <a:pt x="64373" y="134664"/>
                      <a:pt x="56753" y="133394"/>
                    </a:cubicBezTo>
                    <a:cubicBezTo>
                      <a:pt x="42783" y="130854"/>
                      <a:pt x="14843" y="94024"/>
                      <a:pt x="5953" y="74974"/>
                    </a:cubicBezTo>
                    <a:cubicBezTo>
                      <a:pt x="-397" y="58464"/>
                      <a:pt x="-1667" y="38144"/>
                      <a:pt x="2143" y="25444"/>
                    </a:cubicBezTo>
                    <a:cubicBezTo>
                      <a:pt x="5953" y="14014"/>
                      <a:pt x="16113" y="44"/>
                      <a:pt x="25003" y="44"/>
                    </a:cubicBezTo>
                    <a:cubicBezTo>
                      <a:pt x="33893" y="-1226"/>
                      <a:pt x="52943" y="25444"/>
                      <a:pt x="52943" y="25444"/>
                    </a:cubicBezTo>
                  </a:path>
                </a:pathLst>
              </a:custGeom>
              <a:solidFill>
                <a:srgbClr val="051D40"/>
              </a:solidFill>
              <a:ln cap="sq">
                <a:noFill/>
                <a:prstDash val="solid"/>
                <a:miter/>
              </a:ln>
            </p:spPr>
          </p:sp>
        </p:grpSp>
        <p:grpSp>
          <p:nvGrpSpPr>
            <p:cNvPr name="Group 61" id="61"/>
            <p:cNvGrpSpPr/>
            <p:nvPr/>
          </p:nvGrpSpPr>
          <p:grpSpPr>
            <a:xfrm rot="0">
              <a:off x="875655" y="5152656"/>
              <a:ext cx="1472378" cy="984820"/>
              <a:chOff x="0" y="0"/>
              <a:chExt cx="770890" cy="515620"/>
            </a:xfrm>
          </p:grpSpPr>
          <p:sp>
            <p:nvSpPr>
              <p:cNvPr name="Freeform 62" id="62"/>
              <p:cNvSpPr/>
              <p:nvPr/>
            </p:nvSpPr>
            <p:spPr>
              <a:xfrm flipH="false" flipV="false" rot="0">
                <a:off x="47999" y="50559"/>
                <a:ext cx="672091" cy="414809"/>
              </a:xfrm>
              <a:custGeom>
                <a:avLst/>
                <a:gdLst/>
                <a:ahLst/>
                <a:cxnLst/>
                <a:rect r="r" b="b" t="t" l="l"/>
                <a:pathLst>
                  <a:path h="414809" w="672091">
                    <a:moveTo>
                      <a:pt x="49791" y="21831"/>
                    </a:moveTo>
                    <a:cubicBezTo>
                      <a:pt x="75191" y="78981"/>
                      <a:pt x="106941" y="81521"/>
                      <a:pt x="117101" y="95491"/>
                    </a:cubicBezTo>
                    <a:cubicBezTo>
                      <a:pt x="127261" y="110731"/>
                      <a:pt x="112021" y="132321"/>
                      <a:pt x="127261" y="151371"/>
                    </a:cubicBezTo>
                    <a:cubicBezTo>
                      <a:pt x="172981" y="209791"/>
                      <a:pt x="496831" y="317741"/>
                      <a:pt x="583191" y="346951"/>
                    </a:cubicBezTo>
                    <a:cubicBezTo>
                      <a:pt x="616211" y="358381"/>
                      <a:pt x="640341" y="353301"/>
                      <a:pt x="654311" y="364731"/>
                    </a:cubicBezTo>
                    <a:cubicBezTo>
                      <a:pt x="664471" y="373621"/>
                      <a:pt x="673361" y="390131"/>
                      <a:pt x="669551" y="399021"/>
                    </a:cubicBezTo>
                    <a:cubicBezTo>
                      <a:pt x="665741" y="406641"/>
                      <a:pt x="642881" y="414261"/>
                      <a:pt x="635261" y="411721"/>
                    </a:cubicBezTo>
                    <a:cubicBezTo>
                      <a:pt x="628911" y="409181"/>
                      <a:pt x="621291" y="399021"/>
                      <a:pt x="621291" y="392671"/>
                    </a:cubicBezTo>
                    <a:cubicBezTo>
                      <a:pt x="620021" y="383781"/>
                      <a:pt x="628911" y="369811"/>
                      <a:pt x="636531" y="366001"/>
                    </a:cubicBezTo>
                    <a:cubicBezTo>
                      <a:pt x="641611" y="362191"/>
                      <a:pt x="654311" y="363461"/>
                      <a:pt x="659391" y="367271"/>
                    </a:cubicBezTo>
                    <a:cubicBezTo>
                      <a:pt x="665741" y="371081"/>
                      <a:pt x="672091" y="381241"/>
                      <a:pt x="672091" y="387591"/>
                    </a:cubicBezTo>
                    <a:cubicBezTo>
                      <a:pt x="670821" y="396481"/>
                      <a:pt x="663201" y="409181"/>
                      <a:pt x="654311" y="412991"/>
                    </a:cubicBezTo>
                    <a:cubicBezTo>
                      <a:pt x="637801" y="419341"/>
                      <a:pt x="611131" y="407911"/>
                      <a:pt x="575571" y="396481"/>
                    </a:cubicBezTo>
                    <a:cubicBezTo>
                      <a:pt x="486671" y="368541"/>
                      <a:pt x="195841" y="251701"/>
                      <a:pt x="123451" y="205981"/>
                    </a:cubicBezTo>
                    <a:cubicBezTo>
                      <a:pt x="98051" y="190741"/>
                      <a:pt x="84081" y="180581"/>
                      <a:pt x="76461" y="165341"/>
                    </a:cubicBezTo>
                    <a:cubicBezTo>
                      <a:pt x="71381" y="153911"/>
                      <a:pt x="82811" y="138671"/>
                      <a:pt x="76461" y="125971"/>
                    </a:cubicBezTo>
                    <a:cubicBezTo>
                      <a:pt x="67571" y="109461"/>
                      <a:pt x="24391" y="99301"/>
                      <a:pt x="11691" y="78981"/>
                    </a:cubicBezTo>
                    <a:cubicBezTo>
                      <a:pt x="1531" y="59931"/>
                      <a:pt x="-3549" y="23101"/>
                      <a:pt x="2801" y="10401"/>
                    </a:cubicBezTo>
                    <a:cubicBezTo>
                      <a:pt x="7881" y="2781"/>
                      <a:pt x="21851" y="-1029"/>
                      <a:pt x="29471" y="241"/>
                    </a:cubicBezTo>
                    <a:cubicBezTo>
                      <a:pt x="38361" y="1511"/>
                      <a:pt x="49791" y="21831"/>
                      <a:pt x="49791" y="21831"/>
                    </a:cubicBezTo>
                  </a:path>
                </a:pathLst>
              </a:custGeom>
              <a:solidFill>
                <a:srgbClr val="051D40"/>
              </a:solidFill>
              <a:ln cap="sq">
                <a:noFill/>
                <a:prstDash val="solid"/>
                <a:miter/>
              </a:ln>
            </p:spPr>
          </p:sp>
        </p:grpSp>
        <p:grpSp>
          <p:nvGrpSpPr>
            <p:cNvPr name="Group 63" id="63"/>
            <p:cNvGrpSpPr/>
            <p:nvPr/>
          </p:nvGrpSpPr>
          <p:grpSpPr>
            <a:xfrm rot="0">
              <a:off x="834419" y="4623861"/>
              <a:ext cx="1469952" cy="625821"/>
              <a:chOff x="0" y="0"/>
              <a:chExt cx="769620" cy="327660"/>
            </a:xfrm>
          </p:grpSpPr>
          <p:sp>
            <p:nvSpPr>
              <p:cNvPr name="Freeform 64" id="64"/>
              <p:cNvSpPr/>
              <p:nvPr/>
            </p:nvSpPr>
            <p:spPr>
              <a:xfrm flipH="false" flipV="false" rot="0">
                <a:off x="50662" y="49570"/>
                <a:ext cx="667049" cy="233985"/>
              </a:xfrm>
              <a:custGeom>
                <a:avLst/>
                <a:gdLst/>
                <a:ahLst/>
                <a:cxnLst/>
                <a:rect r="r" b="b" t="t" l="l"/>
                <a:pathLst>
                  <a:path h="233985" w="667049">
                    <a:moveTo>
                      <a:pt x="25538" y="176490"/>
                    </a:moveTo>
                    <a:cubicBezTo>
                      <a:pt x="226198" y="152360"/>
                      <a:pt x="275728" y="39330"/>
                      <a:pt x="322718" y="15200"/>
                    </a:cubicBezTo>
                    <a:cubicBezTo>
                      <a:pt x="351928" y="-1310"/>
                      <a:pt x="374788" y="-1310"/>
                      <a:pt x="406538" y="1230"/>
                    </a:cubicBezTo>
                    <a:cubicBezTo>
                      <a:pt x="450988" y="3770"/>
                      <a:pt x="518298" y="44410"/>
                      <a:pt x="564018" y="45680"/>
                    </a:cubicBezTo>
                    <a:cubicBezTo>
                      <a:pt x="597038" y="46950"/>
                      <a:pt x="636408" y="19010"/>
                      <a:pt x="652918" y="26630"/>
                    </a:cubicBezTo>
                    <a:cubicBezTo>
                      <a:pt x="661808" y="30440"/>
                      <a:pt x="668158" y="45680"/>
                      <a:pt x="666888" y="53300"/>
                    </a:cubicBezTo>
                    <a:cubicBezTo>
                      <a:pt x="666888" y="60920"/>
                      <a:pt x="659268" y="69810"/>
                      <a:pt x="652918" y="72350"/>
                    </a:cubicBezTo>
                    <a:cubicBezTo>
                      <a:pt x="646568" y="74890"/>
                      <a:pt x="635138" y="74890"/>
                      <a:pt x="628788" y="71080"/>
                    </a:cubicBezTo>
                    <a:cubicBezTo>
                      <a:pt x="623708" y="67270"/>
                      <a:pt x="616088" y="58380"/>
                      <a:pt x="617358" y="50760"/>
                    </a:cubicBezTo>
                    <a:cubicBezTo>
                      <a:pt x="617358" y="41870"/>
                      <a:pt x="633868" y="25360"/>
                      <a:pt x="641488" y="24090"/>
                    </a:cubicBezTo>
                    <a:cubicBezTo>
                      <a:pt x="649108" y="22820"/>
                      <a:pt x="659268" y="29170"/>
                      <a:pt x="663078" y="35520"/>
                    </a:cubicBezTo>
                    <a:cubicBezTo>
                      <a:pt x="666888" y="41870"/>
                      <a:pt x="668158" y="57110"/>
                      <a:pt x="661808" y="66000"/>
                    </a:cubicBezTo>
                    <a:cubicBezTo>
                      <a:pt x="650378" y="81240"/>
                      <a:pt x="611008" y="95210"/>
                      <a:pt x="577988" y="97750"/>
                    </a:cubicBezTo>
                    <a:cubicBezTo>
                      <a:pt x="530998" y="100290"/>
                      <a:pt x="448448" y="55840"/>
                      <a:pt x="406538" y="52030"/>
                    </a:cubicBezTo>
                    <a:cubicBezTo>
                      <a:pt x="382408" y="49490"/>
                      <a:pt x="370978" y="45680"/>
                      <a:pt x="350658" y="55840"/>
                    </a:cubicBezTo>
                    <a:cubicBezTo>
                      <a:pt x="310018" y="74890"/>
                      <a:pt x="237628" y="193000"/>
                      <a:pt x="204608" y="214590"/>
                    </a:cubicBezTo>
                    <a:cubicBezTo>
                      <a:pt x="190638" y="223480"/>
                      <a:pt x="186828" y="224750"/>
                      <a:pt x="172858" y="227290"/>
                    </a:cubicBezTo>
                    <a:cubicBezTo>
                      <a:pt x="141108" y="232370"/>
                      <a:pt x="44588" y="239990"/>
                      <a:pt x="19188" y="226020"/>
                    </a:cubicBezTo>
                    <a:cubicBezTo>
                      <a:pt x="6488" y="219670"/>
                      <a:pt x="-1132" y="206970"/>
                      <a:pt x="138" y="198080"/>
                    </a:cubicBezTo>
                    <a:cubicBezTo>
                      <a:pt x="138" y="190460"/>
                      <a:pt x="25538" y="176490"/>
                      <a:pt x="25538" y="176490"/>
                    </a:cubicBezTo>
                  </a:path>
                </a:pathLst>
              </a:custGeom>
              <a:solidFill>
                <a:srgbClr val="051D40"/>
              </a:solidFill>
              <a:ln cap="sq">
                <a:noFill/>
                <a:prstDash val="solid"/>
                <a:miter/>
              </a:ln>
            </p:spPr>
          </p:sp>
        </p:grpSp>
        <p:grpSp>
          <p:nvGrpSpPr>
            <p:cNvPr name="Group 65" id="65"/>
            <p:cNvGrpSpPr/>
            <p:nvPr/>
          </p:nvGrpSpPr>
          <p:grpSpPr>
            <a:xfrm rot="0">
              <a:off x="674325" y="3136929"/>
              <a:ext cx="441471" cy="2149138"/>
              <a:chOff x="0" y="0"/>
              <a:chExt cx="231140" cy="1125220"/>
            </a:xfrm>
          </p:grpSpPr>
          <p:sp>
            <p:nvSpPr>
              <p:cNvPr name="Freeform 66" id="66"/>
              <p:cNvSpPr/>
              <p:nvPr/>
            </p:nvSpPr>
            <p:spPr>
              <a:xfrm flipH="false" flipV="false" rot="0">
                <a:off x="48218" y="50557"/>
                <a:ext cx="134091" cy="1022593"/>
              </a:xfrm>
              <a:custGeom>
                <a:avLst/>
                <a:gdLst/>
                <a:ahLst/>
                <a:cxnLst/>
                <a:rect r="r" b="b" t="t" l="l"/>
                <a:pathLst>
                  <a:path h="1022593" w="134091">
                    <a:moveTo>
                      <a:pt x="52112" y="1009893"/>
                    </a:moveTo>
                    <a:cubicBezTo>
                      <a:pt x="38142" y="940043"/>
                      <a:pt x="62272" y="933693"/>
                      <a:pt x="69892" y="915913"/>
                    </a:cubicBezTo>
                    <a:cubicBezTo>
                      <a:pt x="81322" y="889243"/>
                      <a:pt x="86402" y="838443"/>
                      <a:pt x="81322" y="810503"/>
                    </a:cubicBezTo>
                    <a:cubicBezTo>
                      <a:pt x="76242" y="788913"/>
                      <a:pt x="62272" y="786373"/>
                      <a:pt x="54652" y="757163"/>
                    </a:cubicBezTo>
                    <a:cubicBezTo>
                      <a:pt x="26712" y="659373"/>
                      <a:pt x="-10118" y="174233"/>
                      <a:pt x="2582" y="70093"/>
                    </a:cubicBezTo>
                    <a:cubicBezTo>
                      <a:pt x="6392" y="38343"/>
                      <a:pt x="12742" y="19293"/>
                      <a:pt x="22902" y="9133"/>
                    </a:cubicBezTo>
                    <a:cubicBezTo>
                      <a:pt x="29252" y="2783"/>
                      <a:pt x="38142" y="-1027"/>
                      <a:pt x="45762" y="243"/>
                    </a:cubicBezTo>
                    <a:cubicBezTo>
                      <a:pt x="53382" y="2783"/>
                      <a:pt x="66082" y="14213"/>
                      <a:pt x="67352" y="21833"/>
                    </a:cubicBezTo>
                    <a:cubicBezTo>
                      <a:pt x="68622" y="29453"/>
                      <a:pt x="64812" y="39613"/>
                      <a:pt x="58462" y="44693"/>
                    </a:cubicBezTo>
                    <a:cubicBezTo>
                      <a:pt x="53382" y="49773"/>
                      <a:pt x="43222" y="52313"/>
                      <a:pt x="35602" y="49773"/>
                    </a:cubicBezTo>
                    <a:cubicBezTo>
                      <a:pt x="29252" y="48503"/>
                      <a:pt x="20362" y="40883"/>
                      <a:pt x="17822" y="34533"/>
                    </a:cubicBezTo>
                    <a:cubicBezTo>
                      <a:pt x="15282" y="28183"/>
                      <a:pt x="17822" y="16753"/>
                      <a:pt x="21632" y="10403"/>
                    </a:cubicBezTo>
                    <a:cubicBezTo>
                      <a:pt x="25442" y="5323"/>
                      <a:pt x="35602" y="243"/>
                      <a:pt x="43222" y="243"/>
                    </a:cubicBezTo>
                    <a:cubicBezTo>
                      <a:pt x="49572" y="243"/>
                      <a:pt x="58462" y="4053"/>
                      <a:pt x="63542" y="11673"/>
                    </a:cubicBezTo>
                    <a:cubicBezTo>
                      <a:pt x="74972" y="33263"/>
                      <a:pt x="53382" y="98033"/>
                      <a:pt x="55922" y="157723"/>
                    </a:cubicBezTo>
                    <a:cubicBezTo>
                      <a:pt x="58462" y="250433"/>
                      <a:pt x="87672" y="404103"/>
                      <a:pt x="95292" y="512053"/>
                    </a:cubicBezTo>
                    <a:cubicBezTo>
                      <a:pt x="101642" y="600953"/>
                      <a:pt x="90212" y="703823"/>
                      <a:pt x="104182" y="755893"/>
                    </a:cubicBezTo>
                    <a:cubicBezTo>
                      <a:pt x="110532" y="781293"/>
                      <a:pt x="127042" y="787643"/>
                      <a:pt x="132122" y="810503"/>
                    </a:cubicBezTo>
                    <a:cubicBezTo>
                      <a:pt x="137202" y="840983"/>
                      <a:pt x="132122" y="899403"/>
                      <a:pt x="120692" y="926073"/>
                    </a:cubicBezTo>
                    <a:cubicBezTo>
                      <a:pt x="113072" y="945123"/>
                      <a:pt x="88942" y="951473"/>
                      <a:pt x="86402" y="966713"/>
                    </a:cubicBezTo>
                    <a:cubicBezTo>
                      <a:pt x="82592" y="979413"/>
                      <a:pt x="101642" y="998463"/>
                      <a:pt x="97832" y="1008623"/>
                    </a:cubicBezTo>
                    <a:cubicBezTo>
                      <a:pt x="94022" y="1016243"/>
                      <a:pt x="80052" y="1022593"/>
                      <a:pt x="72432" y="1022593"/>
                    </a:cubicBezTo>
                    <a:cubicBezTo>
                      <a:pt x="64812" y="1022593"/>
                      <a:pt x="52112" y="1009893"/>
                      <a:pt x="52112" y="1009893"/>
                    </a:cubicBezTo>
                  </a:path>
                </a:pathLst>
              </a:custGeom>
              <a:solidFill>
                <a:srgbClr val="051D40"/>
              </a:solidFill>
              <a:ln cap="sq">
                <a:noFill/>
                <a:prstDash val="solid"/>
                <a:miter/>
              </a:ln>
            </p:spPr>
          </p:sp>
        </p:grpSp>
        <p:grpSp>
          <p:nvGrpSpPr>
            <p:cNvPr name="Group 67" id="67"/>
            <p:cNvGrpSpPr/>
            <p:nvPr/>
          </p:nvGrpSpPr>
          <p:grpSpPr>
            <a:xfrm rot="0">
              <a:off x="732541" y="3175740"/>
              <a:ext cx="2010876" cy="633098"/>
              <a:chOff x="0" y="0"/>
              <a:chExt cx="1052830" cy="331470"/>
            </a:xfrm>
          </p:grpSpPr>
          <p:sp>
            <p:nvSpPr>
              <p:cNvPr name="Freeform 68" id="68"/>
              <p:cNvSpPr/>
              <p:nvPr/>
            </p:nvSpPr>
            <p:spPr>
              <a:xfrm flipH="false" flipV="false" rot="0">
                <a:off x="49118" y="50800"/>
                <a:ext cx="953020" cy="228659"/>
              </a:xfrm>
              <a:custGeom>
                <a:avLst/>
                <a:gdLst/>
                <a:ahLst/>
                <a:cxnLst/>
                <a:rect r="r" b="b" t="t" l="l"/>
                <a:pathLst>
                  <a:path h="228659" w="953020">
                    <a:moveTo>
                      <a:pt x="32162" y="0"/>
                    </a:moveTo>
                    <a:cubicBezTo>
                      <a:pt x="348392" y="130810"/>
                      <a:pt x="378872" y="134620"/>
                      <a:pt x="424592" y="139700"/>
                    </a:cubicBezTo>
                    <a:cubicBezTo>
                      <a:pt x="479202" y="146050"/>
                      <a:pt x="549052" y="153670"/>
                      <a:pt x="607472" y="146050"/>
                    </a:cubicBezTo>
                    <a:cubicBezTo>
                      <a:pt x="660812" y="137160"/>
                      <a:pt x="706532" y="92710"/>
                      <a:pt x="758602" y="95250"/>
                    </a:cubicBezTo>
                    <a:cubicBezTo>
                      <a:pt x="817022" y="99060"/>
                      <a:pt x="914812" y="158750"/>
                      <a:pt x="940212" y="181610"/>
                    </a:cubicBezTo>
                    <a:cubicBezTo>
                      <a:pt x="947832" y="187960"/>
                      <a:pt x="952912" y="194310"/>
                      <a:pt x="952912" y="200660"/>
                    </a:cubicBezTo>
                    <a:cubicBezTo>
                      <a:pt x="952912" y="209550"/>
                      <a:pt x="942752" y="223520"/>
                      <a:pt x="936402" y="227330"/>
                    </a:cubicBezTo>
                    <a:cubicBezTo>
                      <a:pt x="928782" y="229870"/>
                      <a:pt x="918622" y="227330"/>
                      <a:pt x="912272" y="223520"/>
                    </a:cubicBezTo>
                    <a:cubicBezTo>
                      <a:pt x="907192" y="219710"/>
                      <a:pt x="902112" y="209550"/>
                      <a:pt x="902112" y="201930"/>
                    </a:cubicBezTo>
                    <a:cubicBezTo>
                      <a:pt x="902112" y="195580"/>
                      <a:pt x="907192" y="185420"/>
                      <a:pt x="913542" y="181610"/>
                    </a:cubicBezTo>
                    <a:cubicBezTo>
                      <a:pt x="919892" y="177800"/>
                      <a:pt x="931322" y="176530"/>
                      <a:pt x="937672" y="180340"/>
                    </a:cubicBezTo>
                    <a:cubicBezTo>
                      <a:pt x="944022" y="184150"/>
                      <a:pt x="954182" y="199390"/>
                      <a:pt x="952912" y="207010"/>
                    </a:cubicBezTo>
                    <a:cubicBezTo>
                      <a:pt x="950372" y="214630"/>
                      <a:pt x="936402" y="227330"/>
                      <a:pt x="922432" y="228600"/>
                    </a:cubicBezTo>
                    <a:cubicBezTo>
                      <a:pt x="889412" y="231140"/>
                      <a:pt x="808132" y="151130"/>
                      <a:pt x="754792" y="148590"/>
                    </a:cubicBezTo>
                    <a:cubicBezTo>
                      <a:pt x="706532" y="146050"/>
                      <a:pt x="665892" y="187960"/>
                      <a:pt x="616362" y="196850"/>
                    </a:cubicBezTo>
                    <a:cubicBezTo>
                      <a:pt x="560482" y="204470"/>
                      <a:pt x="493172" y="198120"/>
                      <a:pt x="434752" y="191770"/>
                    </a:cubicBezTo>
                    <a:cubicBezTo>
                      <a:pt x="378872" y="185420"/>
                      <a:pt x="333152" y="177800"/>
                      <a:pt x="273462" y="158750"/>
                    </a:cubicBezTo>
                    <a:cubicBezTo>
                      <a:pt x="195992" y="134620"/>
                      <a:pt x="39782" y="77470"/>
                      <a:pt x="10572" y="44450"/>
                    </a:cubicBezTo>
                    <a:cubicBezTo>
                      <a:pt x="412" y="33020"/>
                      <a:pt x="-2128" y="20320"/>
                      <a:pt x="1682" y="12700"/>
                    </a:cubicBezTo>
                    <a:cubicBezTo>
                      <a:pt x="5492" y="5080"/>
                      <a:pt x="32162" y="0"/>
                      <a:pt x="32162" y="0"/>
                    </a:cubicBezTo>
                  </a:path>
                </a:pathLst>
              </a:custGeom>
              <a:solidFill>
                <a:srgbClr val="051D40"/>
              </a:solidFill>
              <a:ln cap="sq">
                <a:noFill/>
                <a:prstDash val="solid"/>
                <a:miter/>
              </a:ln>
            </p:spPr>
          </p:sp>
        </p:grpSp>
        <p:grpSp>
          <p:nvGrpSpPr>
            <p:cNvPr name="Group 69" id="69"/>
            <p:cNvGrpSpPr/>
            <p:nvPr/>
          </p:nvGrpSpPr>
          <p:grpSpPr>
            <a:xfrm rot="0">
              <a:off x="5569315" y="5230277"/>
              <a:ext cx="1229812" cy="1516040"/>
              <a:chOff x="0" y="0"/>
              <a:chExt cx="643890" cy="793750"/>
            </a:xfrm>
          </p:grpSpPr>
          <p:sp>
            <p:nvSpPr>
              <p:cNvPr name="Freeform 70" id="70"/>
              <p:cNvSpPr/>
              <p:nvPr/>
            </p:nvSpPr>
            <p:spPr>
              <a:xfrm flipH="false" flipV="false" rot="0">
                <a:off x="50800" y="50800"/>
                <a:ext cx="542454" cy="694035"/>
              </a:xfrm>
              <a:custGeom>
                <a:avLst/>
                <a:gdLst/>
                <a:ahLst/>
                <a:cxnLst/>
                <a:rect r="r" b="b" t="t" l="l"/>
                <a:pathLst>
                  <a:path h="694035" w="542454">
                    <a:moveTo>
                      <a:pt x="0" y="668020"/>
                    </a:moveTo>
                    <a:cubicBezTo>
                      <a:pt x="43180" y="590550"/>
                      <a:pt x="67310" y="596900"/>
                      <a:pt x="91440" y="600710"/>
                    </a:cubicBezTo>
                    <a:cubicBezTo>
                      <a:pt x="121920" y="604520"/>
                      <a:pt x="167640" y="633730"/>
                      <a:pt x="199390" y="631190"/>
                    </a:cubicBezTo>
                    <a:cubicBezTo>
                      <a:pt x="223520" y="629920"/>
                      <a:pt x="245110" y="623570"/>
                      <a:pt x="262890" y="605790"/>
                    </a:cubicBezTo>
                    <a:cubicBezTo>
                      <a:pt x="287020" y="580390"/>
                      <a:pt x="308610" y="521970"/>
                      <a:pt x="311150" y="477520"/>
                    </a:cubicBezTo>
                    <a:cubicBezTo>
                      <a:pt x="313690" y="427990"/>
                      <a:pt x="262890" y="355600"/>
                      <a:pt x="270510" y="320040"/>
                    </a:cubicBezTo>
                    <a:cubicBezTo>
                      <a:pt x="274320" y="298450"/>
                      <a:pt x="290830" y="287020"/>
                      <a:pt x="304800" y="274320"/>
                    </a:cubicBezTo>
                    <a:cubicBezTo>
                      <a:pt x="318770" y="260350"/>
                      <a:pt x="340360" y="256540"/>
                      <a:pt x="355600" y="242570"/>
                    </a:cubicBezTo>
                    <a:cubicBezTo>
                      <a:pt x="374650" y="224790"/>
                      <a:pt x="393700" y="196850"/>
                      <a:pt x="406400" y="168910"/>
                    </a:cubicBezTo>
                    <a:cubicBezTo>
                      <a:pt x="420370" y="138430"/>
                      <a:pt x="415290" y="91440"/>
                      <a:pt x="433070" y="63500"/>
                    </a:cubicBezTo>
                    <a:cubicBezTo>
                      <a:pt x="450850" y="35560"/>
                      <a:pt x="491490" y="2540"/>
                      <a:pt x="511810" y="0"/>
                    </a:cubicBezTo>
                    <a:cubicBezTo>
                      <a:pt x="523240" y="0"/>
                      <a:pt x="535940" y="6350"/>
                      <a:pt x="538480" y="13970"/>
                    </a:cubicBezTo>
                    <a:cubicBezTo>
                      <a:pt x="542290" y="21590"/>
                      <a:pt x="538480" y="38100"/>
                      <a:pt x="533400" y="44450"/>
                    </a:cubicBezTo>
                    <a:cubicBezTo>
                      <a:pt x="528320" y="49530"/>
                      <a:pt x="516890" y="52070"/>
                      <a:pt x="510540" y="49530"/>
                    </a:cubicBezTo>
                    <a:cubicBezTo>
                      <a:pt x="502920" y="48260"/>
                      <a:pt x="494030" y="40640"/>
                      <a:pt x="492760" y="34290"/>
                    </a:cubicBezTo>
                    <a:cubicBezTo>
                      <a:pt x="491490" y="25400"/>
                      <a:pt x="501650" y="5080"/>
                      <a:pt x="509270" y="1270"/>
                    </a:cubicBezTo>
                    <a:cubicBezTo>
                      <a:pt x="515620" y="-1270"/>
                      <a:pt x="527050" y="1270"/>
                      <a:pt x="532130" y="6350"/>
                    </a:cubicBezTo>
                    <a:cubicBezTo>
                      <a:pt x="537210" y="10160"/>
                      <a:pt x="543560" y="19050"/>
                      <a:pt x="542290" y="27940"/>
                    </a:cubicBezTo>
                    <a:cubicBezTo>
                      <a:pt x="538480" y="41910"/>
                      <a:pt x="509270" y="66040"/>
                      <a:pt x="494030" y="74930"/>
                    </a:cubicBezTo>
                    <a:cubicBezTo>
                      <a:pt x="482600" y="82550"/>
                      <a:pt x="463550" y="78740"/>
                      <a:pt x="461010" y="86360"/>
                    </a:cubicBezTo>
                    <a:cubicBezTo>
                      <a:pt x="457200" y="92710"/>
                      <a:pt x="472440" y="104140"/>
                      <a:pt x="473710" y="116840"/>
                    </a:cubicBezTo>
                    <a:cubicBezTo>
                      <a:pt x="474980" y="134620"/>
                      <a:pt x="469900" y="157480"/>
                      <a:pt x="457200" y="182880"/>
                    </a:cubicBezTo>
                    <a:cubicBezTo>
                      <a:pt x="434340" y="227330"/>
                      <a:pt x="332740" y="294640"/>
                      <a:pt x="321310" y="346710"/>
                    </a:cubicBezTo>
                    <a:cubicBezTo>
                      <a:pt x="313690" y="387350"/>
                      <a:pt x="354330" y="427990"/>
                      <a:pt x="356870" y="464820"/>
                    </a:cubicBezTo>
                    <a:cubicBezTo>
                      <a:pt x="359410" y="494030"/>
                      <a:pt x="351790" y="520700"/>
                      <a:pt x="342900" y="547370"/>
                    </a:cubicBezTo>
                    <a:cubicBezTo>
                      <a:pt x="334010" y="576580"/>
                      <a:pt x="322580" y="609600"/>
                      <a:pt x="302260" y="632460"/>
                    </a:cubicBezTo>
                    <a:cubicBezTo>
                      <a:pt x="279400" y="656590"/>
                      <a:pt x="247650" y="680720"/>
                      <a:pt x="213360" y="685800"/>
                    </a:cubicBezTo>
                    <a:cubicBezTo>
                      <a:pt x="167640" y="692150"/>
                      <a:pt x="76200" y="629920"/>
                      <a:pt x="50800" y="643890"/>
                    </a:cubicBezTo>
                    <a:cubicBezTo>
                      <a:pt x="36830" y="651510"/>
                      <a:pt x="44450" y="685800"/>
                      <a:pt x="34290" y="692150"/>
                    </a:cubicBezTo>
                    <a:cubicBezTo>
                      <a:pt x="29210" y="695960"/>
                      <a:pt x="16510" y="693420"/>
                      <a:pt x="11430" y="689610"/>
                    </a:cubicBezTo>
                    <a:cubicBezTo>
                      <a:pt x="5080" y="685800"/>
                      <a:pt x="0" y="668020"/>
                      <a:pt x="0" y="668020"/>
                    </a:cubicBezTo>
                  </a:path>
                </a:pathLst>
              </a:custGeom>
              <a:solidFill>
                <a:srgbClr val="051D40"/>
              </a:solidFill>
              <a:ln cap="sq">
                <a:noFill/>
                <a:prstDash val="solid"/>
                <a:miter/>
              </a:ln>
            </p:spPr>
          </p:sp>
        </p:grpSp>
        <p:grpSp>
          <p:nvGrpSpPr>
            <p:cNvPr name="Group 71" id="71"/>
            <p:cNvGrpSpPr/>
            <p:nvPr/>
          </p:nvGrpSpPr>
          <p:grpSpPr>
            <a:xfrm rot="0">
              <a:off x="2534809" y="3532312"/>
              <a:ext cx="645227" cy="582159"/>
              <a:chOff x="0" y="0"/>
              <a:chExt cx="337820" cy="304800"/>
            </a:xfrm>
          </p:grpSpPr>
          <p:sp>
            <p:nvSpPr>
              <p:cNvPr name="Freeform 72" id="72"/>
              <p:cNvSpPr/>
              <p:nvPr/>
            </p:nvSpPr>
            <p:spPr>
              <a:xfrm flipH="false" flipV="false" rot="0">
                <a:off x="50342" y="53340"/>
                <a:ext cx="236678" cy="201444"/>
              </a:xfrm>
              <a:custGeom>
                <a:avLst/>
                <a:gdLst/>
                <a:ahLst/>
                <a:cxnLst/>
                <a:rect r="r" b="b" t="t" l="l"/>
                <a:pathLst>
                  <a:path h="201444" w="236678">
                    <a:moveTo>
                      <a:pt x="16968" y="0"/>
                    </a:moveTo>
                    <a:cubicBezTo>
                      <a:pt x="96978" y="5080"/>
                      <a:pt x="136348" y="30480"/>
                      <a:pt x="163018" y="57150"/>
                    </a:cubicBezTo>
                    <a:cubicBezTo>
                      <a:pt x="192228" y="86360"/>
                      <a:pt x="235408" y="146050"/>
                      <a:pt x="235408" y="171450"/>
                    </a:cubicBezTo>
                    <a:cubicBezTo>
                      <a:pt x="236678" y="184150"/>
                      <a:pt x="226518" y="196850"/>
                      <a:pt x="218898" y="200660"/>
                    </a:cubicBezTo>
                    <a:cubicBezTo>
                      <a:pt x="211278" y="203200"/>
                      <a:pt x="194768" y="198120"/>
                      <a:pt x="190958" y="191770"/>
                    </a:cubicBezTo>
                    <a:cubicBezTo>
                      <a:pt x="187148" y="184150"/>
                      <a:pt x="197308" y="154940"/>
                      <a:pt x="206198" y="151130"/>
                    </a:cubicBezTo>
                    <a:cubicBezTo>
                      <a:pt x="211278" y="148590"/>
                      <a:pt x="223978" y="152400"/>
                      <a:pt x="229058" y="157480"/>
                    </a:cubicBezTo>
                    <a:cubicBezTo>
                      <a:pt x="234138" y="162560"/>
                      <a:pt x="236678" y="173990"/>
                      <a:pt x="236678" y="180340"/>
                    </a:cubicBezTo>
                    <a:cubicBezTo>
                      <a:pt x="235408" y="186690"/>
                      <a:pt x="227788" y="196850"/>
                      <a:pt x="221438" y="199390"/>
                    </a:cubicBezTo>
                    <a:cubicBezTo>
                      <a:pt x="215088" y="201930"/>
                      <a:pt x="203658" y="201930"/>
                      <a:pt x="197308" y="198120"/>
                    </a:cubicBezTo>
                    <a:cubicBezTo>
                      <a:pt x="192228" y="194310"/>
                      <a:pt x="185878" y="184150"/>
                      <a:pt x="185878" y="177800"/>
                    </a:cubicBezTo>
                    <a:cubicBezTo>
                      <a:pt x="185878" y="168910"/>
                      <a:pt x="194768" y="153670"/>
                      <a:pt x="202388" y="152400"/>
                    </a:cubicBezTo>
                    <a:cubicBezTo>
                      <a:pt x="211278" y="149860"/>
                      <a:pt x="232868" y="161290"/>
                      <a:pt x="235408" y="168910"/>
                    </a:cubicBezTo>
                    <a:cubicBezTo>
                      <a:pt x="237948" y="177800"/>
                      <a:pt x="226518" y="196850"/>
                      <a:pt x="218898" y="200660"/>
                    </a:cubicBezTo>
                    <a:cubicBezTo>
                      <a:pt x="211278" y="203200"/>
                      <a:pt x="201118" y="199390"/>
                      <a:pt x="190958" y="191770"/>
                    </a:cubicBezTo>
                    <a:cubicBezTo>
                      <a:pt x="170638" y="176530"/>
                      <a:pt x="151588" y="110490"/>
                      <a:pt x="124918" y="85090"/>
                    </a:cubicBezTo>
                    <a:cubicBezTo>
                      <a:pt x="103328" y="63500"/>
                      <a:pt x="70308" y="49530"/>
                      <a:pt x="47448" y="43180"/>
                    </a:cubicBezTo>
                    <a:cubicBezTo>
                      <a:pt x="32208" y="38100"/>
                      <a:pt x="11888" y="45720"/>
                      <a:pt x="5538" y="39370"/>
                    </a:cubicBezTo>
                    <a:cubicBezTo>
                      <a:pt x="458" y="35560"/>
                      <a:pt x="-812" y="24130"/>
                      <a:pt x="458" y="16510"/>
                    </a:cubicBezTo>
                    <a:cubicBezTo>
                      <a:pt x="2998" y="10160"/>
                      <a:pt x="16968" y="0"/>
                      <a:pt x="16968" y="0"/>
                    </a:cubicBezTo>
                  </a:path>
                </a:pathLst>
              </a:custGeom>
              <a:solidFill>
                <a:srgbClr val="051D40"/>
              </a:solidFill>
              <a:ln cap="sq">
                <a:noFill/>
                <a:prstDash val="solid"/>
                <a:miter/>
              </a:ln>
            </p:spPr>
          </p:sp>
        </p:grpSp>
        <p:sp>
          <p:nvSpPr>
            <p:cNvPr name="TextBox 73" id="73"/>
            <p:cNvSpPr txBox="true"/>
            <p:nvPr/>
          </p:nvSpPr>
          <p:spPr>
            <a:xfrm rot="0">
              <a:off x="4960473" y="5057406"/>
              <a:ext cx="992400" cy="551275"/>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Lewis</a:t>
              </a:r>
            </a:p>
          </p:txBody>
        </p:sp>
        <p:sp>
          <p:nvSpPr>
            <p:cNvPr name="TextBox 74" id="74"/>
            <p:cNvSpPr txBox="true"/>
            <p:nvPr/>
          </p:nvSpPr>
          <p:spPr>
            <a:xfrm rot="0">
              <a:off x="7264854" y="5057406"/>
              <a:ext cx="1435084" cy="551275"/>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Greenup</a:t>
              </a:r>
            </a:p>
          </p:txBody>
        </p:sp>
        <p:sp>
          <p:nvSpPr>
            <p:cNvPr name="TextBox 75" id="75"/>
            <p:cNvSpPr txBox="true"/>
            <p:nvPr/>
          </p:nvSpPr>
          <p:spPr>
            <a:xfrm rot="0">
              <a:off x="8880953" y="6229356"/>
              <a:ext cx="714358" cy="451469"/>
            </a:xfrm>
            <a:prstGeom prst="rect">
              <a:avLst/>
            </a:prstGeom>
          </p:spPr>
          <p:txBody>
            <a:bodyPr anchor="t" rtlCol="false" tIns="0" lIns="0" bIns="0" rIns="0">
              <a:spAutoFit/>
            </a:bodyPr>
            <a:lstStyle/>
            <a:p>
              <a:pPr algn="ctr">
                <a:lnSpc>
                  <a:spcPts val="2640"/>
                </a:lnSpc>
              </a:pPr>
              <a:r>
                <a:rPr lang="en-US" sz="1886">
                  <a:solidFill>
                    <a:srgbClr val="000000"/>
                  </a:solidFill>
                  <a:latin typeface="Neo Sans Std"/>
                  <a:ea typeface="Neo Sans Std"/>
                  <a:cs typeface="Neo Sans Std"/>
                  <a:sym typeface="Neo Sans Std"/>
                </a:rPr>
                <a:t>Boyd</a:t>
              </a:r>
            </a:p>
          </p:txBody>
        </p:sp>
        <p:sp>
          <p:nvSpPr>
            <p:cNvPr name="TextBox 76" id="76"/>
            <p:cNvSpPr txBox="true"/>
            <p:nvPr/>
          </p:nvSpPr>
          <p:spPr>
            <a:xfrm rot="0">
              <a:off x="2523287" y="4584401"/>
              <a:ext cx="1105496" cy="551275"/>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Mason</a:t>
              </a:r>
            </a:p>
          </p:txBody>
        </p:sp>
        <p:sp>
          <p:nvSpPr>
            <p:cNvPr name="TextBox 77" id="77"/>
            <p:cNvSpPr txBox="true"/>
            <p:nvPr/>
          </p:nvSpPr>
          <p:spPr>
            <a:xfrm rot="0">
              <a:off x="1038175" y="3850048"/>
              <a:ext cx="1147339" cy="458477"/>
            </a:xfrm>
            <a:prstGeom prst="rect">
              <a:avLst/>
            </a:prstGeom>
          </p:spPr>
          <p:txBody>
            <a:bodyPr anchor="t" rtlCol="false" tIns="0" lIns="0" bIns="0" rIns="0">
              <a:spAutoFit/>
            </a:bodyPr>
            <a:lstStyle/>
            <a:p>
              <a:pPr algn="ctr">
                <a:lnSpc>
                  <a:spcPts val="2689"/>
                </a:lnSpc>
              </a:pPr>
              <a:r>
                <a:rPr lang="en-US" sz="1921">
                  <a:solidFill>
                    <a:srgbClr val="000000"/>
                  </a:solidFill>
                  <a:latin typeface="Neo Sans Std"/>
                  <a:ea typeface="Neo Sans Std"/>
                  <a:cs typeface="Neo Sans Std"/>
                  <a:sym typeface="Neo Sans Std"/>
                </a:rPr>
                <a:t>Bracken</a:t>
              </a:r>
            </a:p>
          </p:txBody>
        </p:sp>
        <p:sp>
          <p:nvSpPr>
            <p:cNvPr name="TextBox 78" id="78"/>
            <p:cNvSpPr txBox="true"/>
            <p:nvPr/>
          </p:nvSpPr>
          <p:spPr>
            <a:xfrm rot="0">
              <a:off x="1231576" y="5153722"/>
              <a:ext cx="992748" cy="313519"/>
            </a:xfrm>
            <a:prstGeom prst="rect">
              <a:avLst/>
            </a:prstGeom>
          </p:spPr>
          <p:txBody>
            <a:bodyPr anchor="t" rtlCol="false" tIns="0" lIns="0" bIns="0" rIns="0">
              <a:spAutoFit/>
            </a:bodyPr>
            <a:lstStyle/>
            <a:p>
              <a:pPr algn="ctr">
                <a:lnSpc>
                  <a:spcPts val="1803"/>
                </a:lnSpc>
              </a:pPr>
              <a:r>
                <a:rPr lang="en-US" sz="1288">
                  <a:solidFill>
                    <a:srgbClr val="000000"/>
                  </a:solidFill>
                  <a:latin typeface="Neo Sans Std"/>
                  <a:ea typeface="Neo Sans Std"/>
                  <a:cs typeface="Neo Sans Std"/>
                  <a:sym typeface="Neo Sans Std"/>
                </a:rPr>
                <a:t>Robertson</a:t>
              </a:r>
            </a:p>
          </p:txBody>
        </p:sp>
        <p:sp>
          <p:nvSpPr>
            <p:cNvPr name="TextBox 79" id="79"/>
            <p:cNvSpPr txBox="true"/>
            <p:nvPr/>
          </p:nvSpPr>
          <p:spPr>
            <a:xfrm rot="0">
              <a:off x="3051476" y="6043438"/>
              <a:ext cx="1358372" cy="551275"/>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Fleming</a:t>
              </a:r>
            </a:p>
          </p:txBody>
        </p:sp>
        <p:sp>
          <p:nvSpPr>
            <p:cNvPr name="TextBox 80" id="80"/>
            <p:cNvSpPr txBox="true"/>
            <p:nvPr/>
          </p:nvSpPr>
          <p:spPr>
            <a:xfrm rot="0">
              <a:off x="4632706" y="7403023"/>
              <a:ext cx="1176750" cy="551275"/>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Rowan</a:t>
              </a:r>
            </a:p>
          </p:txBody>
        </p:sp>
        <p:sp>
          <p:nvSpPr>
            <p:cNvPr name="TextBox 81" id="81"/>
            <p:cNvSpPr txBox="true"/>
            <p:nvPr/>
          </p:nvSpPr>
          <p:spPr>
            <a:xfrm rot="0">
              <a:off x="3160631" y="7696528"/>
              <a:ext cx="806230" cy="551275"/>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Bath</a:t>
              </a:r>
            </a:p>
          </p:txBody>
        </p:sp>
        <p:sp>
          <p:nvSpPr>
            <p:cNvPr name="TextBox 82" id="82"/>
            <p:cNvSpPr txBox="true"/>
            <p:nvPr/>
          </p:nvSpPr>
          <p:spPr>
            <a:xfrm rot="0">
              <a:off x="1993886" y="8629699"/>
              <a:ext cx="1215366" cy="313519"/>
            </a:xfrm>
            <a:prstGeom prst="rect">
              <a:avLst/>
            </a:prstGeom>
          </p:spPr>
          <p:txBody>
            <a:bodyPr anchor="t" rtlCol="false" tIns="0" lIns="0" bIns="0" rIns="0">
              <a:spAutoFit/>
            </a:bodyPr>
            <a:lstStyle/>
            <a:p>
              <a:pPr algn="ctr">
                <a:lnSpc>
                  <a:spcPts val="1803"/>
                </a:lnSpc>
              </a:pPr>
              <a:r>
                <a:rPr lang="en-US" sz="1288">
                  <a:solidFill>
                    <a:srgbClr val="000000"/>
                  </a:solidFill>
                  <a:latin typeface="Neo Sans Std"/>
                  <a:ea typeface="Neo Sans Std"/>
                  <a:cs typeface="Neo Sans Std"/>
                  <a:sym typeface="Neo Sans Std"/>
                </a:rPr>
                <a:t>Montgomery</a:t>
              </a:r>
            </a:p>
          </p:txBody>
        </p:sp>
        <p:sp>
          <p:nvSpPr>
            <p:cNvPr name="Freeform 83" id="83"/>
            <p:cNvSpPr/>
            <p:nvPr/>
          </p:nvSpPr>
          <p:spPr>
            <a:xfrm flipH="false" flipV="false" rot="0">
              <a:off x="3519556" y="0"/>
              <a:ext cx="6346536" cy="2800409"/>
            </a:xfrm>
            <a:custGeom>
              <a:avLst/>
              <a:gdLst/>
              <a:ahLst/>
              <a:cxnLst/>
              <a:rect r="r" b="b" t="t" l="l"/>
              <a:pathLst>
                <a:path h="2800409" w="6346536">
                  <a:moveTo>
                    <a:pt x="0" y="0"/>
                  </a:moveTo>
                  <a:lnTo>
                    <a:pt x="6346536" y="0"/>
                  </a:lnTo>
                  <a:lnTo>
                    <a:pt x="6346536" y="2800409"/>
                  </a:lnTo>
                  <a:lnTo>
                    <a:pt x="0" y="2800409"/>
                  </a:lnTo>
                  <a:lnTo>
                    <a:pt x="0" y="0"/>
                  </a:lnTo>
                  <a:close/>
                </a:path>
              </a:pathLst>
            </a:custGeom>
            <a:blipFill>
              <a:blip r:embed="rId2">
                <a:alphaModFix amt="56000"/>
                <a:extLst>
                  <a:ext uri="{96DAC541-7B7A-43D3-8B79-37D633B846F1}">
                    <asvg:svgBlip xmlns:asvg="http://schemas.microsoft.com/office/drawing/2016/SVG/main" r:embed="rId3"/>
                  </a:ext>
                </a:extLst>
              </a:blip>
              <a:stretch>
                <a:fillRect l="0" t="0" r="0" b="0"/>
              </a:stretch>
            </a:blipFill>
          </p:spPr>
        </p:sp>
        <p:grpSp>
          <p:nvGrpSpPr>
            <p:cNvPr name="Group 84" id="84"/>
            <p:cNvGrpSpPr/>
            <p:nvPr/>
          </p:nvGrpSpPr>
          <p:grpSpPr>
            <a:xfrm rot="0">
              <a:off x="8957153" y="425547"/>
              <a:ext cx="340881" cy="305564"/>
              <a:chOff x="0" y="0"/>
              <a:chExt cx="1127760" cy="1010920"/>
            </a:xfrm>
          </p:grpSpPr>
          <p:sp>
            <p:nvSpPr>
              <p:cNvPr name="Freeform 85" id="85"/>
              <p:cNvSpPr/>
              <p:nvPr/>
            </p:nvSpPr>
            <p:spPr>
              <a:xfrm flipH="false" flipV="false" rot="0">
                <a:off x="48157" y="49010"/>
                <a:ext cx="1027857" cy="911110"/>
              </a:xfrm>
              <a:custGeom>
                <a:avLst/>
                <a:gdLst/>
                <a:ahLst/>
                <a:cxnLst/>
                <a:rect r="r" b="b" t="t" l="l"/>
                <a:pathLst>
                  <a:path h="911110" w="1027857">
                    <a:moveTo>
                      <a:pt x="29313" y="116090"/>
                    </a:moveTo>
                    <a:cubicBezTo>
                      <a:pt x="142343" y="105930"/>
                      <a:pt x="194413" y="56400"/>
                      <a:pt x="233783" y="36080"/>
                    </a:cubicBezTo>
                    <a:cubicBezTo>
                      <a:pt x="264263" y="19570"/>
                      <a:pt x="290933" y="5600"/>
                      <a:pt x="317603" y="1790"/>
                    </a:cubicBezTo>
                    <a:cubicBezTo>
                      <a:pt x="339193" y="-2020"/>
                      <a:pt x="360783" y="520"/>
                      <a:pt x="379833" y="6870"/>
                    </a:cubicBezTo>
                    <a:cubicBezTo>
                      <a:pt x="398883" y="13220"/>
                      <a:pt x="416663" y="23380"/>
                      <a:pt x="431903" y="39890"/>
                    </a:cubicBezTo>
                    <a:cubicBezTo>
                      <a:pt x="449683" y="60210"/>
                      <a:pt x="468733" y="94500"/>
                      <a:pt x="475083" y="124980"/>
                    </a:cubicBezTo>
                    <a:cubicBezTo>
                      <a:pt x="480163" y="160540"/>
                      <a:pt x="457303" y="192290"/>
                      <a:pt x="461113" y="240550"/>
                    </a:cubicBezTo>
                    <a:cubicBezTo>
                      <a:pt x="466193" y="325640"/>
                      <a:pt x="520803" y="527570"/>
                      <a:pt x="552553" y="593610"/>
                    </a:cubicBezTo>
                    <a:cubicBezTo>
                      <a:pt x="566523" y="621550"/>
                      <a:pt x="575413" y="632980"/>
                      <a:pt x="594463" y="649490"/>
                    </a:cubicBezTo>
                    <a:cubicBezTo>
                      <a:pt x="614783" y="668540"/>
                      <a:pt x="642723" y="686320"/>
                      <a:pt x="673203" y="695210"/>
                    </a:cubicBezTo>
                    <a:cubicBezTo>
                      <a:pt x="712573" y="705370"/>
                      <a:pt x="768453" y="688860"/>
                      <a:pt x="814173" y="697750"/>
                    </a:cubicBezTo>
                    <a:cubicBezTo>
                      <a:pt x="861163" y="706640"/>
                      <a:pt x="920853" y="726960"/>
                      <a:pt x="951333" y="747280"/>
                    </a:cubicBezTo>
                    <a:cubicBezTo>
                      <a:pt x="970383" y="761250"/>
                      <a:pt x="980543" y="772680"/>
                      <a:pt x="991973" y="791730"/>
                    </a:cubicBezTo>
                    <a:cubicBezTo>
                      <a:pt x="1007213" y="815860"/>
                      <a:pt x="1030073" y="861580"/>
                      <a:pt x="1027533" y="881900"/>
                    </a:cubicBezTo>
                    <a:cubicBezTo>
                      <a:pt x="1027533" y="894600"/>
                      <a:pt x="1019913" y="906030"/>
                      <a:pt x="1012293" y="908570"/>
                    </a:cubicBezTo>
                    <a:cubicBezTo>
                      <a:pt x="1004673" y="912380"/>
                      <a:pt x="986893" y="907300"/>
                      <a:pt x="983083" y="900950"/>
                    </a:cubicBezTo>
                    <a:cubicBezTo>
                      <a:pt x="978003" y="894600"/>
                      <a:pt x="981813" y="870470"/>
                      <a:pt x="988163" y="865390"/>
                    </a:cubicBezTo>
                    <a:cubicBezTo>
                      <a:pt x="993243" y="860310"/>
                      <a:pt x="1004673" y="859040"/>
                      <a:pt x="1012293" y="861580"/>
                    </a:cubicBezTo>
                    <a:cubicBezTo>
                      <a:pt x="1018643" y="864120"/>
                      <a:pt x="1026263" y="873010"/>
                      <a:pt x="1027533" y="879360"/>
                    </a:cubicBezTo>
                    <a:cubicBezTo>
                      <a:pt x="1028803" y="886980"/>
                      <a:pt x="1026263" y="897140"/>
                      <a:pt x="1021183" y="902220"/>
                    </a:cubicBezTo>
                    <a:cubicBezTo>
                      <a:pt x="1017373" y="907300"/>
                      <a:pt x="1005943" y="911110"/>
                      <a:pt x="999593" y="911110"/>
                    </a:cubicBezTo>
                    <a:cubicBezTo>
                      <a:pt x="991973" y="909840"/>
                      <a:pt x="985623" y="904760"/>
                      <a:pt x="980543" y="897140"/>
                    </a:cubicBezTo>
                    <a:cubicBezTo>
                      <a:pt x="967843" y="880630"/>
                      <a:pt x="961493" y="832370"/>
                      <a:pt x="944983" y="810780"/>
                    </a:cubicBezTo>
                    <a:cubicBezTo>
                      <a:pt x="931013" y="793000"/>
                      <a:pt x="913233" y="781570"/>
                      <a:pt x="894183" y="771410"/>
                    </a:cubicBezTo>
                    <a:cubicBezTo>
                      <a:pt x="871323" y="759980"/>
                      <a:pt x="845923" y="754900"/>
                      <a:pt x="814173" y="748550"/>
                    </a:cubicBezTo>
                    <a:cubicBezTo>
                      <a:pt x="768453" y="740930"/>
                      <a:pt x="687173" y="751090"/>
                      <a:pt x="642723" y="737120"/>
                    </a:cubicBezTo>
                    <a:cubicBezTo>
                      <a:pt x="610973" y="726960"/>
                      <a:pt x="588113" y="706640"/>
                      <a:pt x="567793" y="688860"/>
                    </a:cubicBezTo>
                    <a:cubicBezTo>
                      <a:pt x="551283" y="674890"/>
                      <a:pt x="539853" y="662190"/>
                      <a:pt x="527153" y="643140"/>
                    </a:cubicBezTo>
                    <a:cubicBezTo>
                      <a:pt x="510643" y="619010"/>
                      <a:pt x="497943" y="594880"/>
                      <a:pt x="483973" y="555510"/>
                    </a:cubicBezTo>
                    <a:cubicBezTo>
                      <a:pt x="458573" y="488200"/>
                      <a:pt x="420473" y="343420"/>
                      <a:pt x="414123" y="265950"/>
                    </a:cubicBezTo>
                    <a:cubicBezTo>
                      <a:pt x="410313" y="213880"/>
                      <a:pt x="430633" y="168160"/>
                      <a:pt x="424283" y="133870"/>
                    </a:cubicBezTo>
                    <a:cubicBezTo>
                      <a:pt x="420473" y="108470"/>
                      <a:pt x="415393" y="86880"/>
                      <a:pt x="398883" y="72910"/>
                    </a:cubicBezTo>
                    <a:cubicBezTo>
                      <a:pt x="381103" y="56400"/>
                      <a:pt x="344273" y="46240"/>
                      <a:pt x="309983" y="51320"/>
                    </a:cubicBezTo>
                    <a:cubicBezTo>
                      <a:pt x="255373" y="60210"/>
                      <a:pt x="166473" y="159270"/>
                      <a:pt x="109323" y="171970"/>
                    </a:cubicBezTo>
                    <a:cubicBezTo>
                      <a:pt x="71223" y="180860"/>
                      <a:pt x="21693" y="174510"/>
                      <a:pt x="7723" y="160540"/>
                    </a:cubicBezTo>
                    <a:cubicBezTo>
                      <a:pt x="103" y="152920"/>
                      <a:pt x="-2437" y="135140"/>
                      <a:pt x="2643" y="127520"/>
                    </a:cubicBezTo>
                    <a:cubicBezTo>
                      <a:pt x="6453" y="119900"/>
                      <a:pt x="29313" y="116090"/>
                      <a:pt x="29313" y="116090"/>
                    </a:cubicBezTo>
                  </a:path>
                </a:pathLst>
              </a:custGeom>
              <a:solidFill>
                <a:srgbClr val="FFFFFF"/>
              </a:solidFill>
              <a:ln cap="sq">
                <a:noFill/>
                <a:prstDash val="solid"/>
                <a:miter/>
              </a:ln>
            </p:spPr>
          </p:sp>
        </p:grpSp>
        <p:grpSp>
          <p:nvGrpSpPr>
            <p:cNvPr name="Group 86" id="86"/>
            <p:cNvGrpSpPr/>
            <p:nvPr/>
          </p:nvGrpSpPr>
          <p:grpSpPr>
            <a:xfrm rot="0">
              <a:off x="9250433" y="688117"/>
              <a:ext cx="49136" cy="47984"/>
              <a:chOff x="0" y="0"/>
              <a:chExt cx="162560" cy="158750"/>
            </a:xfrm>
          </p:grpSpPr>
          <p:sp>
            <p:nvSpPr>
              <p:cNvPr name="Freeform 87" id="87"/>
              <p:cNvSpPr/>
              <p:nvPr/>
            </p:nvSpPr>
            <p:spPr>
              <a:xfrm flipH="false" flipV="false" rot="0">
                <a:off x="50603" y="49787"/>
                <a:ext cx="61105" cy="57091"/>
              </a:xfrm>
              <a:custGeom>
                <a:avLst/>
                <a:gdLst/>
                <a:ahLst/>
                <a:cxnLst/>
                <a:rect r="r" b="b" t="t" l="l"/>
                <a:pathLst>
                  <a:path h="57091" w="61105">
                    <a:moveTo>
                      <a:pt x="35757" y="54353"/>
                    </a:moveTo>
                    <a:cubicBezTo>
                      <a:pt x="6547" y="50543"/>
                      <a:pt x="197" y="40383"/>
                      <a:pt x="197" y="34033"/>
                    </a:cubicBezTo>
                    <a:cubicBezTo>
                      <a:pt x="-1073" y="26413"/>
                      <a:pt x="4007" y="16253"/>
                      <a:pt x="9087" y="12443"/>
                    </a:cubicBezTo>
                    <a:cubicBezTo>
                      <a:pt x="14167" y="7363"/>
                      <a:pt x="25597" y="4823"/>
                      <a:pt x="31947" y="7363"/>
                    </a:cubicBezTo>
                    <a:cubicBezTo>
                      <a:pt x="39567" y="9903"/>
                      <a:pt x="47187" y="17523"/>
                      <a:pt x="49727" y="23873"/>
                    </a:cubicBezTo>
                    <a:cubicBezTo>
                      <a:pt x="50997" y="31493"/>
                      <a:pt x="49727" y="41653"/>
                      <a:pt x="44647" y="48003"/>
                    </a:cubicBezTo>
                    <a:cubicBezTo>
                      <a:pt x="40837" y="53083"/>
                      <a:pt x="29407" y="58163"/>
                      <a:pt x="23057" y="56893"/>
                    </a:cubicBezTo>
                    <a:cubicBezTo>
                      <a:pt x="15437" y="55623"/>
                      <a:pt x="1467" y="45463"/>
                      <a:pt x="197" y="36573"/>
                    </a:cubicBezTo>
                    <a:cubicBezTo>
                      <a:pt x="-1073" y="26413"/>
                      <a:pt x="14167" y="4823"/>
                      <a:pt x="24327" y="1013"/>
                    </a:cubicBezTo>
                    <a:cubicBezTo>
                      <a:pt x="34487" y="-2797"/>
                      <a:pt x="54807" y="4823"/>
                      <a:pt x="59887" y="12443"/>
                    </a:cubicBezTo>
                    <a:cubicBezTo>
                      <a:pt x="63697" y="20063"/>
                      <a:pt x="57347" y="44193"/>
                      <a:pt x="57347" y="44193"/>
                    </a:cubicBezTo>
                  </a:path>
                </a:pathLst>
              </a:custGeom>
              <a:solidFill>
                <a:srgbClr val="FFFFFF"/>
              </a:solidFill>
              <a:ln cap="sq">
                <a:noFill/>
                <a:prstDash val="solid"/>
                <a:miter/>
              </a:ln>
            </p:spPr>
          </p:sp>
        </p:grpSp>
        <p:grpSp>
          <p:nvGrpSpPr>
            <p:cNvPr name="Group 88" id="88"/>
            <p:cNvGrpSpPr/>
            <p:nvPr/>
          </p:nvGrpSpPr>
          <p:grpSpPr>
            <a:xfrm rot="0">
              <a:off x="9132199" y="696563"/>
              <a:ext cx="170440" cy="174663"/>
              <a:chOff x="0" y="0"/>
              <a:chExt cx="563880" cy="577850"/>
            </a:xfrm>
          </p:grpSpPr>
          <p:sp>
            <p:nvSpPr>
              <p:cNvPr name="Freeform 89" id="89"/>
              <p:cNvSpPr/>
              <p:nvPr/>
            </p:nvSpPr>
            <p:spPr>
              <a:xfrm flipH="false" flipV="false" rot="0">
                <a:off x="49428" y="49212"/>
                <a:ext cx="463652" cy="480972"/>
              </a:xfrm>
              <a:custGeom>
                <a:avLst/>
                <a:gdLst/>
                <a:ahLst/>
                <a:cxnLst/>
                <a:rect r="r" b="b" t="t" l="l"/>
                <a:pathLst>
                  <a:path h="480972" w="463652">
                    <a:moveTo>
                      <a:pt x="1372" y="441008"/>
                    </a:moveTo>
                    <a:cubicBezTo>
                      <a:pt x="97892" y="348298"/>
                      <a:pt x="113132" y="316548"/>
                      <a:pt x="120752" y="292418"/>
                    </a:cubicBezTo>
                    <a:cubicBezTo>
                      <a:pt x="125832" y="273368"/>
                      <a:pt x="120752" y="251778"/>
                      <a:pt x="127102" y="237808"/>
                    </a:cubicBezTo>
                    <a:cubicBezTo>
                      <a:pt x="132182" y="228918"/>
                      <a:pt x="135992" y="227648"/>
                      <a:pt x="146152" y="217488"/>
                    </a:cubicBezTo>
                    <a:cubicBezTo>
                      <a:pt x="185522" y="183198"/>
                      <a:pt x="381102" y="13018"/>
                      <a:pt x="428092" y="1588"/>
                    </a:cubicBezTo>
                    <a:cubicBezTo>
                      <a:pt x="440792" y="-952"/>
                      <a:pt x="450952" y="1588"/>
                      <a:pt x="456032" y="7938"/>
                    </a:cubicBezTo>
                    <a:cubicBezTo>
                      <a:pt x="462382" y="14288"/>
                      <a:pt x="463652" y="33338"/>
                      <a:pt x="458572" y="39688"/>
                    </a:cubicBezTo>
                    <a:cubicBezTo>
                      <a:pt x="453492" y="47308"/>
                      <a:pt x="429362" y="49848"/>
                      <a:pt x="421742" y="44768"/>
                    </a:cubicBezTo>
                    <a:cubicBezTo>
                      <a:pt x="416662" y="42228"/>
                      <a:pt x="411582" y="30798"/>
                      <a:pt x="412852" y="23178"/>
                    </a:cubicBezTo>
                    <a:cubicBezTo>
                      <a:pt x="412852" y="16828"/>
                      <a:pt x="419202" y="6668"/>
                      <a:pt x="425552" y="2858"/>
                    </a:cubicBezTo>
                    <a:cubicBezTo>
                      <a:pt x="431902" y="-952"/>
                      <a:pt x="443332" y="-952"/>
                      <a:pt x="449682" y="2858"/>
                    </a:cubicBezTo>
                    <a:cubicBezTo>
                      <a:pt x="456032" y="5398"/>
                      <a:pt x="462382" y="14288"/>
                      <a:pt x="463652" y="21908"/>
                    </a:cubicBezTo>
                    <a:cubicBezTo>
                      <a:pt x="463652" y="28258"/>
                      <a:pt x="459842" y="39688"/>
                      <a:pt x="454762" y="43498"/>
                    </a:cubicBezTo>
                    <a:cubicBezTo>
                      <a:pt x="449682" y="48578"/>
                      <a:pt x="438252" y="51118"/>
                      <a:pt x="431902" y="49848"/>
                    </a:cubicBezTo>
                    <a:cubicBezTo>
                      <a:pt x="425552" y="48578"/>
                      <a:pt x="416662" y="40958"/>
                      <a:pt x="414122" y="34608"/>
                    </a:cubicBezTo>
                    <a:cubicBezTo>
                      <a:pt x="411582" y="25718"/>
                      <a:pt x="416662" y="9208"/>
                      <a:pt x="423012" y="5398"/>
                    </a:cubicBezTo>
                    <a:cubicBezTo>
                      <a:pt x="429362" y="318"/>
                      <a:pt x="449682" y="1588"/>
                      <a:pt x="456032" y="7938"/>
                    </a:cubicBezTo>
                    <a:cubicBezTo>
                      <a:pt x="462382" y="13018"/>
                      <a:pt x="466192" y="24448"/>
                      <a:pt x="461112" y="35878"/>
                    </a:cubicBezTo>
                    <a:cubicBezTo>
                      <a:pt x="444602" y="79058"/>
                      <a:pt x="182982" y="217488"/>
                      <a:pt x="165202" y="261938"/>
                    </a:cubicBezTo>
                    <a:cubicBezTo>
                      <a:pt x="160122" y="274638"/>
                      <a:pt x="172822" y="280988"/>
                      <a:pt x="171552" y="292418"/>
                    </a:cubicBezTo>
                    <a:cubicBezTo>
                      <a:pt x="169012" y="314008"/>
                      <a:pt x="156312" y="345758"/>
                      <a:pt x="138532" y="372428"/>
                    </a:cubicBezTo>
                    <a:cubicBezTo>
                      <a:pt x="115672" y="406718"/>
                      <a:pt x="63602" y="467678"/>
                      <a:pt x="36932" y="477838"/>
                    </a:cubicBezTo>
                    <a:cubicBezTo>
                      <a:pt x="24232" y="482918"/>
                      <a:pt x="8992" y="481648"/>
                      <a:pt x="2642" y="475298"/>
                    </a:cubicBezTo>
                    <a:cubicBezTo>
                      <a:pt x="-2438" y="468948"/>
                      <a:pt x="1372" y="441008"/>
                      <a:pt x="1372" y="441008"/>
                    </a:cubicBezTo>
                  </a:path>
                </a:pathLst>
              </a:custGeom>
              <a:solidFill>
                <a:srgbClr val="FFFFFF"/>
              </a:solidFill>
              <a:ln cap="sq">
                <a:noFill/>
                <a:prstDash val="solid"/>
                <a:miter/>
              </a:ln>
            </p:spPr>
          </p:sp>
        </p:grpSp>
        <p:grpSp>
          <p:nvGrpSpPr>
            <p:cNvPr name="Group 90" id="90"/>
            <p:cNvGrpSpPr/>
            <p:nvPr/>
          </p:nvGrpSpPr>
          <p:grpSpPr>
            <a:xfrm rot="0">
              <a:off x="9135270" y="829767"/>
              <a:ext cx="73320" cy="194240"/>
              <a:chOff x="0" y="0"/>
              <a:chExt cx="242570" cy="642620"/>
            </a:xfrm>
          </p:grpSpPr>
          <p:sp>
            <p:nvSpPr>
              <p:cNvPr name="Freeform 91" id="91"/>
              <p:cNvSpPr/>
              <p:nvPr/>
            </p:nvSpPr>
            <p:spPr>
              <a:xfrm flipH="false" flipV="false" rot="0">
                <a:off x="49827" y="50692"/>
                <a:ext cx="146805" cy="541128"/>
              </a:xfrm>
              <a:custGeom>
                <a:avLst/>
                <a:gdLst/>
                <a:ahLst/>
                <a:cxnLst/>
                <a:rect r="r" b="b" t="t" l="l"/>
                <a:pathLst>
                  <a:path h="541128" w="146805">
                    <a:moveTo>
                      <a:pt x="46693" y="50908"/>
                    </a:moveTo>
                    <a:cubicBezTo>
                      <a:pt x="31453" y="47098"/>
                      <a:pt x="30183" y="25508"/>
                      <a:pt x="33993" y="17888"/>
                    </a:cubicBezTo>
                    <a:cubicBezTo>
                      <a:pt x="39073" y="10268"/>
                      <a:pt x="51773" y="7728"/>
                      <a:pt x="63203" y="6458"/>
                    </a:cubicBezTo>
                    <a:cubicBezTo>
                      <a:pt x="79713" y="3918"/>
                      <a:pt x="111463" y="6458"/>
                      <a:pt x="124163" y="15348"/>
                    </a:cubicBezTo>
                    <a:cubicBezTo>
                      <a:pt x="133053" y="20428"/>
                      <a:pt x="136863" y="24238"/>
                      <a:pt x="140673" y="38208"/>
                    </a:cubicBezTo>
                    <a:cubicBezTo>
                      <a:pt x="155913" y="95358"/>
                      <a:pt x="141943" y="473818"/>
                      <a:pt x="107653" y="523348"/>
                    </a:cubicBezTo>
                    <a:cubicBezTo>
                      <a:pt x="98763" y="537318"/>
                      <a:pt x="82253" y="541128"/>
                      <a:pt x="74633" y="538588"/>
                    </a:cubicBezTo>
                    <a:cubicBezTo>
                      <a:pt x="67013" y="536048"/>
                      <a:pt x="58123" y="520808"/>
                      <a:pt x="58123" y="511918"/>
                    </a:cubicBezTo>
                    <a:cubicBezTo>
                      <a:pt x="59393" y="504298"/>
                      <a:pt x="72093" y="491598"/>
                      <a:pt x="79713" y="490328"/>
                    </a:cubicBezTo>
                    <a:cubicBezTo>
                      <a:pt x="86063" y="489058"/>
                      <a:pt x="97493" y="492868"/>
                      <a:pt x="102573" y="497948"/>
                    </a:cubicBezTo>
                    <a:cubicBezTo>
                      <a:pt x="107653" y="503028"/>
                      <a:pt x="110193" y="514458"/>
                      <a:pt x="108923" y="520808"/>
                    </a:cubicBezTo>
                    <a:cubicBezTo>
                      <a:pt x="106383" y="528428"/>
                      <a:pt x="93683" y="541128"/>
                      <a:pt x="84793" y="541128"/>
                    </a:cubicBezTo>
                    <a:cubicBezTo>
                      <a:pt x="75903" y="539858"/>
                      <a:pt x="64473" y="530968"/>
                      <a:pt x="58123" y="515728"/>
                    </a:cubicBezTo>
                    <a:cubicBezTo>
                      <a:pt x="35263" y="456038"/>
                      <a:pt x="92413" y="33128"/>
                      <a:pt x="93683" y="33128"/>
                    </a:cubicBezTo>
                    <a:cubicBezTo>
                      <a:pt x="93683" y="33128"/>
                      <a:pt x="98763" y="55988"/>
                      <a:pt x="92413" y="61068"/>
                    </a:cubicBezTo>
                    <a:cubicBezTo>
                      <a:pt x="80983" y="69958"/>
                      <a:pt x="21293" y="62338"/>
                      <a:pt x="7323" y="50908"/>
                    </a:cubicBezTo>
                    <a:cubicBezTo>
                      <a:pt x="973" y="45828"/>
                      <a:pt x="-1567" y="33128"/>
                      <a:pt x="973" y="25508"/>
                    </a:cubicBezTo>
                    <a:cubicBezTo>
                      <a:pt x="3513" y="16618"/>
                      <a:pt x="22563" y="1378"/>
                      <a:pt x="35263" y="108"/>
                    </a:cubicBezTo>
                    <a:cubicBezTo>
                      <a:pt x="46693" y="-1162"/>
                      <a:pt x="67013" y="8998"/>
                      <a:pt x="70823" y="16618"/>
                    </a:cubicBezTo>
                    <a:cubicBezTo>
                      <a:pt x="74633" y="22968"/>
                      <a:pt x="72093" y="34398"/>
                      <a:pt x="68283" y="40748"/>
                    </a:cubicBezTo>
                    <a:cubicBezTo>
                      <a:pt x="64473" y="45828"/>
                      <a:pt x="46693" y="50908"/>
                      <a:pt x="46693" y="50908"/>
                    </a:cubicBezTo>
                  </a:path>
                </a:pathLst>
              </a:custGeom>
              <a:solidFill>
                <a:srgbClr val="FFFFFF"/>
              </a:solidFill>
              <a:ln cap="sq">
                <a:noFill/>
                <a:prstDash val="solid"/>
                <a:miter/>
              </a:ln>
            </p:spPr>
          </p:sp>
        </p:grpSp>
        <p:grpSp>
          <p:nvGrpSpPr>
            <p:cNvPr name="Group 92" id="92"/>
            <p:cNvGrpSpPr/>
            <p:nvPr/>
          </p:nvGrpSpPr>
          <p:grpSpPr>
            <a:xfrm rot="0">
              <a:off x="9154080" y="697714"/>
              <a:ext cx="230709" cy="329364"/>
              <a:chOff x="0" y="0"/>
              <a:chExt cx="763270" cy="1089660"/>
            </a:xfrm>
          </p:grpSpPr>
          <p:sp>
            <p:nvSpPr>
              <p:cNvPr name="Freeform 93" id="93"/>
              <p:cNvSpPr/>
              <p:nvPr/>
            </p:nvSpPr>
            <p:spPr>
              <a:xfrm flipH="false" flipV="false" rot="0">
                <a:off x="47752" y="50725"/>
                <a:ext cx="664967" cy="987002"/>
              </a:xfrm>
              <a:custGeom>
                <a:avLst/>
                <a:gdLst/>
                <a:ahLst/>
                <a:cxnLst/>
                <a:rect r="r" b="b" t="t" l="l"/>
                <a:pathLst>
                  <a:path h="987002" w="664967">
                    <a:moveTo>
                      <a:pt x="34798" y="903045"/>
                    </a:moveTo>
                    <a:cubicBezTo>
                      <a:pt x="103378" y="932255"/>
                      <a:pt x="135128" y="934795"/>
                      <a:pt x="154178" y="933525"/>
                    </a:cubicBezTo>
                    <a:cubicBezTo>
                      <a:pt x="165608" y="932255"/>
                      <a:pt x="170688" y="932255"/>
                      <a:pt x="183388" y="925905"/>
                    </a:cubicBezTo>
                    <a:cubicBezTo>
                      <a:pt x="211328" y="913205"/>
                      <a:pt x="263398" y="848435"/>
                      <a:pt x="312928" y="830655"/>
                    </a:cubicBezTo>
                    <a:cubicBezTo>
                      <a:pt x="361188" y="811605"/>
                      <a:pt x="442468" y="812875"/>
                      <a:pt x="475488" y="817955"/>
                    </a:cubicBezTo>
                    <a:cubicBezTo>
                      <a:pt x="491998" y="819225"/>
                      <a:pt x="495808" y="821765"/>
                      <a:pt x="509778" y="830655"/>
                    </a:cubicBezTo>
                    <a:cubicBezTo>
                      <a:pt x="535178" y="845895"/>
                      <a:pt x="588518" y="930985"/>
                      <a:pt x="607568" y="922095"/>
                    </a:cubicBezTo>
                    <a:cubicBezTo>
                      <a:pt x="634238" y="910665"/>
                      <a:pt x="616458" y="746835"/>
                      <a:pt x="607568" y="666825"/>
                    </a:cubicBezTo>
                    <a:cubicBezTo>
                      <a:pt x="599948" y="591895"/>
                      <a:pt x="560578" y="514425"/>
                      <a:pt x="560578" y="453465"/>
                    </a:cubicBezTo>
                    <a:cubicBezTo>
                      <a:pt x="560578" y="406475"/>
                      <a:pt x="588518" y="373455"/>
                      <a:pt x="585978" y="330275"/>
                    </a:cubicBezTo>
                    <a:cubicBezTo>
                      <a:pt x="582168" y="282015"/>
                      <a:pt x="558038" y="222325"/>
                      <a:pt x="532638" y="179145"/>
                    </a:cubicBezTo>
                    <a:cubicBezTo>
                      <a:pt x="509778" y="138505"/>
                      <a:pt x="478028" y="101675"/>
                      <a:pt x="446278" y="77545"/>
                    </a:cubicBezTo>
                    <a:cubicBezTo>
                      <a:pt x="420878" y="55955"/>
                      <a:pt x="370078" y="49605"/>
                      <a:pt x="363728" y="34365"/>
                    </a:cubicBezTo>
                    <a:cubicBezTo>
                      <a:pt x="361188" y="22935"/>
                      <a:pt x="372618" y="3885"/>
                      <a:pt x="380238" y="1345"/>
                    </a:cubicBezTo>
                    <a:cubicBezTo>
                      <a:pt x="387858" y="-2465"/>
                      <a:pt x="405638" y="3885"/>
                      <a:pt x="409448" y="11505"/>
                    </a:cubicBezTo>
                    <a:cubicBezTo>
                      <a:pt x="413258" y="19125"/>
                      <a:pt x="408178" y="43255"/>
                      <a:pt x="400558" y="47065"/>
                    </a:cubicBezTo>
                    <a:cubicBezTo>
                      <a:pt x="392938" y="50875"/>
                      <a:pt x="370078" y="43255"/>
                      <a:pt x="364998" y="36905"/>
                    </a:cubicBezTo>
                    <a:cubicBezTo>
                      <a:pt x="361188" y="30555"/>
                      <a:pt x="362458" y="19125"/>
                      <a:pt x="366268" y="12775"/>
                    </a:cubicBezTo>
                    <a:cubicBezTo>
                      <a:pt x="370078" y="6425"/>
                      <a:pt x="377698" y="75"/>
                      <a:pt x="386588" y="75"/>
                    </a:cubicBezTo>
                    <a:cubicBezTo>
                      <a:pt x="399288" y="-1195"/>
                      <a:pt x="424688" y="14045"/>
                      <a:pt x="442468" y="22935"/>
                    </a:cubicBezTo>
                    <a:cubicBezTo>
                      <a:pt x="458978" y="31825"/>
                      <a:pt x="471678" y="39445"/>
                      <a:pt x="489458" y="54685"/>
                    </a:cubicBezTo>
                    <a:cubicBezTo>
                      <a:pt x="518668" y="80085"/>
                      <a:pt x="566928" y="132155"/>
                      <a:pt x="591058" y="175335"/>
                    </a:cubicBezTo>
                    <a:cubicBezTo>
                      <a:pt x="612648" y="214705"/>
                      <a:pt x="625348" y="260425"/>
                      <a:pt x="631698" y="298525"/>
                    </a:cubicBezTo>
                    <a:cubicBezTo>
                      <a:pt x="636778" y="331545"/>
                      <a:pt x="635508" y="365835"/>
                      <a:pt x="631698" y="393775"/>
                    </a:cubicBezTo>
                    <a:cubicBezTo>
                      <a:pt x="627888" y="415365"/>
                      <a:pt x="612648" y="426795"/>
                      <a:pt x="611378" y="453465"/>
                    </a:cubicBezTo>
                    <a:cubicBezTo>
                      <a:pt x="608838" y="501725"/>
                      <a:pt x="649478" y="599515"/>
                      <a:pt x="658368" y="665555"/>
                    </a:cubicBezTo>
                    <a:cubicBezTo>
                      <a:pt x="665988" y="723975"/>
                      <a:pt x="665988" y="782395"/>
                      <a:pt x="663448" y="831925"/>
                    </a:cubicBezTo>
                    <a:cubicBezTo>
                      <a:pt x="659638" y="871295"/>
                      <a:pt x="662178" y="917015"/>
                      <a:pt x="644398" y="938605"/>
                    </a:cubicBezTo>
                    <a:cubicBezTo>
                      <a:pt x="631698" y="956385"/>
                      <a:pt x="601218" y="964005"/>
                      <a:pt x="584708" y="964005"/>
                    </a:cubicBezTo>
                    <a:cubicBezTo>
                      <a:pt x="573278" y="964005"/>
                      <a:pt x="565658" y="958925"/>
                      <a:pt x="554228" y="951305"/>
                    </a:cubicBezTo>
                    <a:cubicBezTo>
                      <a:pt x="532638" y="936065"/>
                      <a:pt x="505968" y="880185"/>
                      <a:pt x="470408" y="867485"/>
                    </a:cubicBezTo>
                    <a:cubicBezTo>
                      <a:pt x="429768" y="852245"/>
                      <a:pt x="363728" y="862405"/>
                      <a:pt x="319278" y="880185"/>
                    </a:cubicBezTo>
                    <a:cubicBezTo>
                      <a:pt x="278638" y="896695"/>
                      <a:pt x="249428" y="950035"/>
                      <a:pt x="213868" y="966545"/>
                    </a:cubicBezTo>
                    <a:cubicBezTo>
                      <a:pt x="184658" y="980515"/>
                      <a:pt x="156718" y="988135"/>
                      <a:pt x="124968" y="986865"/>
                    </a:cubicBezTo>
                    <a:cubicBezTo>
                      <a:pt x="88138" y="984325"/>
                      <a:pt x="22098" y="964005"/>
                      <a:pt x="6858" y="944955"/>
                    </a:cubicBezTo>
                    <a:cubicBezTo>
                      <a:pt x="-762" y="936065"/>
                      <a:pt x="-2032" y="919555"/>
                      <a:pt x="3048" y="911935"/>
                    </a:cubicBezTo>
                    <a:cubicBezTo>
                      <a:pt x="6858" y="905585"/>
                      <a:pt x="34798" y="903045"/>
                      <a:pt x="34798" y="903045"/>
                    </a:cubicBezTo>
                  </a:path>
                </a:pathLst>
              </a:custGeom>
              <a:solidFill>
                <a:srgbClr val="FFFFFF"/>
              </a:solidFill>
              <a:ln cap="sq">
                <a:noFill/>
                <a:prstDash val="solid"/>
                <a:miter/>
              </a:ln>
            </p:spPr>
          </p:sp>
        </p:grpSp>
        <p:grpSp>
          <p:nvGrpSpPr>
            <p:cNvPr name="Group 94" id="94"/>
            <p:cNvGrpSpPr/>
            <p:nvPr/>
          </p:nvGrpSpPr>
          <p:grpSpPr>
            <a:xfrm rot="0">
              <a:off x="8834697" y="684663"/>
              <a:ext cx="340113" cy="186947"/>
              <a:chOff x="0" y="0"/>
              <a:chExt cx="1125220" cy="618490"/>
            </a:xfrm>
          </p:grpSpPr>
          <p:sp>
            <p:nvSpPr>
              <p:cNvPr name="Freeform 95" id="95"/>
              <p:cNvSpPr/>
              <p:nvPr/>
            </p:nvSpPr>
            <p:spPr>
              <a:xfrm flipH="false" flipV="false" rot="0">
                <a:off x="47260" y="50696"/>
                <a:ext cx="1027411" cy="516220"/>
              </a:xfrm>
              <a:custGeom>
                <a:avLst/>
                <a:gdLst/>
                <a:ahLst/>
                <a:cxnLst/>
                <a:rect r="r" b="b" t="t" l="l"/>
                <a:pathLst>
                  <a:path h="516220" w="1027411">
                    <a:moveTo>
                      <a:pt x="36560" y="104"/>
                    </a:moveTo>
                    <a:cubicBezTo>
                      <a:pt x="188960" y="106784"/>
                      <a:pt x="224520" y="123294"/>
                      <a:pt x="263890" y="138534"/>
                    </a:cubicBezTo>
                    <a:cubicBezTo>
                      <a:pt x="303260" y="153774"/>
                      <a:pt x="362950" y="161394"/>
                      <a:pt x="387080" y="174094"/>
                    </a:cubicBezTo>
                    <a:cubicBezTo>
                      <a:pt x="398510" y="180444"/>
                      <a:pt x="402320" y="184254"/>
                      <a:pt x="408670" y="194414"/>
                    </a:cubicBezTo>
                    <a:cubicBezTo>
                      <a:pt x="420100" y="212194"/>
                      <a:pt x="413750" y="255374"/>
                      <a:pt x="431530" y="283314"/>
                    </a:cubicBezTo>
                    <a:cubicBezTo>
                      <a:pt x="456930" y="321414"/>
                      <a:pt x="519160" y="373484"/>
                      <a:pt x="563610" y="387454"/>
                    </a:cubicBezTo>
                    <a:cubicBezTo>
                      <a:pt x="599170" y="397614"/>
                      <a:pt x="625840" y="377294"/>
                      <a:pt x="669020" y="381104"/>
                    </a:cubicBezTo>
                    <a:cubicBezTo>
                      <a:pt x="742680" y="387454"/>
                      <a:pt x="900160" y="426824"/>
                      <a:pt x="961120" y="449684"/>
                    </a:cubicBezTo>
                    <a:cubicBezTo>
                      <a:pt x="991600" y="459844"/>
                      <a:pt x="1020810" y="468734"/>
                      <a:pt x="1025890" y="481434"/>
                    </a:cubicBezTo>
                    <a:cubicBezTo>
                      <a:pt x="1029700" y="489054"/>
                      <a:pt x="1024620" y="504294"/>
                      <a:pt x="1019540" y="509374"/>
                    </a:cubicBezTo>
                    <a:cubicBezTo>
                      <a:pt x="1014460" y="514454"/>
                      <a:pt x="1001760" y="516994"/>
                      <a:pt x="995410" y="514454"/>
                    </a:cubicBezTo>
                    <a:cubicBezTo>
                      <a:pt x="987790" y="511914"/>
                      <a:pt x="980170" y="504294"/>
                      <a:pt x="978900" y="497944"/>
                    </a:cubicBezTo>
                    <a:cubicBezTo>
                      <a:pt x="976360" y="490324"/>
                      <a:pt x="978900" y="480164"/>
                      <a:pt x="982710" y="473814"/>
                    </a:cubicBezTo>
                    <a:cubicBezTo>
                      <a:pt x="987790" y="468734"/>
                      <a:pt x="997950" y="463654"/>
                      <a:pt x="1004300" y="464924"/>
                    </a:cubicBezTo>
                    <a:cubicBezTo>
                      <a:pt x="1011920" y="464924"/>
                      <a:pt x="1022080" y="471274"/>
                      <a:pt x="1024620" y="477624"/>
                    </a:cubicBezTo>
                    <a:cubicBezTo>
                      <a:pt x="1028430" y="485244"/>
                      <a:pt x="1025890" y="501754"/>
                      <a:pt x="1020810" y="508104"/>
                    </a:cubicBezTo>
                    <a:cubicBezTo>
                      <a:pt x="1015730" y="513184"/>
                      <a:pt x="1004300" y="516994"/>
                      <a:pt x="997950" y="514454"/>
                    </a:cubicBezTo>
                    <a:cubicBezTo>
                      <a:pt x="990330" y="513184"/>
                      <a:pt x="981440" y="506834"/>
                      <a:pt x="978900" y="500484"/>
                    </a:cubicBezTo>
                    <a:cubicBezTo>
                      <a:pt x="976360" y="494134"/>
                      <a:pt x="976360" y="481434"/>
                      <a:pt x="981440" y="476354"/>
                    </a:cubicBezTo>
                    <a:cubicBezTo>
                      <a:pt x="987790" y="470004"/>
                      <a:pt x="1011920" y="466194"/>
                      <a:pt x="1019540" y="471274"/>
                    </a:cubicBezTo>
                    <a:cubicBezTo>
                      <a:pt x="1025890" y="475084"/>
                      <a:pt x="1029700" y="491594"/>
                      <a:pt x="1025890" y="499214"/>
                    </a:cubicBezTo>
                    <a:cubicBezTo>
                      <a:pt x="1023350" y="506834"/>
                      <a:pt x="1015730" y="513184"/>
                      <a:pt x="1003030" y="515724"/>
                    </a:cubicBezTo>
                    <a:cubicBezTo>
                      <a:pt x="957310" y="523344"/>
                      <a:pt x="766810" y="440794"/>
                      <a:pt x="682990" y="431904"/>
                    </a:cubicBezTo>
                    <a:cubicBezTo>
                      <a:pt x="629650" y="426824"/>
                      <a:pt x="594090" y="452224"/>
                      <a:pt x="550910" y="438254"/>
                    </a:cubicBezTo>
                    <a:cubicBezTo>
                      <a:pt x="498840" y="421744"/>
                      <a:pt x="426450" y="351894"/>
                      <a:pt x="395970" y="318874"/>
                    </a:cubicBezTo>
                    <a:cubicBezTo>
                      <a:pt x="380730" y="302364"/>
                      <a:pt x="374380" y="289664"/>
                      <a:pt x="368030" y="273154"/>
                    </a:cubicBezTo>
                    <a:cubicBezTo>
                      <a:pt x="360410" y="254104"/>
                      <a:pt x="368030" y="226164"/>
                      <a:pt x="354060" y="212194"/>
                    </a:cubicBezTo>
                    <a:cubicBezTo>
                      <a:pt x="337550" y="195684"/>
                      <a:pt x="295640" y="202034"/>
                      <a:pt x="262620" y="190604"/>
                    </a:cubicBezTo>
                    <a:cubicBezTo>
                      <a:pt x="221980" y="176634"/>
                      <a:pt x="174990" y="156314"/>
                      <a:pt x="133080" y="132184"/>
                    </a:cubicBezTo>
                    <a:cubicBezTo>
                      <a:pt x="88630" y="106784"/>
                      <a:pt x="20050" y="66144"/>
                      <a:pt x="6080" y="39474"/>
                    </a:cubicBezTo>
                    <a:cubicBezTo>
                      <a:pt x="-1540" y="26774"/>
                      <a:pt x="-1540" y="12804"/>
                      <a:pt x="3540" y="5184"/>
                    </a:cubicBezTo>
                    <a:cubicBezTo>
                      <a:pt x="8620" y="-1166"/>
                      <a:pt x="36560" y="104"/>
                      <a:pt x="36560" y="104"/>
                    </a:cubicBezTo>
                  </a:path>
                </a:pathLst>
              </a:custGeom>
              <a:solidFill>
                <a:srgbClr val="FFFFFF"/>
              </a:solidFill>
              <a:ln cap="sq">
                <a:noFill/>
                <a:prstDash val="solid"/>
                <a:miter/>
              </a:ln>
            </p:spPr>
          </p:sp>
        </p:grpSp>
        <p:grpSp>
          <p:nvGrpSpPr>
            <p:cNvPr name="Group 96" id="96"/>
            <p:cNvGrpSpPr/>
            <p:nvPr/>
          </p:nvGrpSpPr>
          <p:grpSpPr>
            <a:xfrm rot="0">
              <a:off x="8832394" y="456641"/>
              <a:ext cx="182340" cy="271783"/>
              <a:chOff x="0" y="0"/>
              <a:chExt cx="603250" cy="899160"/>
            </a:xfrm>
          </p:grpSpPr>
          <p:sp>
            <p:nvSpPr>
              <p:cNvPr name="Freeform 97" id="97"/>
              <p:cNvSpPr/>
              <p:nvPr/>
            </p:nvSpPr>
            <p:spPr>
              <a:xfrm flipH="false" flipV="false" rot="0">
                <a:off x="50800" y="50800"/>
                <a:ext cx="501188" cy="800100"/>
              </a:xfrm>
              <a:custGeom>
                <a:avLst/>
                <a:gdLst/>
                <a:ahLst/>
                <a:cxnLst/>
                <a:rect r="r" b="b" t="t" l="l"/>
                <a:pathLst>
                  <a:path h="800100" w="501188">
                    <a:moveTo>
                      <a:pt x="0" y="764540"/>
                    </a:moveTo>
                    <a:cubicBezTo>
                      <a:pt x="83820" y="629920"/>
                      <a:pt x="158750" y="582930"/>
                      <a:pt x="189230" y="549910"/>
                    </a:cubicBezTo>
                    <a:cubicBezTo>
                      <a:pt x="207010" y="529590"/>
                      <a:pt x="217170" y="515620"/>
                      <a:pt x="227330" y="496570"/>
                    </a:cubicBezTo>
                    <a:cubicBezTo>
                      <a:pt x="236220" y="478790"/>
                      <a:pt x="242570" y="459740"/>
                      <a:pt x="245110" y="438150"/>
                    </a:cubicBezTo>
                    <a:cubicBezTo>
                      <a:pt x="248920" y="412750"/>
                      <a:pt x="232410" y="386080"/>
                      <a:pt x="241300" y="358140"/>
                    </a:cubicBezTo>
                    <a:cubicBezTo>
                      <a:pt x="255270" y="314960"/>
                      <a:pt x="325120" y="271780"/>
                      <a:pt x="351790" y="219710"/>
                    </a:cubicBezTo>
                    <a:cubicBezTo>
                      <a:pt x="379730" y="165100"/>
                      <a:pt x="375920" y="72390"/>
                      <a:pt x="405130" y="36830"/>
                    </a:cubicBezTo>
                    <a:cubicBezTo>
                      <a:pt x="422910" y="13970"/>
                      <a:pt x="455930" y="1270"/>
                      <a:pt x="472440" y="0"/>
                    </a:cubicBezTo>
                    <a:cubicBezTo>
                      <a:pt x="481330" y="0"/>
                      <a:pt x="490220" y="3810"/>
                      <a:pt x="494030" y="8890"/>
                    </a:cubicBezTo>
                    <a:cubicBezTo>
                      <a:pt x="499110" y="13970"/>
                      <a:pt x="502920" y="25400"/>
                      <a:pt x="500380" y="31750"/>
                    </a:cubicBezTo>
                    <a:cubicBezTo>
                      <a:pt x="496570" y="39370"/>
                      <a:pt x="476250" y="52070"/>
                      <a:pt x="467360" y="49530"/>
                    </a:cubicBezTo>
                    <a:cubicBezTo>
                      <a:pt x="459740" y="46990"/>
                      <a:pt x="448310" y="25400"/>
                      <a:pt x="452120" y="16510"/>
                    </a:cubicBezTo>
                    <a:cubicBezTo>
                      <a:pt x="454660" y="8890"/>
                      <a:pt x="477520" y="-1270"/>
                      <a:pt x="485140" y="2540"/>
                    </a:cubicBezTo>
                    <a:cubicBezTo>
                      <a:pt x="492760" y="6350"/>
                      <a:pt x="501650" y="27940"/>
                      <a:pt x="497840" y="36830"/>
                    </a:cubicBezTo>
                    <a:cubicBezTo>
                      <a:pt x="494030" y="46990"/>
                      <a:pt x="464820" y="48260"/>
                      <a:pt x="454660" y="55880"/>
                    </a:cubicBezTo>
                    <a:cubicBezTo>
                      <a:pt x="447040" y="62230"/>
                      <a:pt x="443230" y="67310"/>
                      <a:pt x="438150" y="80010"/>
                    </a:cubicBezTo>
                    <a:cubicBezTo>
                      <a:pt x="426720" y="105410"/>
                      <a:pt x="430530" y="170180"/>
                      <a:pt x="410210" y="214630"/>
                    </a:cubicBezTo>
                    <a:cubicBezTo>
                      <a:pt x="386080" y="267970"/>
                      <a:pt x="304800" y="330200"/>
                      <a:pt x="292100" y="373380"/>
                    </a:cubicBezTo>
                    <a:cubicBezTo>
                      <a:pt x="285750" y="396240"/>
                      <a:pt x="299720" y="412750"/>
                      <a:pt x="297180" y="434340"/>
                    </a:cubicBezTo>
                    <a:cubicBezTo>
                      <a:pt x="293370" y="461010"/>
                      <a:pt x="283210" y="496570"/>
                      <a:pt x="269240" y="523240"/>
                    </a:cubicBezTo>
                    <a:cubicBezTo>
                      <a:pt x="255270" y="549910"/>
                      <a:pt x="236220" y="568960"/>
                      <a:pt x="213360" y="594360"/>
                    </a:cubicBezTo>
                    <a:cubicBezTo>
                      <a:pt x="180340" y="628650"/>
                      <a:pt x="118110" y="668020"/>
                      <a:pt x="87630" y="706120"/>
                    </a:cubicBezTo>
                    <a:cubicBezTo>
                      <a:pt x="63500" y="735330"/>
                      <a:pt x="54610" y="786130"/>
                      <a:pt x="36830" y="796290"/>
                    </a:cubicBezTo>
                    <a:cubicBezTo>
                      <a:pt x="27940" y="801370"/>
                      <a:pt x="15240" y="801370"/>
                      <a:pt x="8890" y="796290"/>
                    </a:cubicBezTo>
                    <a:cubicBezTo>
                      <a:pt x="1270" y="791210"/>
                      <a:pt x="0" y="764540"/>
                      <a:pt x="0" y="764540"/>
                    </a:cubicBezTo>
                  </a:path>
                </a:pathLst>
              </a:custGeom>
              <a:solidFill>
                <a:srgbClr val="FFFFFF"/>
              </a:solidFill>
              <a:ln cap="sq">
                <a:noFill/>
                <a:prstDash val="solid"/>
                <a:miter/>
              </a:ln>
            </p:spPr>
          </p:sp>
        </p:grpSp>
        <p:grpSp>
          <p:nvGrpSpPr>
            <p:cNvPr name="Group 98" id="98"/>
            <p:cNvGrpSpPr/>
            <p:nvPr/>
          </p:nvGrpSpPr>
          <p:grpSpPr>
            <a:xfrm rot="0">
              <a:off x="8422032" y="461631"/>
              <a:ext cx="565831" cy="173511"/>
              <a:chOff x="0" y="0"/>
              <a:chExt cx="1871980" cy="574040"/>
            </a:xfrm>
          </p:grpSpPr>
          <p:sp>
            <p:nvSpPr>
              <p:cNvPr name="Freeform 99" id="99"/>
              <p:cNvSpPr/>
              <p:nvPr/>
            </p:nvSpPr>
            <p:spPr>
              <a:xfrm flipH="false" flipV="false" rot="0">
                <a:off x="50800" y="49978"/>
                <a:ext cx="1771021" cy="473586"/>
              </a:xfrm>
              <a:custGeom>
                <a:avLst/>
                <a:gdLst/>
                <a:ahLst/>
                <a:cxnLst/>
                <a:rect r="r" b="b" t="t" l="l"/>
                <a:pathLst>
                  <a:path h="473586" w="1771021">
                    <a:moveTo>
                      <a:pt x="0" y="286572"/>
                    </a:moveTo>
                    <a:cubicBezTo>
                      <a:pt x="33020" y="168462"/>
                      <a:pt x="60960" y="127822"/>
                      <a:pt x="86360" y="106232"/>
                    </a:cubicBezTo>
                    <a:cubicBezTo>
                      <a:pt x="106680" y="88452"/>
                      <a:pt x="124460" y="80832"/>
                      <a:pt x="153670" y="74482"/>
                    </a:cubicBezTo>
                    <a:cubicBezTo>
                      <a:pt x="207010" y="60512"/>
                      <a:pt x="311150" y="50352"/>
                      <a:pt x="383540" y="66862"/>
                    </a:cubicBezTo>
                    <a:cubicBezTo>
                      <a:pt x="457200" y="84642"/>
                      <a:pt x="520700" y="153222"/>
                      <a:pt x="593090" y="178622"/>
                    </a:cubicBezTo>
                    <a:cubicBezTo>
                      <a:pt x="661670" y="202752"/>
                      <a:pt x="750570" y="200212"/>
                      <a:pt x="803910" y="217992"/>
                    </a:cubicBezTo>
                    <a:cubicBezTo>
                      <a:pt x="840740" y="230692"/>
                      <a:pt x="861060" y="237042"/>
                      <a:pt x="890270" y="259902"/>
                    </a:cubicBezTo>
                    <a:cubicBezTo>
                      <a:pt x="933450" y="294192"/>
                      <a:pt x="984250" y="423732"/>
                      <a:pt x="1023620" y="425002"/>
                    </a:cubicBezTo>
                    <a:cubicBezTo>
                      <a:pt x="1050290" y="426272"/>
                      <a:pt x="1074420" y="365312"/>
                      <a:pt x="1094740" y="353882"/>
                    </a:cubicBezTo>
                    <a:cubicBezTo>
                      <a:pt x="1106170" y="346262"/>
                      <a:pt x="1109980" y="346262"/>
                      <a:pt x="1125220" y="343722"/>
                    </a:cubicBezTo>
                    <a:cubicBezTo>
                      <a:pt x="1162050" y="338642"/>
                      <a:pt x="1270000" y="357692"/>
                      <a:pt x="1327150" y="348802"/>
                    </a:cubicBezTo>
                    <a:cubicBezTo>
                      <a:pt x="1370330" y="342452"/>
                      <a:pt x="1414780" y="332292"/>
                      <a:pt x="1440180" y="310702"/>
                    </a:cubicBezTo>
                    <a:cubicBezTo>
                      <a:pt x="1461770" y="291652"/>
                      <a:pt x="1461770" y="261172"/>
                      <a:pt x="1480820" y="234502"/>
                    </a:cubicBezTo>
                    <a:cubicBezTo>
                      <a:pt x="1506220" y="198942"/>
                      <a:pt x="1548130" y="148142"/>
                      <a:pt x="1588770" y="117662"/>
                    </a:cubicBezTo>
                    <a:cubicBezTo>
                      <a:pt x="1626870" y="90992"/>
                      <a:pt x="1691640" y="84642"/>
                      <a:pt x="1713230" y="59242"/>
                    </a:cubicBezTo>
                    <a:cubicBezTo>
                      <a:pt x="1727200" y="42732"/>
                      <a:pt x="1720850" y="12252"/>
                      <a:pt x="1731010" y="4632"/>
                    </a:cubicBezTo>
                    <a:cubicBezTo>
                      <a:pt x="1737360" y="-448"/>
                      <a:pt x="1747520" y="-448"/>
                      <a:pt x="1753870" y="2092"/>
                    </a:cubicBezTo>
                    <a:cubicBezTo>
                      <a:pt x="1761490" y="4632"/>
                      <a:pt x="1767840" y="13522"/>
                      <a:pt x="1769110" y="21142"/>
                    </a:cubicBezTo>
                    <a:cubicBezTo>
                      <a:pt x="1770380" y="27492"/>
                      <a:pt x="1767840" y="38922"/>
                      <a:pt x="1762760" y="44002"/>
                    </a:cubicBezTo>
                    <a:cubicBezTo>
                      <a:pt x="1756410" y="49082"/>
                      <a:pt x="1739900" y="51622"/>
                      <a:pt x="1732280" y="47812"/>
                    </a:cubicBezTo>
                    <a:cubicBezTo>
                      <a:pt x="1725930" y="45272"/>
                      <a:pt x="1719580" y="35112"/>
                      <a:pt x="1719580" y="27492"/>
                    </a:cubicBezTo>
                    <a:cubicBezTo>
                      <a:pt x="1718310" y="21142"/>
                      <a:pt x="1723390" y="10982"/>
                      <a:pt x="1728470" y="5902"/>
                    </a:cubicBezTo>
                    <a:cubicBezTo>
                      <a:pt x="1733550" y="2092"/>
                      <a:pt x="1744980" y="-1718"/>
                      <a:pt x="1751330" y="822"/>
                    </a:cubicBezTo>
                    <a:cubicBezTo>
                      <a:pt x="1758950" y="4632"/>
                      <a:pt x="1767840" y="16062"/>
                      <a:pt x="1770380" y="26222"/>
                    </a:cubicBezTo>
                    <a:cubicBezTo>
                      <a:pt x="1772920" y="40192"/>
                      <a:pt x="1767840" y="63052"/>
                      <a:pt x="1756410" y="79562"/>
                    </a:cubicBezTo>
                    <a:cubicBezTo>
                      <a:pt x="1742440" y="101152"/>
                      <a:pt x="1701800" y="124012"/>
                      <a:pt x="1677670" y="137982"/>
                    </a:cubicBezTo>
                    <a:cubicBezTo>
                      <a:pt x="1658620" y="148142"/>
                      <a:pt x="1643380" y="145602"/>
                      <a:pt x="1624330" y="158302"/>
                    </a:cubicBezTo>
                    <a:cubicBezTo>
                      <a:pt x="1593850" y="178622"/>
                      <a:pt x="1548130" y="230692"/>
                      <a:pt x="1520190" y="266252"/>
                    </a:cubicBezTo>
                    <a:cubicBezTo>
                      <a:pt x="1498600" y="295462"/>
                      <a:pt x="1494790" y="329752"/>
                      <a:pt x="1468120" y="351342"/>
                    </a:cubicBezTo>
                    <a:cubicBezTo>
                      <a:pt x="1436370" y="376742"/>
                      <a:pt x="1384300" y="391982"/>
                      <a:pt x="1333500" y="399602"/>
                    </a:cubicBezTo>
                    <a:cubicBezTo>
                      <a:pt x="1271270" y="409762"/>
                      <a:pt x="1168400" y="374202"/>
                      <a:pt x="1120140" y="394522"/>
                    </a:cubicBezTo>
                    <a:cubicBezTo>
                      <a:pt x="1085850" y="408492"/>
                      <a:pt x="1070610" y="455482"/>
                      <a:pt x="1050290" y="466912"/>
                    </a:cubicBezTo>
                    <a:cubicBezTo>
                      <a:pt x="1040130" y="471992"/>
                      <a:pt x="1032510" y="474532"/>
                      <a:pt x="1021080" y="473262"/>
                    </a:cubicBezTo>
                    <a:cubicBezTo>
                      <a:pt x="1004570" y="470722"/>
                      <a:pt x="981710" y="456752"/>
                      <a:pt x="960120" y="437702"/>
                    </a:cubicBezTo>
                    <a:cubicBezTo>
                      <a:pt x="925830" y="408492"/>
                      <a:pt x="883920" y="322132"/>
                      <a:pt x="847090" y="292922"/>
                    </a:cubicBezTo>
                    <a:cubicBezTo>
                      <a:pt x="825500" y="276412"/>
                      <a:pt x="811530" y="272602"/>
                      <a:pt x="782320" y="263712"/>
                    </a:cubicBezTo>
                    <a:cubicBezTo>
                      <a:pt x="734060" y="248472"/>
                      <a:pt x="641350" y="249742"/>
                      <a:pt x="577850" y="225612"/>
                    </a:cubicBezTo>
                    <a:cubicBezTo>
                      <a:pt x="515620" y="202752"/>
                      <a:pt x="447040" y="144332"/>
                      <a:pt x="405130" y="127822"/>
                    </a:cubicBezTo>
                    <a:cubicBezTo>
                      <a:pt x="384810" y="118932"/>
                      <a:pt x="377190" y="116392"/>
                      <a:pt x="354330" y="113852"/>
                    </a:cubicBezTo>
                    <a:cubicBezTo>
                      <a:pt x="311150" y="108772"/>
                      <a:pt x="208280" y="104962"/>
                      <a:pt x="161290" y="122742"/>
                    </a:cubicBezTo>
                    <a:cubicBezTo>
                      <a:pt x="128270" y="134172"/>
                      <a:pt x="104140" y="158302"/>
                      <a:pt x="86360" y="179892"/>
                    </a:cubicBezTo>
                    <a:cubicBezTo>
                      <a:pt x="71120" y="198942"/>
                      <a:pt x="62230" y="220532"/>
                      <a:pt x="55880" y="242122"/>
                    </a:cubicBezTo>
                    <a:cubicBezTo>
                      <a:pt x="49530" y="262442"/>
                      <a:pt x="54610" y="292922"/>
                      <a:pt x="44450" y="303082"/>
                    </a:cubicBezTo>
                    <a:cubicBezTo>
                      <a:pt x="38100" y="309432"/>
                      <a:pt x="24130" y="313242"/>
                      <a:pt x="16510" y="309432"/>
                    </a:cubicBezTo>
                    <a:cubicBezTo>
                      <a:pt x="10160" y="306892"/>
                      <a:pt x="0" y="286572"/>
                      <a:pt x="0" y="286572"/>
                    </a:cubicBezTo>
                  </a:path>
                </a:pathLst>
              </a:custGeom>
              <a:solidFill>
                <a:srgbClr val="FFFFFF"/>
              </a:solidFill>
              <a:ln cap="sq">
                <a:noFill/>
                <a:prstDash val="solid"/>
                <a:miter/>
              </a:ln>
            </p:spPr>
          </p:sp>
        </p:grpSp>
        <p:grpSp>
          <p:nvGrpSpPr>
            <p:cNvPr name="Group 100" id="100"/>
            <p:cNvGrpSpPr/>
            <p:nvPr/>
          </p:nvGrpSpPr>
          <p:grpSpPr>
            <a:xfrm rot="0">
              <a:off x="8418961" y="546852"/>
              <a:ext cx="311706" cy="380803"/>
              <a:chOff x="0" y="0"/>
              <a:chExt cx="1031240" cy="1259840"/>
            </a:xfrm>
          </p:grpSpPr>
          <p:sp>
            <p:nvSpPr>
              <p:cNvPr name="Freeform 101" id="101"/>
              <p:cNvSpPr/>
              <p:nvPr/>
            </p:nvSpPr>
            <p:spPr>
              <a:xfrm flipH="false" flipV="false" rot="0">
                <a:off x="50800" y="50597"/>
                <a:ext cx="930235" cy="1161062"/>
              </a:xfrm>
              <a:custGeom>
                <a:avLst/>
                <a:gdLst/>
                <a:ahLst/>
                <a:cxnLst/>
                <a:rect r="r" b="b" t="t" l="l"/>
                <a:pathLst>
                  <a:path h="1161062" w="930235">
                    <a:moveTo>
                      <a:pt x="35560" y="203"/>
                    </a:moveTo>
                    <a:cubicBezTo>
                      <a:pt x="92710" y="54813"/>
                      <a:pt x="105410" y="86563"/>
                      <a:pt x="107950" y="124663"/>
                    </a:cubicBezTo>
                    <a:cubicBezTo>
                      <a:pt x="110490" y="183083"/>
                      <a:pt x="58420" y="297383"/>
                      <a:pt x="55880" y="357073"/>
                    </a:cubicBezTo>
                    <a:cubicBezTo>
                      <a:pt x="54610" y="395173"/>
                      <a:pt x="53340" y="429463"/>
                      <a:pt x="69850" y="451053"/>
                    </a:cubicBezTo>
                    <a:cubicBezTo>
                      <a:pt x="86360" y="472643"/>
                      <a:pt x="138430" y="471373"/>
                      <a:pt x="157480" y="485343"/>
                    </a:cubicBezTo>
                    <a:cubicBezTo>
                      <a:pt x="170180" y="495503"/>
                      <a:pt x="173990" y="499313"/>
                      <a:pt x="182880" y="515823"/>
                    </a:cubicBezTo>
                    <a:cubicBezTo>
                      <a:pt x="203200" y="553923"/>
                      <a:pt x="217170" y="689813"/>
                      <a:pt x="245110" y="731723"/>
                    </a:cubicBezTo>
                    <a:cubicBezTo>
                      <a:pt x="259080" y="755853"/>
                      <a:pt x="273050" y="764743"/>
                      <a:pt x="295910" y="776173"/>
                    </a:cubicBezTo>
                    <a:cubicBezTo>
                      <a:pt x="327660" y="792683"/>
                      <a:pt x="387350" y="792683"/>
                      <a:pt x="427990" y="811733"/>
                    </a:cubicBezTo>
                    <a:cubicBezTo>
                      <a:pt x="467360" y="829513"/>
                      <a:pt x="502920" y="867613"/>
                      <a:pt x="534670" y="881583"/>
                    </a:cubicBezTo>
                    <a:cubicBezTo>
                      <a:pt x="558800" y="891743"/>
                      <a:pt x="579120" y="898093"/>
                      <a:pt x="599440" y="896823"/>
                    </a:cubicBezTo>
                    <a:cubicBezTo>
                      <a:pt x="619760" y="894283"/>
                      <a:pt x="635000" y="876503"/>
                      <a:pt x="655320" y="875233"/>
                    </a:cubicBezTo>
                    <a:cubicBezTo>
                      <a:pt x="674370" y="872693"/>
                      <a:pt x="698500" y="875233"/>
                      <a:pt x="717550" y="885393"/>
                    </a:cubicBezTo>
                    <a:cubicBezTo>
                      <a:pt x="741680" y="899363"/>
                      <a:pt x="759460" y="928573"/>
                      <a:pt x="779780" y="956513"/>
                    </a:cubicBezTo>
                    <a:cubicBezTo>
                      <a:pt x="807720" y="994613"/>
                      <a:pt x="834390" y="1067003"/>
                      <a:pt x="864870" y="1092403"/>
                    </a:cubicBezTo>
                    <a:cubicBezTo>
                      <a:pt x="883920" y="1110183"/>
                      <a:pt x="919480" y="1106373"/>
                      <a:pt x="927100" y="1119073"/>
                    </a:cubicBezTo>
                    <a:cubicBezTo>
                      <a:pt x="932180" y="1127963"/>
                      <a:pt x="930910" y="1144473"/>
                      <a:pt x="924560" y="1150823"/>
                    </a:cubicBezTo>
                    <a:cubicBezTo>
                      <a:pt x="918210" y="1155903"/>
                      <a:pt x="894080" y="1157173"/>
                      <a:pt x="887730" y="1152093"/>
                    </a:cubicBezTo>
                    <a:cubicBezTo>
                      <a:pt x="882650" y="1145743"/>
                      <a:pt x="882650" y="1121613"/>
                      <a:pt x="889000" y="1115263"/>
                    </a:cubicBezTo>
                    <a:cubicBezTo>
                      <a:pt x="892810" y="1108913"/>
                      <a:pt x="904240" y="1107643"/>
                      <a:pt x="911860" y="1108913"/>
                    </a:cubicBezTo>
                    <a:cubicBezTo>
                      <a:pt x="918210" y="1110183"/>
                      <a:pt x="928370" y="1117803"/>
                      <a:pt x="929640" y="1124153"/>
                    </a:cubicBezTo>
                    <a:cubicBezTo>
                      <a:pt x="930910" y="1133043"/>
                      <a:pt x="923290" y="1153363"/>
                      <a:pt x="913130" y="1158443"/>
                    </a:cubicBezTo>
                    <a:cubicBezTo>
                      <a:pt x="899160" y="1164793"/>
                      <a:pt x="863600" y="1159713"/>
                      <a:pt x="836930" y="1141933"/>
                    </a:cubicBezTo>
                    <a:cubicBezTo>
                      <a:pt x="788670" y="1110183"/>
                      <a:pt x="735330" y="943813"/>
                      <a:pt x="685800" y="924763"/>
                    </a:cubicBezTo>
                    <a:cubicBezTo>
                      <a:pt x="659130" y="913333"/>
                      <a:pt x="633730" y="940003"/>
                      <a:pt x="604520" y="940003"/>
                    </a:cubicBezTo>
                    <a:cubicBezTo>
                      <a:pt x="572770" y="941273"/>
                      <a:pt x="538480" y="937463"/>
                      <a:pt x="504190" y="924763"/>
                    </a:cubicBezTo>
                    <a:cubicBezTo>
                      <a:pt x="461010" y="908253"/>
                      <a:pt x="416560" y="858723"/>
                      <a:pt x="372110" y="839673"/>
                    </a:cubicBezTo>
                    <a:cubicBezTo>
                      <a:pt x="330200" y="821893"/>
                      <a:pt x="274320" y="824433"/>
                      <a:pt x="245110" y="807923"/>
                    </a:cubicBezTo>
                    <a:cubicBezTo>
                      <a:pt x="226060" y="796493"/>
                      <a:pt x="217170" y="788873"/>
                      <a:pt x="204470" y="767283"/>
                    </a:cubicBezTo>
                    <a:cubicBezTo>
                      <a:pt x="176530" y="721563"/>
                      <a:pt x="167640" y="565353"/>
                      <a:pt x="128270" y="523443"/>
                    </a:cubicBezTo>
                    <a:cubicBezTo>
                      <a:pt x="105410" y="496773"/>
                      <a:pt x="62230" y="505663"/>
                      <a:pt x="41910" y="487883"/>
                    </a:cubicBezTo>
                    <a:cubicBezTo>
                      <a:pt x="26670" y="473913"/>
                      <a:pt x="16510" y="456133"/>
                      <a:pt x="11430" y="435813"/>
                    </a:cubicBezTo>
                    <a:cubicBezTo>
                      <a:pt x="3810" y="411683"/>
                      <a:pt x="3810" y="387553"/>
                      <a:pt x="6350" y="351993"/>
                    </a:cubicBezTo>
                    <a:cubicBezTo>
                      <a:pt x="11430" y="293573"/>
                      <a:pt x="59690" y="160223"/>
                      <a:pt x="58420" y="115773"/>
                    </a:cubicBezTo>
                    <a:cubicBezTo>
                      <a:pt x="57150" y="96723"/>
                      <a:pt x="53340" y="90373"/>
                      <a:pt x="46990" y="77673"/>
                    </a:cubicBezTo>
                    <a:cubicBezTo>
                      <a:pt x="36830" y="59893"/>
                      <a:pt x="1270" y="38303"/>
                      <a:pt x="0" y="24333"/>
                    </a:cubicBezTo>
                    <a:cubicBezTo>
                      <a:pt x="0" y="15443"/>
                      <a:pt x="6350" y="6553"/>
                      <a:pt x="11430" y="2743"/>
                    </a:cubicBezTo>
                    <a:cubicBezTo>
                      <a:pt x="17780" y="-1067"/>
                      <a:pt x="35560" y="203"/>
                      <a:pt x="35560" y="203"/>
                    </a:cubicBezTo>
                  </a:path>
                </a:pathLst>
              </a:custGeom>
              <a:solidFill>
                <a:srgbClr val="FFFFFF"/>
              </a:solidFill>
              <a:ln cap="sq">
                <a:noFill/>
                <a:prstDash val="solid"/>
                <a:miter/>
              </a:ln>
            </p:spPr>
          </p:sp>
        </p:grpSp>
        <p:grpSp>
          <p:nvGrpSpPr>
            <p:cNvPr name="Group 102" id="102"/>
            <p:cNvGrpSpPr/>
            <p:nvPr/>
          </p:nvGrpSpPr>
          <p:grpSpPr>
            <a:xfrm rot="0">
              <a:off x="8562146" y="883509"/>
              <a:ext cx="275622" cy="375045"/>
              <a:chOff x="0" y="0"/>
              <a:chExt cx="911860" cy="1240790"/>
            </a:xfrm>
          </p:grpSpPr>
          <p:sp>
            <p:nvSpPr>
              <p:cNvPr name="Freeform 103" id="103"/>
              <p:cNvSpPr/>
              <p:nvPr/>
            </p:nvSpPr>
            <p:spPr>
              <a:xfrm flipH="false" flipV="false" rot="0">
                <a:off x="50629" y="50244"/>
                <a:ext cx="810431" cy="1141447"/>
              </a:xfrm>
              <a:custGeom>
                <a:avLst/>
                <a:gdLst/>
                <a:ahLst/>
                <a:cxnLst/>
                <a:rect r="r" b="b" t="t" l="l"/>
                <a:pathLst>
                  <a:path h="1141447" w="810431">
                    <a:moveTo>
                      <a:pt x="50971" y="1003856"/>
                    </a:moveTo>
                    <a:cubicBezTo>
                      <a:pt x="80181" y="1052116"/>
                      <a:pt x="77641" y="1067356"/>
                      <a:pt x="72561" y="1077516"/>
                    </a:cubicBezTo>
                    <a:cubicBezTo>
                      <a:pt x="67481" y="1086406"/>
                      <a:pt x="50971" y="1097836"/>
                      <a:pt x="52241" y="1097836"/>
                    </a:cubicBezTo>
                    <a:cubicBezTo>
                      <a:pt x="53511" y="1100376"/>
                      <a:pt x="136061" y="1020366"/>
                      <a:pt x="169081" y="1016556"/>
                    </a:cubicBezTo>
                    <a:cubicBezTo>
                      <a:pt x="190671" y="1014016"/>
                      <a:pt x="203371" y="1040686"/>
                      <a:pt x="226231" y="1039416"/>
                    </a:cubicBezTo>
                    <a:cubicBezTo>
                      <a:pt x="260521" y="1036876"/>
                      <a:pt x="310051" y="1001316"/>
                      <a:pt x="353231" y="973376"/>
                    </a:cubicBezTo>
                    <a:cubicBezTo>
                      <a:pt x="404031" y="940356"/>
                      <a:pt x="452291" y="899716"/>
                      <a:pt x="509441" y="850186"/>
                    </a:cubicBezTo>
                    <a:cubicBezTo>
                      <a:pt x="584371" y="786686"/>
                      <a:pt x="748201" y="655876"/>
                      <a:pt x="757091" y="615236"/>
                    </a:cubicBezTo>
                    <a:cubicBezTo>
                      <a:pt x="759631" y="603806"/>
                      <a:pt x="755821" y="598726"/>
                      <a:pt x="746931" y="589836"/>
                    </a:cubicBezTo>
                    <a:cubicBezTo>
                      <a:pt x="725341" y="563166"/>
                      <a:pt x="614851" y="526336"/>
                      <a:pt x="570401" y="488236"/>
                    </a:cubicBezTo>
                    <a:cubicBezTo>
                      <a:pt x="537381" y="460296"/>
                      <a:pt x="518331" y="432356"/>
                      <a:pt x="498011" y="395526"/>
                    </a:cubicBezTo>
                    <a:cubicBezTo>
                      <a:pt x="473881" y="353616"/>
                      <a:pt x="457371" y="296466"/>
                      <a:pt x="442131" y="244396"/>
                    </a:cubicBezTo>
                    <a:cubicBezTo>
                      <a:pt x="426891" y="192326"/>
                      <a:pt x="412921" y="126286"/>
                      <a:pt x="407841" y="83106"/>
                    </a:cubicBezTo>
                    <a:cubicBezTo>
                      <a:pt x="404031" y="55166"/>
                      <a:pt x="398951" y="24686"/>
                      <a:pt x="405301" y="11986"/>
                    </a:cubicBezTo>
                    <a:cubicBezTo>
                      <a:pt x="410381" y="4366"/>
                      <a:pt x="419271" y="556"/>
                      <a:pt x="426891" y="556"/>
                    </a:cubicBezTo>
                    <a:cubicBezTo>
                      <a:pt x="433241" y="-714"/>
                      <a:pt x="444671" y="4366"/>
                      <a:pt x="447211" y="10716"/>
                    </a:cubicBezTo>
                    <a:cubicBezTo>
                      <a:pt x="451021" y="18336"/>
                      <a:pt x="447211" y="41196"/>
                      <a:pt x="440861" y="46276"/>
                    </a:cubicBezTo>
                    <a:cubicBezTo>
                      <a:pt x="435781" y="51356"/>
                      <a:pt x="423081" y="51356"/>
                      <a:pt x="416731" y="48816"/>
                    </a:cubicBezTo>
                    <a:cubicBezTo>
                      <a:pt x="410381" y="46276"/>
                      <a:pt x="402761" y="37386"/>
                      <a:pt x="402761" y="29766"/>
                    </a:cubicBezTo>
                    <a:cubicBezTo>
                      <a:pt x="401491" y="22146"/>
                      <a:pt x="415461" y="1826"/>
                      <a:pt x="423081" y="556"/>
                    </a:cubicBezTo>
                    <a:cubicBezTo>
                      <a:pt x="430701" y="-1984"/>
                      <a:pt x="442131" y="4366"/>
                      <a:pt x="449751" y="15796"/>
                    </a:cubicBezTo>
                    <a:cubicBezTo>
                      <a:pt x="470071" y="42466"/>
                      <a:pt x="467531" y="146606"/>
                      <a:pt x="484041" y="210106"/>
                    </a:cubicBezTo>
                    <a:cubicBezTo>
                      <a:pt x="501821" y="276146"/>
                      <a:pt x="517061" y="353616"/>
                      <a:pt x="553891" y="403146"/>
                    </a:cubicBezTo>
                    <a:cubicBezTo>
                      <a:pt x="586911" y="448866"/>
                      <a:pt x="644061" y="478076"/>
                      <a:pt x="685971" y="503476"/>
                    </a:cubicBezTo>
                    <a:cubicBezTo>
                      <a:pt x="718991" y="525066"/>
                      <a:pt x="760901" y="530146"/>
                      <a:pt x="782491" y="551736"/>
                    </a:cubicBezTo>
                    <a:cubicBezTo>
                      <a:pt x="799001" y="569516"/>
                      <a:pt x="809161" y="599996"/>
                      <a:pt x="810431" y="616506"/>
                    </a:cubicBezTo>
                    <a:cubicBezTo>
                      <a:pt x="810431" y="627936"/>
                      <a:pt x="806621" y="633016"/>
                      <a:pt x="800271" y="643176"/>
                    </a:cubicBezTo>
                    <a:cubicBezTo>
                      <a:pt x="787571" y="664766"/>
                      <a:pt x="752011" y="702866"/>
                      <a:pt x="722801" y="729536"/>
                    </a:cubicBezTo>
                    <a:cubicBezTo>
                      <a:pt x="689781" y="758746"/>
                      <a:pt x="644061" y="780336"/>
                      <a:pt x="611041" y="809546"/>
                    </a:cubicBezTo>
                    <a:cubicBezTo>
                      <a:pt x="579291" y="837486"/>
                      <a:pt x="553891" y="878126"/>
                      <a:pt x="527221" y="899716"/>
                    </a:cubicBezTo>
                    <a:cubicBezTo>
                      <a:pt x="505631" y="914956"/>
                      <a:pt x="487851" y="917496"/>
                      <a:pt x="466261" y="934006"/>
                    </a:cubicBezTo>
                    <a:cubicBezTo>
                      <a:pt x="435781" y="955596"/>
                      <a:pt x="393871" y="1006396"/>
                      <a:pt x="364661" y="1022906"/>
                    </a:cubicBezTo>
                    <a:cubicBezTo>
                      <a:pt x="345611" y="1034336"/>
                      <a:pt x="327831" y="1031796"/>
                      <a:pt x="312591" y="1039416"/>
                    </a:cubicBezTo>
                    <a:cubicBezTo>
                      <a:pt x="297351" y="1048306"/>
                      <a:pt x="284651" y="1067356"/>
                      <a:pt x="269411" y="1074976"/>
                    </a:cubicBezTo>
                    <a:cubicBezTo>
                      <a:pt x="257981" y="1081326"/>
                      <a:pt x="249091" y="1086406"/>
                      <a:pt x="236391" y="1086406"/>
                    </a:cubicBezTo>
                    <a:cubicBezTo>
                      <a:pt x="218611" y="1087676"/>
                      <a:pt x="193211" y="1066086"/>
                      <a:pt x="172891" y="1071166"/>
                    </a:cubicBezTo>
                    <a:cubicBezTo>
                      <a:pt x="147491" y="1076246"/>
                      <a:pt x="127171" y="1123236"/>
                      <a:pt x="101771" y="1133396"/>
                    </a:cubicBezTo>
                    <a:cubicBezTo>
                      <a:pt x="81451" y="1142286"/>
                      <a:pt x="56051" y="1143556"/>
                      <a:pt x="38271" y="1138476"/>
                    </a:cubicBezTo>
                    <a:cubicBezTo>
                      <a:pt x="23031" y="1133396"/>
                      <a:pt x="3981" y="1118156"/>
                      <a:pt x="171" y="1104186"/>
                    </a:cubicBezTo>
                    <a:cubicBezTo>
                      <a:pt x="-2369" y="1088946"/>
                      <a:pt x="24301" y="1066086"/>
                      <a:pt x="23031" y="1050846"/>
                    </a:cubicBezTo>
                    <a:cubicBezTo>
                      <a:pt x="23031" y="1038146"/>
                      <a:pt x="5251" y="1027986"/>
                      <a:pt x="6521" y="1019096"/>
                    </a:cubicBezTo>
                    <a:cubicBezTo>
                      <a:pt x="6521" y="1010206"/>
                      <a:pt x="15411" y="998776"/>
                      <a:pt x="23031" y="996236"/>
                    </a:cubicBezTo>
                    <a:cubicBezTo>
                      <a:pt x="30651" y="993696"/>
                      <a:pt x="50971" y="1003856"/>
                      <a:pt x="50971" y="1003856"/>
                    </a:cubicBezTo>
                  </a:path>
                </a:pathLst>
              </a:custGeom>
              <a:solidFill>
                <a:srgbClr val="FFFFFF"/>
              </a:solidFill>
              <a:ln cap="sq">
                <a:noFill/>
                <a:prstDash val="solid"/>
                <a:miter/>
              </a:ln>
            </p:spPr>
          </p:sp>
        </p:grpSp>
        <p:grpSp>
          <p:nvGrpSpPr>
            <p:cNvPr name="Group 104" id="104"/>
            <p:cNvGrpSpPr/>
            <p:nvPr/>
          </p:nvGrpSpPr>
          <p:grpSpPr>
            <a:xfrm rot="0">
              <a:off x="8430093" y="1037827"/>
              <a:ext cx="186179" cy="189250"/>
              <a:chOff x="0" y="0"/>
              <a:chExt cx="615950" cy="626110"/>
            </a:xfrm>
          </p:grpSpPr>
          <p:sp>
            <p:nvSpPr>
              <p:cNvPr name="Freeform 105" id="105"/>
              <p:cNvSpPr/>
              <p:nvPr/>
            </p:nvSpPr>
            <p:spPr>
              <a:xfrm flipH="false" flipV="false" rot="0">
                <a:off x="50222" y="50800"/>
                <a:ext cx="521761" cy="523685"/>
              </a:xfrm>
              <a:custGeom>
                <a:avLst/>
                <a:gdLst/>
                <a:ahLst/>
                <a:cxnLst/>
                <a:rect r="r" b="b" t="t" l="l"/>
                <a:pathLst>
                  <a:path h="523685" w="521761">
                    <a:moveTo>
                      <a:pt x="32328" y="0"/>
                    </a:moveTo>
                    <a:cubicBezTo>
                      <a:pt x="119958" y="7620"/>
                      <a:pt x="140278" y="15240"/>
                      <a:pt x="144088" y="25400"/>
                    </a:cubicBezTo>
                    <a:cubicBezTo>
                      <a:pt x="147898" y="33020"/>
                      <a:pt x="144088" y="48260"/>
                      <a:pt x="137738" y="53340"/>
                    </a:cubicBezTo>
                    <a:cubicBezTo>
                      <a:pt x="131388" y="58420"/>
                      <a:pt x="108528" y="57150"/>
                      <a:pt x="108528" y="57150"/>
                    </a:cubicBezTo>
                    <a:cubicBezTo>
                      <a:pt x="108528" y="55880"/>
                      <a:pt x="135198" y="44450"/>
                      <a:pt x="139008" y="49530"/>
                    </a:cubicBezTo>
                    <a:cubicBezTo>
                      <a:pt x="147898" y="58420"/>
                      <a:pt x="98368" y="135890"/>
                      <a:pt x="103448" y="157480"/>
                    </a:cubicBezTo>
                    <a:cubicBezTo>
                      <a:pt x="105988" y="167640"/>
                      <a:pt x="114878" y="176530"/>
                      <a:pt x="125038" y="177800"/>
                    </a:cubicBezTo>
                    <a:cubicBezTo>
                      <a:pt x="137738" y="181610"/>
                      <a:pt x="158058" y="162560"/>
                      <a:pt x="177108" y="161290"/>
                    </a:cubicBezTo>
                    <a:cubicBezTo>
                      <a:pt x="197428" y="160020"/>
                      <a:pt x="224098" y="165100"/>
                      <a:pt x="241878" y="171450"/>
                    </a:cubicBezTo>
                    <a:cubicBezTo>
                      <a:pt x="254578" y="176530"/>
                      <a:pt x="264738" y="182880"/>
                      <a:pt x="271088" y="193040"/>
                    </a:cubicBezTo>
                    <a:cubicBezTo>
                      <a:pt x="279978" y="207010"/>
                      <a:pt x="274898" y="234950"/>
                      <a:pt x="285058" y="247650"/>
                    </a:cubicBezTo>
                    <a:cubicBezTo>
                      <a:pt x="296488" y="260350"/>
                      <a:pt x="328238" y="257810"/>
                      <a:pt x="337128" y="271780"/>
                    </a:cubicBezTo>
                    <a:cubicBezTo>
                      <a:pt x="348558" y="287020"/>
                      <a:pt x="334588" y="323850"/>
                      <a:pt x="342208" y="340360"/>
                    </a:cubicBezTo>
                    <a:cubicBezTo>
                      <a:pt x="347288" y="353060"/>
                      <a:pt x="352368" y="358140"/>
                      <a:pt x="365068" y="365760"/>
                    </a:cubicBezTo>
                    <a:cubicBezTo>
                      <a:pt x="391738" y="381000"/>
                      <a:pt x="492068" y="373380"/>
                      <a:pt x="512388" y="397510"/>
                    </a:cubicBezTo>
                    <a:cubicBezTo>
                      <a:pt x="526358" y="415290"/>
                      <a:pt x="522548" y="447040"/>
                      <a:pt x="514928" y="468630"/>
                    </a:cubicBezTo>
                    <a:cubicBezTo>
                      <a:pt x="506038" y="490220"/>
                      <a:pt x="474288" y="520700"/>
                      <a:pt x="457778" y="523240"/>
                    </a:cubicBezTo>
                    <a:cubicBezTo>
                      <a:pt x="447618" y="525780"/>
                      <a:pt x="433648" y="516890"/>
                      <a:pt x="429838" y="510540"/>
                    </a:cubicBezTo>
                    <a:cubicBezTo>
                      <a:pt x="426028" y="502920"/>
                      <a:pt x="429838" y="485140"/>
                      <a:pt x="436188" y="480060"/>
                    </a:cubicBezTo>
                    <a:cubicBezTo>
                      <a:pt x="441268" y="474980"/>
                      <a:pt x="452698" y="472440"/>
                      <a:pt x="459048" y="473710"/>
                    </a:cubicBezTo>
                    <a:cubicBezTo>
                      <a:pt x="465398" y="476250"/>
                      <a:pt x="474288" y="483870"/>
                      <a:pt x="476828" y="490220"/>
                    </a:cubicBezTo>
                    <a:cubicBezTo>
                      <a:pt x="479368" y="496570"/>
                      <a:pt x="478098" y="508000"/>
                      <a:pt x="473018" y="513080"/>
                    </a:cubicBezTo>
                    <a:cubicBezTo>
                      <a:pt x="467938" y="519430"/>
                      <a:pt x="451428" y="524510"/>
                      <a:pt x="443808" y="521970"/>
                    </a:cubicBezTo>
                    <a:cubicBezTo>
                      <a:pt x="437458" y="520700"/>
                      <a:pt x="428568" y="511810"/>
                      <a:pt x="428568" y="504190"/>
                    </a:cubicBezTo>
                    <a:cubicBezTo>
                      <a:pt x="427298" y="492760"/>
                      <a:pt x="460318" y="471170"/>
                      <a:pt x="465398" y="457200"/>
                    </a:cubicBezTo>
                    <a:cubicBezTo>
                      <a:pt x="469208" y="447040"/>
                      <a:pt x="471748" y="435610"/>
                      <a:pt x="466668" y="429260"/>
                    </a:cubicBezTo>
                    <a:cubicBezTo>
                      <a:pt x="456508" y="419100"/>
                      <a:pt x="410788" y="435610"/>
                      <a:pt x="384118" y="427990"/>
                    </a:cubicBezTo>
                    <a:cubicBezTo>
                      <a:pt x="354908" y="419100"/>
                      <a:pt x="311728" y="396240"/>
                      <a:pt x="299028" y="377190"/>
                    </a:cubicBezTo>
                    <a:cubicBezTo>
                      <a:pt x="290138" y="364490"/>
                      <a:pt x="291408" y="350520"/>
                      <a:pt x="292678" y="335280"/>
                    </a:cubicBezTo>
                    <a:cubicBezTo>
                      <a:pt x="295218" y="318770"/>
                      <a:pt x="312998" y="279400"/>
                      <a:pt x="315538" y="280670"/>
                    </a:cubicBezTo>
                    <a:cubicBezTo>
                      <a:pt x="318078" y="280670"/>
                      <a:pt x="320618" y="309880"/>
                      <a:pt x="314268" y="314960"/>
                    </a:cubicBezTo>
                    <a:cubicBezTo>
                      <a:pt x="306648" y="321310"/>
                      <a:pt x="271088" y="309880"/>
                      <a:pt x="257118" y="295910"/>
                    </a:cubicBezTo>
                    <a:cubicBezTo>
                      <a:pt x="240608" y="280670"/>
                      <a:pt x="245688" y="233680"/>
                      <a:pt x="229178" y="219710"/>
                    </a:cubicBezTo>
                    <a:cubicBezTo>
                      <a:pt x="215208" y="209550"/>
                      <a:pt x="192348" y="210820"/>
                      <a:pt x="174568" y="212090"/>
                    </a:cubicBezTo>
                    <a:cubicBezTo>
                      <a:pt x="156788" y="213360"/>
                      <a:pt x="139008" y="228600"/>
                      <a:pt x="119958" y="226060"/>
                    </a:cubicBezTo>
                    <a:cubicBezTo>
                      <a:pt x="100908" y="223520"/>
                      <a:pt x="71698" y="209550"/>
                      <a:pt x="61538" y="191770"/>
                    </a:cubicBezTo>
                    <a:cubicBezTo>
                      <a:pt x="50108" y="171450"/>
                      <a:pt x="53918" y="133350"/>
                      <a:pt x="60268" y="105410"/>
                    </a:cubicBezTo>
                    <a:cubicBezTo>
                      <a:pt x="66618" y="76200"/>
                      <a:pt x="84398" y="34290"/>
                      <a:pt x="100908" y="20320"/>
                    </a:cubicBezTo>
                    <a:cubicBezTo>
                      <a:pt x="109798" y="12700"/>
                      <a:pt x="125038" y="8890"/>
                      <a:pt x="132658" y="11430"/>
                    </a:cubicBezTo>
                    <a:cubicBezTo>
                      <a:pt x="139008" y="13970"/>
                      <a:pt x="145358" y="24130"/>
                      <a:pt x="145358" y="30480"/>
                    </a:cubicBezTo>
                    <a:cubicBezTo>
                      <a:pt x="145358" y="39370"/>
                      <a:pt x="137738" y="53340"/>
                      <a:pt x="126308" y="58420"/>
                    </a:cubicBezTo>
                    <a:cubicBezTo>
                      <a:pt x="109798" y="67310"/>
                      <a:pt x="62808" y="63500"/>
                      <a:pt x="39948" y="54610"/>
                    </a:cubicBezTo>
                    <a:cubicBezTo>
                      <a:pt x="23438" y="49530"/>
                      <a:pt x="3118" y="36830"/>
                      <a:pt x="578" y="26670"/>
                    </a:cubicBezTo>
                    <a:cubicBezTo>
                      <a:pt x="-1962" y="20320"/>
                      <a:pt x="4388" y="8890"/>
                      <a:pt x="9468" y="5080"/>
                    </a:cubicBezTo>
                    <a:cubicBezTo>
                      <a:pt x="14548" y="1270"/>
                      <a:pt x="32328" y="0"/>
                      <a:pt x="32328" y="0"/>
                    </a:cubicBezTo>
                  </a:path>
                </a:pathLst>
              </a:custGeom>
              <a:solidFill>
                <a:srgbClr val="FFFFFF"/>
              </a:solidFill>
              <a:ln cap="sq">
                <a:noFill/>
                <a:prstDash val="solid"/>
                <a:miter/>
              </a:ln>
            </p:spPr>
          </p:sp>
        </p:grpSp>
        <p:grpSp>
          <p:nvGrpSpPr>
            <p:cNvPr name="Group 106" id="106"/>
            <p:cNvGrpSpPr/>
            <p:nvPr/>
          </p:nvGrpSpPr>
          <p:grpSpPr>
            <a:xfrm rot="0">
              <a:off x="8428558" y="822090"/>
              <a:ext cx="197311" cy="256812"/>
              <a:chOff x="0" y="0"/>
              <a:chExt cx="652780" cy="849630"/>
            </a:xfrm>
          </p:grpSpPr>
          <p:sp>
            <p:nvSpPr>
              <p:cNvPr name="Freeform 107" id="107"/>
              <p:cNvSpPr/>
              <p:nvPr/>
            </p:nvSpPr>
            <p:spPr>
              <a:xfrm flipH="false" flipV="false" rot="0">
                <a:off x="50800" y="50476"/>
                <a:ext cx="549910" cy="748789"/>
              </a:xfrm>
              <a:custGeom>
                <a:avLst/>
                <a:gdLst/>
                <a:ahLst/>
                <a:cxnLst/>
                <a:rect r="r" b="b" t="t" l="l"/>
                <a:pathLst>
                  <a:path h="748789" w="549910">
                    <a:moveTo>
                      <a:pt x="20320" y="698824"/>
                    </a:moveTo>
                    <a:cubicBezTo>
                      <a:pt x="95250" y="673424"/>
                      <a:pt x="102870" y="658184"/>
                      <a:pt x="121920" y="645484"/>
                    </a:cubicBezTo>
                    <a:cubicBezTo>
                      <a:pt x="152400" y="626434"/>
                      <a:pt x="210820" y="618814"/>
                      <a:pt x="247650" y="585794"/>
                    </a:cubicBezTo>
                    <a:cubicBezTo>
                      <a:pt x="294640" y="543884"/>
                      <a:pt x="337820" y="470224"/>
                      <a:pt x="364490" y="399104"/>
                    </a:cubicBezTo>
                    <a:cubicBezTo>
                      <a:pt x="393700" y="317824"/>
                      <a:pt x="375920" y="162884"/>
                      <a:pt x="407670" y="122244"/>
                    </a:cubicBezTo>
                    <a:cubicBezTo>
                      <a:pt x="422910" y="103194"/>
                      <a:pt x="445770" y="112084"/>
                      <a:pt x="462280" y="98114"/>
                    </a:cubicBezTo>
                    <a:cubicBezTo>
                      <a:pt x="482600" y="77794"/>
                      <a:pt x="495300" y="10484"/>
                      <a:pt x="514350" y="2864"/>
                    </a:cubicBezTo>
                    <a:cubicBezTo>
                      <a:pt x="524510" y="-2216"/>
                      <a:pt x="538480" y="2864"/>
                      <a:pt x="544830" y="9214"/>
                    </a:cubicBezTo>
                    <a:cubicBezTo>
                      <a:pt x="549910" y="14294"/>
                      <a:pt x="549910" y="32074"/>
                      <a:pt x="546100" y="39694"/>
                    </a:cubicBezTo>
                    <a:cubicBezTo>
                      <a:pt x="542290" y="46044"/>
                      <a:pt x="532130" y="51124"/>
                      <a:pt x="525780" y="51124"/>
                    </a:cubicBezTo>
                    <a:cubicBezTo>
                      <a:pt x="518160" y="51124"/>
                      <a:pt x="508000" y="46044"/>
                      <a:pt x="504190" y="39694"/>
                    </a:cubicBezTo>
                    <a:cubicBezTo>
                      <a:pt x="500380" y="33344"/>
                      <a:pt x="499110" y="23184"/>
                      <a:pt x="501650" y="15564"/>
                    </a:cubicBezTo>
                    <a:cubicBezTo>
                      <a:pt x="504190" y="9214"/>
                      <a:pt x="513080" y="1594"/>
                      <a:pt x="519430" y="324"/>
                    </a:cubicBezTo>
                    <a:cubicBezTo>
                      <a:pt x="525780" y="-946"/>
                      <a:pt x="537210" y="1594"/>
                      <a:pt x="542290" y="6674"/>
                    </a:cubicBezTo>
                    <a:cubicBezTo>
                      <a:pt x="547370" y="11754"/>
                      <a:pt x="549910" y="19374"/>
                      <a:pt x="549910" y="29534"/>
                    </a:cubicBezTo>
                    <a:cubicBezTo>
                      <a:pt x="549910" y="47314"/>
                      <a:pt x="535940" y="85414"/>
                      <a:pt x="519430" y="108274"/>
                    </a:cubicBezTo>
                    <a:cubicBezTo>
                      <a:pt x="502920" y="132404"/>
                      <a:pt x="464820" y="137484"/>
                      <a:pt x="445770" y="170504"/>
                    </a:cubicBezTo>
                    <a:cubicBezTo>
                      <a:pt x="415290" y="226384"/>
                      <a:pt x="429260" y="366084"/>
                      <a:pt x="401320" y="441014"/>
                    </a:cubicBezTo>
                    <a:cubicBezTo>
                      <a:pt x="377190" y="500704"/>
                      <a:pt x="330200" y="557854"/>
                      <a:pt x="303530" y="590874"/>
                    </a:cubicBezTo>
                    <a:cubicBezTo>
                      <a:pt x="288290" y="609924"/>
                      <a:pt x="281940" y="620084"/>
                      <a:pt x="262890" y="632784"/>
                    </a:cubicBezTo>
                    <a:cubicBezTo>
                      <a:pt x="234950" y="653104"/>
                      <a:pt x="173990" y="669614"/>
                      <a:pt x="143510" y="688664"/>
                    </a:cubicBezTo>
                    <a:cubicBezTo>
                      <a:pt x="123190" y="702634"/>
                      <a:pt x="115570" y="720414"/>
                      <a:pt x="96520" y="730574"/>
                    </a:cubicBezTo>
                    <a:cubicBezTo>
                      <a:pt x="74930" y="740734"/>
                      <a:pt x="34290" y="753434"/>
                      <a:pt x="17780" y="747084"/>
                    </a:cubicBezTo>
                    <a:cubicBezTo>
                      <a:pt x="8890" y="744544"/>
                      <a:pt x="0" y="733114"/>
                      <a:pt x="0" y="725494"/>
                    </a:cubicBezTo>
                    <a:cubicBezTo>
                      <a:pt x="0" y="716604"/>
                      <a:pt x="20320" y="698824"/>
                      <a:pt x="20320" y="698824"/>
                    </a:cubicBezTo>
                  </a:path>
                </a:pathLst>
              </a:custGeom>
              <a:solidFill>
                <a:srgbClr val="FFFFFF"/>
              </a:solidFill>
              <a:ln cap="sq">
                <a:noFill/>
                <a:prstDash val="solid"/>
                <a:miter/>
              </a:ln>
            </p:spPr>
          </p:sp>
        </p:grpSp>
        <p:grpSp>
          <p:nvGrpSpPr>
            <p:cNvPr name="Group 108" id="108"/>
            <p:cNvGrpSpPr/>
            <p:nvPr/>
          </p:nvGrpSpPr>
          <p:grpSpPr>
            <a:xfrm rot="0">
              <a:off x="8323760" y="1173335"/>
              <a:ext cx="284067" cy="115162"/>
              <a:chOff x="0" y="0"/>
              <a:chExt cx="939800" cy="381000"/>
            </a:xfrm>
          </p:grpSpPr>
          <p:sp>
            <p:nvSpPr>
              <p:cNvPr name="Freeform 109" id="109"/>
              <p:cNvSpPr/>
              <p:nvPr/>
            </p:nvSpPr>
            <p:spPr>
              <a:xfrm flipH="false" flipV="false" rot="0">
                <a:off x="49010" y="50470"/>
                <a:ext cx="840786" cy="278502"/>
              </a:xfrm>
              <a:custGeom>
                <a:avLst/>
                <a:gdLst/>
                <a:ahLst/>
                <a:cxnLst/>
                <a:rect r="r" b="b" t="t" l="l"/>
                <a:pathLst>
                  <a:path h="278502" w="840786">
                    <a:moveTo>
                      <a:pt x="39890" y="202260"/>
                    </a:moveTo>
                    <a:cubicBezTo>
                      <a:pt x="93230" y="235280"/>
                      <a:pt x="131330" y="228930"/>
                      <a:pt x="159270" y="217500"/>
                    </a:cubicBezTo>
                    <a:cubicBezTo>
                      <a:pt x="193560" y="203530"/>
                      <a:pt x="230390" y="159080"/>
                      <a:pt x="259600" y="143840"/>
                    </a:cubicBezTo>
                    <a:cubicBezTo>
                      <a:pt x="279920" y="132410"/>
                      <a:pt x="291350" y="124790"/>
                      <a:pt x="314210" y="124790"/>
                    </a:cubicBezTo>
                    <a:cubicBezTo>
                      <a:pt x="354850" y="126060"/>
                      <a:pt x="447560" y="189560"/>
                      <a:pt x="478040" y="187020"/>
                    </a:cubicBezTo>
                    <a:cubicBezTo>
                      <a:pt x="490740" y="185750"/>
                      <a:pt x="495820" y="178130"/>
                      <a:pt x="503440" y="170510"/>
                    </a:cubicBezTo>
                    <a:cubicBezTo>
                      <a:pt x="513600" y="159080"/>
                      <a:pt x="526300" y="136220"/>
                      <a:pt x="531380" y="119710"/>
                    </a:cubicBezTo>
                    <a:cubicBezTo>
                      <a:pt x="536460" y="104470"/>
                      <a:pt x="530110" y="89230"/>
                      <a:pt x="535190" y="75260"/>
                    </a:cubicBezTo>
                    <a:cubicBezTo>
                      <a:pt x="540270" y="58750"/>
                      <a:pt x="551700" y="38430"/>
                      <a:pt x="565670" y="27000"/>
                    </a:cubicBezTo>
                    <a:cubicBezTo>
                      <a:pt x="579640" y="14300"/>
                      <a:pt x="605040" y="9220"/>
                      <a:pt x="621550" y="5410"/>
                    </a:cubicBezTo>
                    <a:cubicBezTo>
                      <a:pt x="635520" y="1600"/>
                      <a:pt x="644410" y="-940"/>
                      <a:pt x="662190" y="330"/>
                    </a:cubicBezTo>
                    <a:cubicBezTo>
                      <a:pt x="691400" y="330"/>
                      <a:pt x="749820" y="11760"/>
                      <a:pt x="781570" y="25730"/>
                    </a:cubicBezTo>
                    <a:cubicBezTo>
                      <a:pt x="805700" y="35890"/>
                      <a:pt x="833640" y="51130"/>
                      <a:pt x="839990" y="66370"/>
                    </a:cubicBezTo>
                    <a:cubicBezTo>
                      <a:pt x="842530" y="75260"/>
                      <a:pt x="838720" y="90500"/>
                      <a:pt x="832370" y="95580"/>
                    </a:cubicBezTo>
                    <a:cubicBezTo>
                      <a:pt x="827290" y="100660"/>
                      <a:pt x="815860" y="104470"/>
                      <a:pt x="809510" y="100660"/>
                    </a:cubicBezTo>
                    <a:cubicBezTo>
                      <a:pt x="801890" y="98120"/>
                      <a:pt x="790460" y="77800"/>
                      <a:pt x="791730" y="68910"/>
                    </a:cubicBezTo>
                    <a:cubicBezTo>
                      <a:pt x="793000" y="61290"/>
                      <a:pt x="803160" y="53670"/>
                      <a:pt x="809510" y="52400"/>
                    </a:cubicBezTo>
                    <a:cubicBezTo>
                      <a:pt x="815860" y="49860"/>
                      <a:pt x="827290" y="52400"/>
                      <a:pt x="832370" y="57480"/>
                    </a:cubicBezTo>
                    <a:cubicBezTo>
                      <a:pt x="838720" y="62560"/>
                      <a:pt x="842530" y="80340"/>
                      <a:pt x="839990" y="86690"/>
                    </a:cubicBezTo>
                    <a:cubicBezTo>
                      <a:pt x="836180" y="94310"/>
                      <a:pt x="823480" y="101930"/>
                      <a:pt x="812050" y="101930"/>
                    </a:cubicBezTo>
                    <a:cubicBezTo>
                      <a:pt x="795540" y="101930"/>
                      <a:pt x="773950" y="72720"/>
                      <a:pt x="747280" y="63830"/>
                    </a:cubicBezTo>
                    <a:cubicBezTo>
                      <a:pt x="711720" y="52400"/>
                      <a:pt x="643140" y="33350"/>
                      <a:pt x="610120" y="52400"/>
                    </a:cubicBezTo>
                    <a:cubicBezTo>
                      <a:pt x="577100" y="72720"/>
                      <a:pt x="577100" y="152730"/>
                      <a:pt x="552970" y="184480"/>
                    </a:cubicBezTo>
                    <a:cubicBezTo>
                      <a:pt x="536460" y="207340"/>
                      <a:pt x="513600" y="223850"/>
                      <a:pt x="494550" y="231470"/>
                    </a:cubicBezTo>
                    <a:cubicBezTo>
                      <a:pt x="481850" y="237820"/>
                      <a:pt x="472960" y="237820"/>
                      <a:pt x="456450" y="235280"/>
                    </a:cubicBezTo>
                    <a:cubicBezTo>
                      <a:pt x="423430" y="230200"/>
                      <a:pt x="361200" y="171780"/>
                      <a:pt x="314210" y="175590"/>
                    </a:cubicBezTo>
                    <a:cubicBezTo>
                      <a:pt x="264680" y="179400"/>
                      <a:pt x="210070" y="253060"/>
                      <a:pt x="165620" y="268300"/>
                    </a:cubicBezTo>
                    <a:cubicBezTo>
                      <a:pt x="133870" y="279730"/>
                      <a:pt x="97040" y="278460"/>
                      <a:pt x="76720" y="278460"/>
                    </a:cubicBezTo>
                    <a:cubicBezTo>
                      <a:pt x="65290" y="278460"/>
                      <a:pt x="60210" y="278460"/>
                      <a:pt x="51320" y="274650"/>
                    </a:cubicBezTo>
                    <a:cubicBezTo>
                      <a:pt x="36080" y="268300"/>
                      <a:pt x="6870" y="247980"/>
                      <a:pt x="1790" y="234010"/>
                    </a:cubicBezTo>
                    <a:cubicBezTo>
                      <a:pt x="-2020" y="223850"/>
                      <a:pt x="520" y="209880"/>
                      <a:pt x="6870" y="204800"/>
                    </a:cubicBezTo>
                    <a:cubicBezTo>
                      <a:pt x="13220" y="199720"/>
                      <a:pt x="39890" y="202260"/>
                      <a:pt x="39890" y="202260"/>
                    </a:cubicBezTo>
                  </a:path>
                </a:pathLst>
              </a:custGeom>
              <a:solidFill>
                <a:srgbClr val="FFFFFF"/>
              </a:solidFill>
              <a:ln cap="sq">
                <a:noFill/>
                <a:prstDash val="solid"/>
                <a:miter/>
              </a:ln>
            </p:spPr>
          </p:sp>
        </p:grpSp>
        <p:grpSp>
          <p:nvGrpSpPr>
            <p:cNvPr name="Group 110" id="110"/>
            <p:cNvGrpSpPr/>
            <p:nvPr/>
          </p:nvGrpSpPr>
          <p:grpSpPr>
            <a:xfrm rot="0">
              <a:off x="8128752" y="1031301"/>
              <a:ext cx="248751" cy="251822"/>
              <a:chOff x="0" y="0"/>
              <a:chExt cx="822960" cy="833120"/>
            </a:xfrm>
          </p:grpSpPr>
          <p:sp>
            <p:nvSpPr>
              <p:cNvPr name="Freeform 111" id="111"/>
              <p:cNvSpPr/>
              <p:nvPr/>
            </p:nvSpPr>
            <p:spPr>
              <a:xfrm flipH="false" flipV="false" rot="0">
                <a:off x="43276" y="50660"/>
                <a:ext cx="730848" cy="732321"/>
              </a:xfrm>
              <a:custGeom>
                <a:avLst/>
                <a:gdLst/>
                <a:ahLst/>
                <a:cxnLst/>
                <a:rect r="r" b="b" t="t" l="l"/>
                <a:pathLst>
                  <a:path h="732321" w="730848">
                    <a:moveTo>
                      <a:pt x="76104" y="42050"/>
                    </a:moveTo>
                    <a:cubicBezTo>
                      <a:pt x="44354" y="92850"/>
                      <a:pt x="44354" y="120790"/>
                      <a:pt x="58324" y="132220"/>
                    </a:cubicBezTo>
                    <a:cubicBezTo>
                      <a:pt x="78644" y="151270"/>
                      <a:pt x="154844" y="136030"/>
                      <a:pt x="189134" y="143650"/>
                    </a:cubicBezTo>
                    <a:cubicBezTo>
                      <a:pt x="213264" y="150000"/>
                      <a:pt x="227234" y="155080"/>
                      <a:pt x="247554" y="165240"/>
                    </a:cubicBezTo>
                    <a:cubicBezTo>
                      <a:pt x="275494" y="179210"/>
                      <a:pt x="312324" y="204610"/>
                      <a:pt x="337724" y="227470"/>
                    </a:cubicBezTo>
                    <a:cubicBezTo>
                      <a:pt x="360584" y="246520"/>
                      <a:pt x="373284" y="257950"/>
                      <a:pt x="397414" y="287160"/>
                    </a:cubicBezTo>
                    <a:cubicBezTo>
                      <a:pt x="444404" y="344310"/>
                      <a:pt x="528224" y="491630"/>
                      <a:pt x="591724" y="564020"/>
                    </a:cubicBezTo>
                    <a:cubicBezTo>
                      <a:pt x="638714" y="618630"/>
                      <a:pt x="716184" y="663080"/>
                      <a:pt x="727614" y="693560"/>
                    </a:cubicBezTo>
                    <a:cubicBezTo>
                      <a:pt x="732694" y="706260"/>
                      <a:pt x="731424" y="717690"/>
                      <a:pt x="726344" y="724040"/>
                    </a:cubicBezTo>
                    <a:cubicBezTo>
                      <a:pt x="721264" y="730390"/>
                      <a:pt x="703484" y="734200"/>
                      <a:pt x="695864" y="730390"/>
                    </a:cubicBezTo>
                    <a:cubicBezTo>
                      <a:pt x="689514" y="727850"/>
                      <a:pt x="683164" y="718960"/>
                      <a:pt x="681894" y="712610"/>
                    </a:cubicBezTo>
                    <a:cubicBezTo>
                      <a:pt x="680624" y="704990"/>
                      <a:pt x="684434" y="693560"/>
                      <a:pt x="689514" y="689750"/>
                    </a:cubicBezTo>
                    <a:cubicBezTo>
                      <a:pt x="695864" y="684670"/>
                      <a:pt x="713644" y="680860"/>
                      <a:pt x="719994" y="685940"/>
                    </a:cubicBezTo>
                    <a:cubicBezTo>
                      <a:pt x="727614" y="691020"/>
                      <a:pt x="732694" y="713880"/>
                      <a:pt x="727614" y="721500"/>
                    </a:cubicBezTo>
                    <a:cubicBezTo>
                      <a:pt x="723804" y="729120"/>
                      <a:pt x="711104" y="734200"/>
                      <a:pt x="698404" y="731660"/>
                    </a:cubicBezTo>
                    <a:cubicBezTo>
                      <a:pt x="669194" y="726580"/>
                      <a:pt x="610774" y="666890"/>
                      <a:pt x="566324" y="617360"/>
                    </a:cubicBezTo>
                    <a:cubicBezTo>
                      <a:pt x="504094" y="547510"/>
                      <a:pt x="425354" y="402730"/>
                      <a:pt x="375824" y="340500"/>
                    </a:cubicBezTo>
                    <a:cubicBezTo>
                      <a:pt x="347884" y="306210"/>
                      <a:pt x="335184" y="288430"/>
                      <a:pt x="305974" y="265570"/>
                    </a:cubicBezTo>
                    <a:cubicBezTo>
                      <a:pt x="270414" y="238900"/>
                      <a:pt x="219614" y="205880"/>
                      <a:pt x="173894" y="191910"/>
                    </a:cubicBezTo>
                    <a:cubicBezTo>
                      <a:pt x="128174" y="179210"/>
                      <a:pt x="58324" y="195720"/>
                      <a:pt x="31654" y="185560"/>
                    </a:cubicBezTo>
                    <a:cubicBezTo>
                      <a:pt x="20224" y="180480"/>
                      <a:pt x="13874" y="176670"/>
                      <a:pt x="8794" y="165240"/>
                    </a:cubicBezTo>
                    <a:cubicBezTo>
                      <a:pt x="-1366" y="143650"/>
                      <a:pt x="-3906" y="77610"/>
                      <a:pt x="7524" y="48400"/>
                    </a:cubicBezTo>
                    <a:cubicBezTo>
                      <a:pt x="15144" y="26810"/>
                      <a:pt x="38004" y="2680"/>
                      <a:pt x="51974" y="140"/>
                    </a:cubicBezTo>
                    <a:cubicBezTo>
                      <a:pt x="60864" y="-1130"/>
                      <a:pt x="73564" y="6490"/>
                      <a:pt x="77374" y="12840"/>
                    </a:cubicBezTo>
                    <a:cubicBezTo>
                      <a:pt x="81184" y="19190"/>
                      <a:pt x="76104" y="42050"/>
                      <a:pt x="76104" y="42050"/>
                    </a:cubicBezTo>
                  </a:path>
                </a:pathLst>
              </a:custGeom>
              <a:solidFill>
                <a:srgbClr val="FFFFFF"/>
              </a:solidFill>
              <a:ln cap="sq">
                <a:noFill/>
                <a:prstDash val="solid"/>
                <a:miter/>
              </a:ln>
            </p:spPr>
          </p:sp>
        </p:grpSp>
        <p:grpSp>
          <p:nvGrpSpPr>
            <p:cNvPr name="Group 112" id="112"/>
            <p:cNvGrpSpPr/>
            <p:nvPr/>
          </p:nvGrpSpPr>
          <p:grpSpPr>
            <a:xfrm rot="0">
              <a:off x="8132590" y="913452"/>
              <a:ext cx="198463" cy="159692"/>
              <a:chOff x="0" y="0"/>
              <a:chExt cx="656590" cy="528320"/>
            </a:xfrm>
          </p:grpSpPr>
          <p:sp>
            <p:nvSpPr>
              <p:cNvPr name="Freeform 113" id="113"/>
              <p:cNvSpPr/>
              <p:nvPr/>
            </p:nvSpPr>
            <p:spPr>
              <a:xfrm flipH="false" flipV="false" rot="0">
                <a:off x="50800" y="46831"/>
                <a:ext cx="555032" cy="430882"/>
              </a:xfrm>
              <a:custGeom>
                <a:avLst/>
                <a:gdLst/>
                <a:ahLst/>
                <a:cxnLst/>
                <a:rect r="r" b="b" t="t" l="l"/>
                <a:pathLst>
                  <a:path h="430882" w="555032">
                    <a:moveTo>
                      <a:pt x="10160" y="388779"/>
                    </a:moveTo>
                    <a:cubicBezTo>
                      <a:pt x="176530" y="223679"/>
                      <a:pt x="203200" y="162719"/>
                      <a:pt x="246380" y="119539"/>
                    </a:cubicBezTo>
                    <a:cubicBezTo>
                      <a:pt x="289560" y="75089"/>
                      <a:pt x="354330" y="21749"/>
                      <a:pt x="396240" y="7779"/>
                    </a:cubicBezTo>
                    <a:cubicBezTo>
                      <a:pt x="420370" y="-1111"/>
                      <a:pt x="439420" y="-2381"/>
                      <a:pt x="461010" y="3969"/>
                    </a:cubicBezTo>
                    <a:cubicBezTo>
                      <a:pt x="488950" y="12859"/>
                      <a:pt x="537210" y="47149"/>
                      <a:pt x="547370" y="67469"/>
                    </a:cubicBezTo>
                    <a:cubicBezTo>
                      <a:pt x="553720" y="80169"/>
                      <a:pt x="553720" y="97949"/>
                      <a:pt x="547370" y="104299"/>
                    </a:cubicBezTo>
                    <a:cubicBezTo>
                      <a:pt x="542290" y="110649"/>
                      <a:pt x="524510" y="111919"/>
                      <a:pt x="516890" y="108109"/>
                    </a:cubicBezTo>
                    <a:cubicBezTo>
                      <a:pt x="510540" y="104299"/>
                      <a:pt x="505460" y="94139"/>
                      <a:pt x="505460" y="87789"/>
                    </a:cubicBezTo>
                    <a:cubicBezTo>
                      <a:pt x="505460" y="78899"/>
                      <a:pt x="514350" y="64929"/>
                      <a:pt x="521970" y="62389"/>
                    </a:cubicBezTo>
                    <a:cubicBezTo>
                      <a:pt x="529590" y="58579"/>
                      <a:pt x="541020" y="61119"/>
                      <a:pt x="546100" y="66199"/>
                    </a:cubicBezTo>
                    <a:cubicBezTo>
                      <a:pt x="552450" y="71279"/>
                      <a:pt x="557530" y="87789"/>
                      <a:pt x="553720" y="95409"/>
                    </a:cubicBezTo>
                    <a:cubicBezTo>
                      <a:pt x="551180" y="103029"/>
                      <a:pt x="538480" y="111919"/>
                      <a:pt x="527050" y="110649"/>
                    </a:cubicBezTo>
                    <a:cubicBezTo>
                      <a:pt x="505460" y="110649"/>
                      <a:pt x="468630" y="40799"/>
                      <a:pt x="433070" y="42069"/>
                    </a:cubicBezTo>
                    <a:cubicBezTo>
                      <a:pt x="388620" y="42069"/>
                      <a:pt x="322580" y="113189"/>
                      <a:pt x="280670" y="157639"/>
                    </a:cubicBezTo>
                    <a:cubicBezTo>
                      <a:pt x="238760" y="200819"/>
                      <a:pt x="217170" y="257969"/>
                      <a:pt x="180340" y="301149"/>
                    </a:cubicBezTo>
                    <a:cubicBezTo>
                      <a:pt x="143510" y="343059"/>
                      <a:pt x="93980" y="395129"/>
                      <a:pt x="60960" y="414179"/>
                    </a:cubicBezTo>
                    <a:cubicBezTo>
                      <a:pt x="41910" y="425609"/>
                      <a:pt x="21590" y="434499"/>
                      <a:pt x="11430" y="429419"/>
                    </a:cubicBezTo>
                    <a:cubicBezTo>
                      <a:pt x="3810" y="426879"/>
                      <a:pt x="0" y="416719"/>
                      <a:pt x="0" y="409099"/>
                    </a:cubicBezTo>
                    <a:cubicBezTo>
                      <a:pt x="0" y="402749"/>
                      <a:pt x="10160" y="388779"/>
                      <a:pt x="10160" y="388779"/>
                    </a:cubicBezTo>
                  </a:path>
                </a:pathLst>
              </a:custGeom>
              <a:solidFill>
                <a:srgbClr val="FFFFFF"/>
              </a:solidFill>
              <a:ln cap="sq">
                <a:noFill/>
                <a:prstDash val="solid"/>
                <a:miter/>
              </a:ln>
            </p:spPr>
          </p:sp>
        </p:grpSp>
        <p:grpSp>
          <p:nvGrpSpPr>
            <p:cNvPr name="Group 114" id="114"/>
            <p:cNvGrpSpPr/>
            <p:nvPr/>
          </p:nvGrpSpPr>
          <p:grpSpPr>
            <a:xfrm rot="0">
              <a:off x="8283837" y="922665"/>
              <a:ext cx="195776" cy="166602"/>
              <a:chOff x="0" y="0"/>
              <a:chExt cx="647700" cy="551180"/>
            </a:xfrm>
          </p:grpSpPr>
          <p:sp>
            <p:nvSpPr>
              <p:cNvPr name="Freeform 115" id="115"/>
              <p:cNvSpPr/>
              <p:nvPr/>
            </p:nvSpPr>
            <p:spPr>
              <a:xfrm flipH="false" flipV="false" rot="0">
                <a:off x="50607" y="57302"/>
                <a:ext cx="545266" cy="444656"/>
              </a:xfrm>
              <a:custGeom>
                <a:avLst/>
                <a:gdLst/>
                <a:ahLst/>
                <a:cxnLst/>
                <a:rect r="r" b="b" t="t" l="l"/>
                <a:pathLst>
                  <a:path h="444656" w="545266">
                    <a:moveTo>
                      <a:pt x="25593" y="8738"/>
                    </a:moveTo>
                    <a:cubicBezTo>
                      <a:pt x="181803" y="-3962"/>
                      <a:pt x="188153" y="-1422"/>
                      <a:pt x="194503" y="7468"/>
                    </a:cubicBezTo>
                    <a:cubicBezTo>
                      <a:pt x="207203" y="20168"/>
                      <a:pt x="207203" y="49378"/>
                      <a:pt x="221173" y="69698"/>
                    </a:cubicBezTo>
                    <a:cubicBezTo>
                      <a:pt x="241493" y="97638"/>
                      <a:pt x="287213" y="150978"/>
                      <a:pt x="310073" y="153518"/>
                    </a:cubicBezTo>
                    <a:cubicBezTo>
                      <a:pt x="321503" y="154788"/>
                      <a:pt x="331663" y="134468"/>
                      <a:pt x="340553" y="135738"/>
                    </a:cubicBezTo>
                    <a:cubicBezTo>
                      <a:pt x="349443" y="137008"/>
                      <a:pt x="357063" y="147168"/>
                      <a:pt x="362143" y="161138"/>
                    </a:cubicBezTo>
                    <a:cubicBezTo>
                      <a:pt x="374843" y="196698"/>
                      <a:pt x="376113" y="341478"/>
                      <a:pt x="359603" y="371958"/>
                    </a:cubicBezTo>
                    <a:cubicBezTo>
                      <a:pt x="353253" y="384658"/>
                      <a:pt x="340553" y="392278"/>
                      <a:pt x="331663" y="391008"/>
                    </a:cubicBezTo>
                    <a:cubicBezTo>
                      <a:pt x="324043" y="391008"/>
                      <a:pt x="312613" y="379578"/>
                      <a:pt x="310073" y="371958"/>
                    </a:cubicBezTo>
                    <a:cubicBezTo>
                      <a:pt x="308803" y="364338"/>
                      <a:pt x="313883" y="351638"/>
                      <a:pt x="321503" y="342748"/>
                    </a:cubicBezTo>
                    <a:cubicBezTo>
                      <a:pt x="330393" y="331318"/>
                      <a:pt x="351983" y="317348"/>
                      <a:pt x="367223" y="313538"/>
                    </a:cubicBezTo>
                    <a:cubicBezTo>
                      <a:pt x="379923" y="310998"/>
                      <a:pt x="391353" y="312268"/>
                      <a:pt x="404053" y="318618"/>
                    </a:cubicBezTo>
                    <a:cubicBezTo>
                      <a:pt x="423103" y="328778"/>
                      <a:pt x="437073" y="373228"/>
                      <a:pt x="458663" y="380848"/>
                    </a:cubicBezTo>
                    <a:cubicBezTo>
                      <a:pt x="480253" y="387198"/>
                      <a:pt x="522163" y="354178"/>
                      <a:pt x="533593" y="361798"/>
                    </a:cubicBezTo>
                    <a:cubicBezTo>
                      <a:pt x="542483" y="368148"/>
                      <a:pt x="545023" y="391008"/>
                      <a:pt x="539943" y="398628"/>
                    </a:cubicBezTo>
                    <a:cubicBezTo>
                      <a:pt x="536133" y="404978"/>
                      <a:pt x="518353" y="411328"/>
                      <a:pt x="510733" y="407518"/>
                    </a:cubicBezTo>
                    <a:cubicBezTo>
                      <a:pt x="503113" y="403708"/>
                      <a:pt x="492953" y="380848"/>
                      <a:pt x="496763" y="373228"/>
                    </a:cubicBezTo>
                    <a:cubicBezTo>
                      <a:pt x="500573" y="365608"/>
                      <a:pt x="523433" y="357988"/>
                      <a:pt x="531053" y="360528"/>
                    </a:cubicBezTo>
                    <a:cubicBezTo>
                      <a:pt x="537403" y="363068"/>
                      <a:pt x="543753" y="373228"/>
                      <a:pt x="545023" y="380848"/>
                    </a:cubicBezTo>
                    <a:cubicBezTo>
                      <a:pt x="546293" y="387198"/>
                      <a:pt x="542483" y="394818"/>
                      <a:pt x="536133" y="402438"/>
                    </a:cubicBezTo>
                    <a:cubicBezTo>
                      <a:pt x="527243" y="415138"/>
                      <a:pt x="500573" y="432918"/>
                      <a:pt x="485333" y="439268"/>
                    </a:cubicBezTo>
                    <a:cubicBezTo>
                      <a:pt x="475173" y="443078"/>
                      <a:pt x="466283" y="446888"/>
                      <a:pt x="456123" y="443078"/>
                    </a:cubicBezTo>
                    <a:cubicBezTo>
                      <a:pt x="437073" y="436728"/>
                      <a:pt x="407863" y="389738"/>
                      <a:pt x="388813" y="377038"/>
                    </a:cubicBezTo>
                    <a:cubicBezTo>
                      <a:pt x="378653" y="370688"/>
                      <a:pt x="368493" y="364338"/>
                      <a:pt x="360873" y="366878"/>
                    </a:cubicBezTo>
                    <a:cubicBezTo>
                      <a:pt x="351983" y="368148"/>
                      <a:pt x="346903" y="389738"/>
                      <a:pt x="338013" y="391008"/>
                    </a:cubicBezTo>
                    <a:cubicBezTo>
                      <a:pt x="330393" y="393548"/>
                      <a:pt x="318963" y="388468"/>
                      <a:pt x="312613" y="378308"/>
                    </a:cubicBezTo>
                    <a:cubicBezTo>
                      <a:pt x="297373" y="354178"/>
                      <a:pt x="298643" y="246228"/>
                      <a:pt x="302453" y="210668"/>
                    </a:cubicBezTo>
                    <a:cubicBezTo>
                      <a:pt x="304993" y="192888"/>
                      <a:pt x="308803" y="177648"/>
                      <a:pt x="316423" y="172568"/>
                    </a:cubicBezTo>
                    <a:cubicBezTo>
                      <a:pt x="322773" y="168758"/>
                      <a:pt x="344363" y="173838"/>
                      <a:pt x="345633" y="176378"/>
                    </a:cubicBezTo>
                    <a:cubicBezTo>
                      <a:pt x="345633" y="181458"/>
                      <a:pt x="312613" y="201778"/>
                      <a:pt x="292293" y="197968"/>
                    </a:cubicBezTo>
                    <a:cubicBezTo>
                      <a:pt x="261813" y="192888"/>
                      <a:pt x="211013" y="135738"/>
                      <a:pt x="185613" y="106528"/>
                    </a:cubicBezTo>
                    <a:cubicBezTo>
                      <a:pt x="169103" y="86208"/>
                      <a:pt x="164023" y="50648"/>
                      <a:pt x="151323" y="46838"/>
                    </a:cubicBezTo>
                    <a:cubicBezTo>
                      <a:pt x="143703" y="44298"/>
                      <a:pt x="138623" y="56998"/>
                      <a:pt x="127193" y="59538"/>
                    </a:cubicBezTo>
                    <a:cubicBezTo>
                      <a:pt x="103063" y="64618"/>
                      <a:pt x="31943" y="68428"/>
                      <a:pt x="12893" y="56998"/>
                    </a:cubicBezTo>
                    <a:cubicBezTo>
                      <a:pt x="4003" y="51918"/>
                      <a:pt x="-1077" y="39218"/>
                      <a:pt x="193" y="31598"/>
                    </a:cubicBezTo>
                    <a:cubicBezTo>
                      <a:pt x="1463" y="22708"/>
                      <a:pt x="25593" y="8738"/>
                      <a:pt x="25593" y="8738"/>
                    </a:cubicBezTo>
                  </a:path>
                </a:pathLst>
              </a:custGeom>
              <a:solidFill>
                <a:srgbClr val="FFFFFF"/>
              </a:solidFill>
              <a:ln cap="sq">
                <a:noFill/>
                <a:prstDash val="solid"/>
                <a:miter/>
              </a:ln>
            </p:spPr>
          </p:sp>
        </p:grpSp>
        <p:grpSp>
          <p:nvGrpSpPr>
            <p:cNvPr name="Group 116" id="116"/>
            <p:cNvGrpSpPr/>
            <p:nvPr/>
          </p:nvGrpSpPr>
          <p:grpSpPr>
            <a:xfrm rot="0">
              <a:off x="8042380" y="1052030"/>
              <a:ext cx="123608" cy="117849"/>
              <a:chOff x="0" y="0"/>
              <a:chExt cx="408940" cy="389890"/>
            </a:xfrm>
          </p:grpSpPr>
          <p:sp>
            <p:nvSpPr>
              <p:cNvPr name="Freeform 117" id="117"/>
              <p:cNvSpPr/>
              <p:nvPr/>
            </p:nvSpPr>
            <p:spPr>
              <a:xfrm flipH="false" flipV="false" rot="0">
                <a:off x="50696" y="50624"/>
                <a:ext cx="307690" cy="289030"/>
              </a:xfrm>
              <a:custGeom>
                <a:avLst/>
                <a:gdLst/>
                <a:ahLst/>
                <a:cxnLst/>
                <a:rect r="r" b="b" t="t" l="l"/>
                <a:pathLst>
                  <a:path h="289030" w="307690">
                    <a:moveTo>
                      <a:pt x="104" y="250366"/>
                    </a:moveTo>
                    <a:cubicBezTo>
                      <a:pt x="89004" y="155116"/>
                      <a:pt x="182984" y="129716"/>
                      <a:pt x="219814" y="92886"/>
                    </a:cubicBezTo>
                    <a:cubicBezTo>
                      <a:pt x="245214" y="66216"/>
                      <a:pt x="249024" y="15416"/>
                      <a:pt x="266804" y="3986"/>
                    </a:cubicBezTo>
                    <a:cubicBezTo>
                      <a:pt x="275694" y="-1094"/>
                      <a:pt x="288394" y="-1094"/>
                      <a:pt x="296014" y="2716"/>
                    </a:cubicBezTo>
                    <a:cubicBezTo>
                      <a:pt x="302364" y="7796"/>
                      <a:pt x="308714" y="21766"/>
                      <a:pt x="307444" y="29386"/>
                    </a:cubicBezTo>
                    <a:cubicBezTo>
                      <a:pt x="306174" y="37006"/>
                      <a:pt x="297284" y="47166"/>
                      <a:pt x="289664" y="48436"/>
                    </a:cubicBezTo>
                    <a:cubicBezTo>
                      <a:pt x="282044" y="50976"/>
                      <a:pt x="265534" y="44626"/>
                      <a:pt x="260454" y="38276"/>
                    </a:cubicBezTo>
                    <a:cubicBezTo>
                      <a:pt x="256644" y="33196"/>
                      <a:pt x="255374" y="21766"/>
                      <a:pt x="259184" y="15416"/>
                    </a:cubicBezTo>
                    <a:cubicBezTo>
                      <a:pt x="261724" y="7796"/>
                      <a:pt x="276964" y="-1094"/>
                      <a:pt x="284584" y="176"/>
                    </a:cubicBezTo>
                    <a:cubicBezTo>
                      <a:pt x="293474" y="176"/>
                      <a:pt x="304904" y="12876"/>
                      <a:pt x="307444" y="20496"/>
                    </a:cubicBezTo>
                    <a:cubicBezTo>
                      <a:pt x="308714" y="28116"/>
                      <a:pt x="304904" y="39546"/>
                      <a:pt x="299824" y="43356"/>
                    </a:cubicBezTo>
                    <a:cubicBezTo>
                      <a:pt x="292204" y="48436"/>
                      <a:pt x="269344" y="47166"/>
                      <a:pt x="262994" y="40816"/>
                    </a:cubicBezTo>
                    <a:cubicBezTo>
                      <a:pt x="257914" y="37006"/>
                      <a:pt x="255374" y="24306"/>
                      <a:pt x="257914" y="17956"/>
                    </a:cubicBezTo>
                    <a:cubicBezTo>
                      <a:pt x="259184" y="11606"/>
                      <a:pt x="265534" y="3986"/>
                      <a:pt x="271884" y="1446"/>
                    </a:cubicBezTo>
                    <a:cubicBezTo>
                      <a:pt x="279504" y="-1094"/>
                      <a:pt x="294744" y="1446"/>
                      <a:pt x="299824" y="6526"/>
                    </a:cubicBezTo>
                    <a:cubicBezTo>
                      <a:pt x="306174" y="11606"/>
                      <a:pt x="307444" y="19226"/>
                      <a:pt x="307444" y="29386"/>
                    </a:cubicBezTo>
                    <a:cubicBezTo>
                      <a:pt x="304904" y="50976"/>
                      <a:pt x="285854" y="96696"/>
                      <a:pt x="259184" y="124636"/>
                    </a:cubicBezTo>
                    <a:cubicBezTo>
                      <a:pt x="223624" y="162736"/>
                      <a:pt x="129644" y="190676"/>
                      <a:pt x="90274" y="222426"/>
                    </a:cubicBezTo>
                    <a:cubicBezTo>
                      <a:pt x="63604" y="244016"/>
                      <a:pt x="50904" y="279576"/>
                      <a:pt x="34394" y="287196"/>
                    </a:cubicBezTo>
                    <a:cubicBezTo>
                      <a:pt x="24234" y="291006"/>
                      <a:pt x="10264" y="288466"/>
                      <a:pt x="5184" y="283386"/>
                    </a:cubicBezTo>
                    <a:cubicBezTo>
                      <a:pt x="-1166" y="278306"/>
                      <a:pt x="104" y="250366"/>
                      <a:pt x="104" y="250366"/>
                    </a:cubicBezTo>
                  </a:path>
                </a:pathLst>
              </a:custGeom>
              <a:solidFill>
                <a:srgbClr val="FFFFFF"/>
              </a:solidFill>
              <a:ln cap="sq">
                <a:noFill/>
                <a:prstDash val="solid"/>
                <a:miter/>
              </a:ln>
            </p:spPr>
          </p:sp>
        </p:grpSp>
        <p:grpSp>
          <p:nvGrpSpPr>
            <p:cNvPr name="Group 118" id="118"/>
            <p:cNvGrpSpPr/>
            <p:nvPr/>
          </p:nvGrpSpPr>
          <p:grpSpPr>
            <a:xfrm rot="0">
              <a:off x="8044683" y="1123047"/>
              <a:ext cx="124759" cy="233396"/>
              <a:chOff x="0" y="0"/>
              <a:chExt cx="412750" cy="772160"/>
            </a:xfrm>
          </p:grpSpPr>
          <p:sp>
            <p:nvSpPr>
              <p:cNvPr name="Freeform 119" id="119"/>
              <p:cNvSpPr/>
              <p:nvPr/>
            </p:nvSpPr>
            <p:spPr>
              <a:xfrm flipH="false" flipV="false" rot="0">
                <a:off x="50706" y="50534"/>
                <a:ext cx="310082" cy="669556"/>
              </a:xfrm>
              <a:custGeom>
                <a:avLst/>
                <a:gdLst/>
                <a:ahLst/>
                <a:cxnLst/>
                <a:rect r="r" b="b" t="t" l="l"/>
                <a:pathLst>
                  <a:path h="669556" w="310082">
                    <a:moveTo>
                      <a:pt x="48354" y="14236"/>
                    </a:moveTo>
                    <a:cubicBezTo>
                      <a:pt x="203294" y="382536"/>
                      <a:pt x="199484" y="402856"/>
                      <a:pt x="213454" y="438416"/>
                    </a:cubicBezTo>
                    <a:cubicBezTo>
                      <a:pt x="231234" y="485406"/>
                      <a:pt x="282034" y="552716"/>
                      <a:pt x="296004" y="593356"/>
                    </a:cubicBezTo>
                    <a:cubicBezTo>
                      <a:pt x="304894" y="618756"/>
                      <a:pt x="313784" y="644156"/>
                      <a:pt x="307434" y="655586"/>
                    </a:cubicBezTo>
                    <a:cubicBezTo>
                      <a:pt x="303624" y="664476"/>
                      <a:pt x="289654" y="669556"/>
                      <a:pt x="282034" y="669556"/>
                    </a:cubicBezTo>
                    <a:cubicBezTo>
                      <a:pt x="274414" y="668286"/>
                      <a:pt x="262984" y="660666"/>
                      <a:pt x="261714" y="654316"/>
                    </a:cubicBezTo>
                    <a:cubicBezTo>
                      <a:pt x="259174" y="645426"/>
                      <a:pt x="269334" y="623836"/>
                      <a:pt x="276954" y="620026"/>
                    </a:cubicBezTo>
                    <a:cubicBezTo>
                      <a:pt x="282034" y="616216"/>
                      <a:pt x="294734" y="618756"/>
                      <a:pt x="299814" y="623836"/>
                    </a:cubicBezTo>
                    <a:cubicBezTo>
                      <a:pt x="306164" y="627646"/>
                      <a:pt x="309974" y="637806"/>
                      <a:pt x="309974" y="645426"/>
                    </a:cubicBezTo>
                    <a:cubicBezTo>
                      <a:pt x="309974" y="651776"/>
                      <a:pt x="304894" y="661936"/>
                      <a:pt x="298544" y="665746"/>
                    </a:cubicBezTo>
                    <a:cubicBezTo>
                      <a:pt x="292194" y="669556"/>
                      <a:pt x="280764" y="669556"/>
                      <a:pt x="274414" y="667016"/>
                    </a:cubicBezTo>
                    <a:cubicBezTo>
                      <a:pt x="268064" y="664476"/>
                      <a:pt x="261714" y="655586"/>
                      <a:pt x="260444" y="649236"/>
                    </a:cubicBezTo>
                    <a:cubicBezTo>
                      <a:pt x="259174" y="641616"/>
                      <a:pt x="261714" y="631456"/>
                      <a:pt x="266794" y="626376"/>
                    </a:cubicBezTo>
                    <a:cubicBezTo>
                      <a:pt x="271874" y="621296"/>
                      <a:pt x="283304" y="617486"/>
                      <a:pt x="289654" y="618756"/>
                    </a:cubicBezTo>
                    <a:cubicBezTo>
                      <a:pt x="297274" y="621296"/>
                      <a:pt x="308704" y="630186"/>
                      <a:pt x="309974" y="637806"/>
                    </a:cubicBezTo>
                    <a:cubicBezTo>
                      <a:pt x="311244" y="646696"/>
                      <a:pt x="301084" y="664476"/>
                      <a:pt x="293464" y="668286"/>
                    </a:cubicBezTo>
                    <a:cubicBezTo>
                      <a:pt x="287114" y="670826"/>
                      <a:pt x="275684" y="668286"/>
                      <a:pt x="265524" y="660666"/>
                    </a:cubicBezTo>
                    <a:cubicBezTo>
                      <a:pt x="237584" y="637806"/>
                      <a:pt x="185514" y="506996"/>
                      <a:pt x="163924" y="448576"/>
                    </a:cubicBezTo>
                    <a:cubicBezTo>
                      <a:pt x="149954" y="410476"/>
                      <a:pt x="151224" y="390156"/>
                      <a:pt x="137254" y="348246"/>
                    </a:cubicBezTo>
                    <a:cubicBezTo>
                      <a:pt x="109314" y="270776"/>
                      <a:pt x="-3716" y="76466"/>
                      <a:pt x="94" y="28206"/>
                    </a:cubicBezTo>
                    <a:cubicBezTo>
                      <a:pt x="94" y="12966"/>
                      <a:pt x="8984" y="2806"/>
                      <a:pt x="17874" y="266"/>
                    </a:cubicBezTo>
                    <a:cubicBezTo>
                      <a:pt x="25494" y="-2274"/>
                      <a:pt x="48354" y="14236"/>
                      <a:pt x="48354" y="14236"/>
                    </a:cubicBezTo>
                  </a:path>
                </a:pathLst>
              </a:custGeom>
              <a:solidFill>
                <a:srgbClr val="FFFFFF"/>
              </a:solidFill>
              <a:ln cap="sq">
                <a:noFill/>
                <a:prstDash val="solid"/>
                <a:miter/>
              </a:ln>
            </p:spPr>
          </p:sp>
        </p:grpSp>
        <p:grpSp>
          <p:nvGrpSpPr>
            <p:cNvPr name="Group 120" id="120"/>
            <p:cNvGrpSpPr/>
            <p:nvPr/>
          </p:nvGrpSpPr>
          <p:grpSpPr>
            <a:xfrm rot="0">
              <a:off x="8122993" y="1309226"/>
              <a:ext cx="132437" cy="87907"/>
              <a:chOff x="0" y="0"/>
              <a:chExt cx="438150" cy="290830"/>
            </a:xfrm>
          </p:grpSpPr>
          <p:sp>
            <p:nvSpPr>
              <p:cNvPr name="Freeform 121" id="121"/>
              <p:cNvSpPr/>
              <p:nvPr/>
            </p:nvSpPr>
            <p:spPr>
              <a:xfrm flipH="false" flipV="false" rot="0">
                <a:off x="48560" y="50800"/>
                <a:ext cx="338671" cy="188203"/>
              </a:xfrm>
              <a:custGeom>
                <a:avLst/>
                <a:gdLst/>
                <a:ahLst/>
                <a:cxnLst/>
                <a:rect r="r" b="b" t="t" l="l"/>
                <a:pathLst>
                  <a:path h="188203" w="338671">
                    <a:moveTo>
                      <a:pt x="33990" y="0"/>
                    </a:moveTo>
                    <a:cubicBezTo>
                      <a:pt x="281640" y="109220"/>
                      <a:pt x="328630" y="130810"/>
                      <a:pt x="336250" y="151130"/>
                    </a:cubicBezTo>
                    <a:cubicBezTo>
                      <a:pt x="341330" y="162560"/>
                      <a:pt x="336250" y="179070"/>
                      <a:pt x="328630" y="184150"/>
                    </a:cubicBezTo>
                    <a:cubicBezTo>
                      <a:pt x="322280" y="189230"/>
                      <a:pt x="305770" y="187960"/>
                      <a:pt x="299420" y="182880"/>
                    </a:cubicBezTo>
                    <a:cubicBezTo>
                      <a:pt x="293070" y="179070"/>
                      <a:pt x="287990" y="161290"/>
                      <a:pt x="290530" y="153670"/>
                    </a:cubicBezTo>
                    <a:cubicBezTo>
                      <a:pt x="293070" y="147320"/>
                      <a:pt x="301960" y="139700"/>
                      <a:pt x="308310" y="138430"/>
                    </a:cubicBezTo>
                    <a:cubicBezTo>
                      <a:pt x="315930" y="137160"/>
                      <a:pt x="327360" y="139700"/>
                      <a:pt x="332440" y="144780"/>
                    </a:cubicBezTo>
                    <a:cubicBezTo>
                      <a:pt x="337520" y="151130"/>
                      <a:pt x="340060" y="167640"/>
                      <a:pt x="337520" y="175260"/>
                    </a:cubicBezTo>
                    <a:cubicBezTo>
                      <a:pt x="333710" y="181610"/>
                      <a:pt x="324820" y="187960"/>
                      <a:pt x="317200" y="187960"/>
                    </a:cubicBezTo>
                    <a:cubicBezTo>
                      <a:pt x="310850" y="189230"/>
                      <a:pt x="298150" y="185420"/>
                      <a:pt x="295610" y="179070"/>
                    </a:cubicBezTo>
                    <a:cubicBezTo>
                      <a:pt x="290530" y="172720"/>
                      <a:pt x="293070" y="148590"/>
                      <a:pt x="299420" y="143510"/>
                    </a:cubicBezTo>
                    <a:cubicBezTo>
                      <a:pt x="304500" y="137160"/>
                      <a:pt x="322280" y="137160"/>
                      <a:pt x="328630" y="142240"/>
                    </a:cubicBezTo>
                    <a:cubicBezTo>
                      <a:pt x="334980" y="147320"/>
                      <a:pt x="341330" y="167640"/>
                      <a:pt x="337520" y="175260"/>
                    </a:cubicBezTo>
                    <a:cubicBezTo>
                      <a:pt x="333710" y="181610"/>
                      <a:pt x="318470" y="187960"/>
                      <a:pt x="305770" y="186690"/>
                    </a:cubicBezTo>
                    <a:cubicBezTo>
                      <a:pt x="280370" y="185420"/>
                      <a:pt x="239730" y="144780"/>
                      <a:pt x="199090" y="124460"/>
                    </a:cubicBezTo>
                    <a:cubicBezTo>
                      <a:pt x="145750" y="97790"/>
                      <a:pt x="35260" y="73660"/>
                      <a:pt x="11130" y="45720"/>
                    </a:cubicBezTo>
                    <a:cubicBezTo>
                      <a:pt x="970" y="33020"/>
                      <a:pt x="-2840" y="16510"/>
                      <a:pt x="2240" y="8890"/>
                    </a:cubicBezTo>
                    <a:cubicBezTo>
                      <a:pt x="6050" y="1270"/>
                      <a:pt x="33990" y="0"/>
                      <a:pt x="33990" y="0"/>
                    </a:cubicBezTo>
                  </a:path>
                </a:pathLst>
              </a:custGeom>
              <a:solidFill>
                <a:srgbClr val="FFFFFF"/>
              </a:solidFill>
              <a:ln cap="sq">
                <a:noFill/>
                <a:prstDash val="solid"/>
                <a:miter/>
              </a:ln>
            </p:spPr>
          </p:sp>
        </p:grpSp>
        <p:grpSp>
          <p:nvGrpSpPr>
            <p:cNvPr name="Group 122" id="122"/>
            <p:cNvGrpSpPr/>
            <p:nvPr/>
          </p:nvGrpSpPr>
          <p:grpSpPr>
            <a:xfrm rot="0">
              <a:off x="8211285" y="1344543"/>
              <a:ext cx="128982" cy="55662"/>
              <a:chOff x="0" y="0"/>
              <a:chExt cx="426720" cy="184150"/>
            </a:xfrm>
          </p:grpSpPr>
          <p:sp>
            <p:nvSpPr>
              <p:cNvPr name="Freeform 123" id="123"/>
              <p:cNvSpPr/>
              <p:nvPr/>
            </p:nvSpPr>
            <p:spPr>
              <a:xfrm flipH="false" flipV="false" rot="0">
                <a:off x="50739" y="50493"/>
                <a:ext cx="326502" cy="82195"/>
              </a:xfrm>
              <a:custGeom>
                <a:avLst/>
                <a:gdLst/>
                <a:ahLst/>
                <a:cxnLst/>
                <a:rect r="r" b="b" t="t" l="l"/>
                <a:pathLst>
                  <a:path h="82195" w="326502">
                    <a:moveTo>
                      <a:pt x="17841" y="33327"/>
                    </a:moveTo>
                    <a:cubicBezTo>
                      <a:pt x="102931" y="11737"/>
                      <a:pt x="199451" y="20627"/>
                      <a:pt x="243901" y="15547"/>
                    </a:cubicBezTo>
                    <a:cubicBezTo>
                      <a:pt x="270571" y="11737"/>
                      <a:pt x="292161" y="-2233"/>
                      <a:pt x="306131" y="307"/>
                    </a:cubicBezTo>
                    <a:cubicBezTo>
                      <a:pt x="315021" y="2847"/>
                      <a:pt x="321371" y="9197"/>
                      <a:pt x="325181" y="15547"/>
                    </a:cubicBezTo>
                    <a:cubicBezTo>
                      <a:pt x="327721" y="21897"/>
                      <a:pt x="326451" y="33327"/>
                      <a:pt x="322641" y="39677"/>
                    </a:cubicBezTo>
                    <a:cubicBezTo>
                      <a:pt x="318831" y="44757"/>
                      <a:pt x="309941" y="51107"/>
                      <a:pt x="302321" y="51107"/>
                    </a:cubicBezTo>
                    <a:cubicBezTo>
                      <a:pt x="295971" y="51107"/>
                      <a:pt x="284541" y="46027"/>
                      <a:pt x="280731" y="40947"/>
                    </a:cubicBezTo>
                    <a:cubicBezTo>
                      <a:pt x="276921" y="35867"/>
                      <a:pt x="275651" y="24437"/>
                      <a:pt x="276921" y="16817"/>
                    </a:cubicBezTo>
                    <a:cubicBezTo>
                      <a:pt x="279461" y="10467"/>
                      <a:pt x="288351" y="2847"/>
                      <a:pt x="294701" y="1577"/>
                    </a:cubicBezTo>
                    <a:cubicBezTo>
                      <a:pt x="301051" y="-963"/>
                      <a:pt x="313751" y="1577"/>
                      <a:pt x="317561" y="6657"/>
                    </a:cubicBezTo>
                    <a:cubicBezTo>
                      <a:pt x="323911" y="13007"/>
                      <a:pt x="328991" y="28247"/>
                      <a:pt x="323911" y="37137"/>
                    </a:cubicBezTo>
                    <a:cubicBezTo>
                      <a:pt x="317561" y="49837"/>
                      <a:pt x="288351" y="59997"/>
                      <a:pt x="261681" y="66347"/>
                    </a:cubicBezTo>
                    <a:cubicBezTo>
                      <a:pt x="218501" y="76507"/>
                      <a:pt x="124521" y="62537"/>
                      <a:pt x="81341" y="67617"/>
                    </a:cubicBezTo>
                    <a:cubicBezTo>
                      <a:pt x="55941" y="70157"/>
                      <a:pt x="35621" y="85397"/>
                      <a:pt x="21651" y="81587"/>
                    </a:cubicBezTo>
                    <a:cubicBezTo>
                      <a:pt x="11491" y="79047"/>
                      <a:pt x="1331" y="70157"/>
                      <a:pt x="61" y="62537"/>
                    </a:cubicBezTo>
                    <a:cubicBezTo>
                      <a:pt x="-1209" y="53647"/>
                      <a:pt x="17841" y="33327"/>
                      <a:pt x="17841" y="33327"/>
                    </a:cubicBezTo>
                  </a:path>
                </a:pathLst>
              </a:custGeom>
              <a:solidFill>
                <a:srgbClr val="FFFFFF"/>
              </a:solidFill>
              <a:ln cap="sq">
                <a:noFill/>
                <a:prstDash val="solid"/>
                <a:miter/>
              </a:ln>
            </p:spPr>
          </p:sp>
        </p:grpSp>
        <p:grpSp>
          <p:nvGrpSpPr>
            <p:cNvPr name="Group 124" id="124"/>
            <p:cNvGrpSpPr/>
            <p:nvPr/>
          </p:nvGrpSpPr>
          <p:grpSpPr>
            <a:xfrm rot="0">
              <a:off x="8290363" y="1240513"/>
              <a:ext cx="74088" cy="150479"/>
              <a:chOff x="0" y="0"/>
              <a:chExt cx="245110" cy="497840"/>
            </a:xfrm>
          </p:grpSpPr>
          <p:sp>
            <p:nvSpPr>
              <p:cNvPr name="Freeform 125" id="125"/>
              <p:cNvSpPr/>
              <p:nvPr/>
            </p:nvSpPr>
            <p:spPr>
              <a:xfrm flipH="false" flipV="false" rot="0">
                <a:off x="46990" y="47566"/>
                <a:ext cx="146623" cy="398204"/>
              </a:xfrm>
              <a:custGeom>
                <a:avLst/>
                <a:gdLst/>
                <a:ahLst/>
                <a:cxnLst/>
                <a:rect r="r" b="b" t="t" l="l"/>
                <a:pathLst>
                  <a:path h="398204" w="146623">
                    <a:moveTo>
                      <a:pt x="12700" y="352484"/>
                    </a:moveTo>
                    <a:cubicBezTo>
                      <a:pt x="59690" y="297874"/>
                      <a:pt x="10160" y="233104"/>
                      <a:pt x="3810" y="193734"/>
                    </a:cubicBezTo>
                    <a:cubicBezTo>
                      <a:pt x="0" y="163254"/>
                      <a:pt x="-3810" y="137854"/>
                      <a:pt x="7620" y="109914"/>
                    </a:cubicBezTo>
                    <a:cubicBezTo>
                      <a:pt x="22860" y="73084"/>
                      <a:pt x="81280" y="13394"/>
                      <a:pt x="106680" y="3234"/>
                    </a:cubicBezTo>
                    <a:cubicBezTo>
                      <a:pt x="119380" y="-1846"/>
                      <a:pt x="132080" y="-576"/>
                      <a:pt x="138430" y="4504"/>
                    </a:cubicBezTo>
                    <a:cubicBezTo>
                      <a:pt x="143510" y="9584"/>
                      <a:pt x="148590" y="27364"/>
                      <a:pt x="144780" y="34984"/>
                    </a:cubicBezTo>
                    <a:cubicBezTo>
                      <a:pt x="140970" y="42604"/>
                      <a:pt x="118110" y="48954"/>
                      <a:pt x="110490" y="46414"/>
                    </a:cubicBezTo>
                    <a:cubicBezTo>
                      <a:pt x="102870" y="43874"/>
                      <a:pt x="97790" y="33714"/>
                      <a:pt x="96520" y="27364"/>
                    </a:cubicBezTo>
                    <a:cubicBezTo>
                      <a:pt x="95250" y="19744"/>
                      <a:pt x="99060" y="9584"/>
                      <a:pt x="105410" y="4504"/>
                    </a:cubicBezTo>
                    <a:cubicBezTo>
                      <a:pt x="111760" y="-576"/>
                      <a:pt x="128270" y="-1846"/>
                      <a:pt x="135890" y="3234"/>
                    </a:cubicBezTo>
                    <a:cubicBezTo>
                      <a:pt x="142240" y="7044"/>
                      <a:pt x="148590" y="19744"/>
                      <a:pt x="146050" y="32444"/>
                    </a:cubicBezTo>
                    <a:cubicBezTo>
                      <a:pt x="140970" y="56574"/>
                      <a:pt x="64770" y="102294"/>
                      <a:pt x="53340" y="134044"/>
                    </a:cubicBezTo>
                    <a:cubicBezTo>
                      <a:pt x="45720" y="155634"/>
                      <a:pt x="49530" y="172144"/>
                      <a:pt x="54610" y="193734"/>
                    </a:cubicBezTo>
                    <a:cubicBezTo>
                      <a:pt x="62230" y="224214"/>
                      <a:pt x="95250" y="269934"/>
                      <a:pt x="101600" y="296604"/>
                    </a:cubicBezTo>
                    <a:cubicBezTo>
                      <a:pt x="105410" y="311844"/>
                      <a:pt x="105410" y="323274"/>
                      <a:pt x="101600" y="334704"/>
                    </a:cubicBezTo>
                    <a:cubicBezTo>
                      <a:pt x="99060" y="344864"/>
                      <a:pt x="92710" y="355024"/>
                      <a:pt x="83820" y="363914"/>
                    </a:cubicBezTo>
                    <a:cubicBezTo>
                      <a:pt x="71120" y="376614"/>
                      <a:pt x="46990" y="398204"/>
                      <a:pt x="31750" y="398204"/>
                    </a:cubicBezTo>
                    <a:cubicBezTo>
                      <a:pt x="21590" y="398204"/>
                      <a:pt x="6350" y="388044"/>
                      <a:pt x="3810" y="380424"/>
                    </a:cubicBezTo>
                    <a:cubicBezTo>
                      <a:pt x="1270" y="372804"/>
                      <a:pt x="12700" y="352484"/>
                      <a:pt x="12700" y="352484"/>
                    </a:cubicBezTo>
                  </a:path>
                </a:pathLst>
              </a:custGeom>
              <a:solidFill>
                <a:srgbClr val="FFFFFF"/>
              </a:solidFill>
              <a:ln cap="sq">
                <a:noFill/>
                <a:prstDash val="solid"/>
                <a:miter/>
              </a:ln>
            </p:spPr>
          </p:sp>
        </p:grpSp>
        <p:grpSp>
          <p:nvGrpSpPr>
            <p:cNvPr name="Group 126" id="126"/>
            <p:cNvGrpSpPr/>
            <p:nvPr/>
          </p:nvGrpSpPr>
          <p:grpSpPr>
            <a:xfrm rot="0">
              <a:off x="8126448" y="702321"/>
              <a:ext cx="171976" cy="250670"/>
              <a:chOff x="0" y="0"/>
              <a:chExt cx="568960" cy="829310"/>
            </a:xfrm>
          </p:grpSpPr>
          <p:sp>
            <p:nvSpPr>
              <p:cNvPr name="Freeform 127" id="127"/>
              <p:cNvSpPr/>
              <p:nvPr/>
            </p:nvSpPr>
            <p:spPr>
              <a:xfrm flipH="false" flipV="false" rot="0">
                <a:off x="50263" y="50488"/>
                <a:ext cx="468336" cy="726840"/>
              </a:xfrm>
              <a:custGeom>
                <a:avLst/>
                <a:gdLst/>
                <a:ahLst/>
                <a:cxnLst/>
                <a:rect r="r" b="b" t="t" l="l"/>
                <a:pathLst>
                  <a:path h="726840" w="468336">
                    <a:moveTo>
                      <a:pt x="387887" y="686112"/>
                    </a:moveTo>
                    <a:cubicBezTo>
                      <a:pt x="420907" y="631502"/>
                      <a:pt x="417097" y="623882"/>
                      <a:pt x="409477" y="614992"/>
                    </a:cubicBezTo>
                    <a:cubicBezTo>
                      <a:pt x="399317" y="603562"/>
                      <a:pt x="377727" y="590862"/>
                      <a:pt x="356137" y="583242"/>
                    </a:cubicBezTo>
                    <a:cubicBezTo>
                      <a:pt x="328197" y="574352"/>
                      <a:pt x="272317" y="584512"/>
                      <a:pt x="254537" y="573082"/>
                    </a:cubicBezTo>
                    <a:cubicBezTo>
                      <a:pt x="244377" y="568002"/>
                      <a:pt x="241837" y="560382"/>
                      <a:pt x="238027" y="550222"/>
                    </a:cubicBezTo>
                    <a:cubicBezTo>
                      <a:pt x="234217" y="536252"/>
                      <a:pt x="246917" y="514662"/>
                      <a:pt x="239297" y="491802"/>
                    </a:cubicBezTo>
                    <a:cubicBezTo>
                      <a:pt x="225327" y="452432"/>
                      <a:pt x="161827" y="385122"/>
                      <a:pt x="121187" y="345752"/>
                    </a:cubicBezTo>
                    <a:cubicBezTo>
                      <a:pt x="88167" y="314002"/>
                      <a:pt x="41177" y="301302"/>
                      <a:pt x="22127" y="270822"/>
                    </a:cubicBezTo>
                    <a:cubicBezTo>
                      <a:pt x="4347" y="242882"/>
                      <a:pt x="-2003" y="197162"/>
                      <a:pt x="537" y="174302"/>
                    </a:cubicBezTo>
                    <a:cubicBezTo>
                      <a:pt x="3077" y="161602"/>
                      <a:pt x="6887" y="157792"/>
                      <a:pt x="17047" y="145092"/>
                    </a:cubicBezTo>
                    <a:cubicBezTo>
                      <a:pt x="39907" y="114612"/>
                      <a:pt x="126267" y="26982"/>
                      <a:pt x="155477" y="9202"/>
                    </a:cubicBezTo>
                    <a:cubicBezTo>
                      <a:pt x="166907" y="1582"/>
                      <a:pt x="169447" y="-958"/>
                      <a:pt x="180877" y="312"/>
                    </a:cubicBezTo>
                    <a:cubicBezTo>
                      <a:pt x="217707" y="1582"/>
                      <a:pt x="370107" y="77782"/>
                      <a:pt x="390427" y="105722"/>
                    </a:cubicBezTo>
                    <a:cubicBezTo>
                      <a:pt x="395507" y="113342"/>
                      <a:pt x="395507" y="122232"/>
                      <a:pt x="392967" y="128582"/>
                    </a:cubicBezTo>
                    <a:cubicBezTo>
                      <a:pt x="390427" y="134932"/>
                      <a:pt x="381537" y="142552"/>
                      <a:pt x="375187" y="145092"/>
                    </a:cubicBezTo>
                    <a:cubicBezTo>
                      <a:pt x="368837" y="146362"/>
                      <a:pt x="357407" y="143822"/>
                      <a:pt x="352327" y="138742"/>
                    </a:cubicBezTo>
                    <a:cubicBezTo>
                      <a:pt x="345977" y="132392"/>
                      <a:pt x="342167" y="115882"/>
                      <a:pt x="345977" y="108262"/>
                    </a:cubicBezTo>
                    <a:cubicBezTo>
                      <a:pt x="349787" y="100642"/>
                      <a:pt x="366297" y="94292"/>
                      <a:pt x="373917" y="95562"/>
                    </a:cubicBezTo>
                    <a:cubicBezTo>
                      <a:pt x="381537" y="95562"/>
                      <a:pt x="390427" y="103182"/>
                      <a:pt x="392967" y="109532"/>
                    </a:cubicBezTo>
                    <a:cubicBezTo>
                      <a:pt x="395507" y="117152"/>
                      <a:pt x="390427" y="133662"/>
                      <a:pt x="385347" y="140012"/>
                    </a:cubicBezTo>
                    <a:cubicBezTo>
                      <a:pt x="380267" y="145092"/>
                      <a:pt x="372647" y="145092"/>
                      <a:pt x="361217" y="143822"/>
                    </a:cubicBezTo>
                    <a:cubicBezTo>
                      <a:pt x="329467" y="140012"/>
                      <a:pt x="232947" y="47302"/>
                      <a:pt x="179607" y="56192"/>
                    </a:cubicBezTo>
                    <a:cubicBezTo>
                      <a:pt x="131347" y="63812"/>
                      <a:pt x="69117" y="146362"/>
                      <a:pt x="55147" y="174302"/>
                    </a:cubicBezTo>
                    <a:cubicBezTo>
                      <a:pt x="50067" y="187002"/>
                      <a:pt x="52607" y="194622"/>
                      <a:pt x="52607" y="204782"/>
                    </a:cubicBezTo>
                    <a:cubicBezTo>
                      <a:pt x="52607" y="213672"/>
                      <a:pt x="48797" y="221292"/>
                      <a:pt x="53877" y="231452"/>
                    </a:cubicBezTo>
                    <a:cubicBezTo>
                      <a:pt x="67847" y="255582"/>
                      <a:pt x="135157" y="288602"/>
                      <a:pt x="171987" y="325432"/>
                    </a:cubicBezTo>
                    <a:cubicBezTo>
                      <a:pt x="211357" y="364802"/>
                      <a:pt x="262157" y="427032"/>
                      <a:pt x="279937" y="465132"/>
                    </a:cubicBezTo>
                    <a:cubicBezTo>
                      <a:pt x="290097" y="486722"/>
                      <a:pt x="292637" y="504502"/>
                      <a:pt x="292637" y="521012"/>
                    </a:cubicBezTo>
                    <a:cubicBezTo>
                      <a:pt x="291367" y="532442"/>
                      <a:pt x="282477" y="550222"/>
                      <a:pt x="281207" y="550222"/>
                    </a:cubicBezTo>
                    <a:cubicBezTo>
                      <a:pt x="279937" y="548952"/>
                      <a:pt x="277397" y="527362"/>
                      <a:pt x="282477" y="523552"/>
                    </a:cubicBezTo>
                    <a:cubicBezTo>
                      <a:pt x="291367" y="515932"/>
                      <a:pt x="324387" y="524822"/>
                      <a:pt x="344707" y="528632"/>
                    </a:cubicBezTo>
                    <a:cubicBezTo>
                      <a:pt x="366297" y="533712"/>
                      <a:pt x="390427" y="540062"/>
                      <a:pt x="408207" y="550222"/>
                    </a:cubicBezTo>
                    <a:cubicBezTo>
                      <a:pt x="424717" y="559112"/>
                      <a:pt x="441227" y="570542"/>
                      <a:pt x="451387" y="587052"/>
                    </a:cubicBezTo>
                    <a:cubicBezTo>
                      <a:pt x="461547" y="604832"/>
                      <a:pt x="470437" y="635312"/>
                      <a:pt x="467897" y="655632"/>
                    </a:cubicBezTo>
                    <a:cubicBezTo>
                      <a:pt x="465357" y="673412"/>
                      <a:pt x="451387" y="692462"/>
                      <a:pt x="438687" y="703892"/>
                    </a:cubicBezTo>
                    <a:cubicBezTo>
                      <a:pt x="427257" y="715322"/>
                      <a:pt x="409477" y="728022"/>
                      <a:pt x="399317" y="726752"/>
                    </a:cubicBezTo>
                    <a:cubicBezTo>
                      <a:pt x="392967" y="725482"/>
                      <a:pt x="385347" y="716592"/>
                      <a:pt x="382807" y="708972"/>
                    </a:cubicBezTo>
                    <a:cubicBezTo>
                      <a:pt x="381537" y="702622"/>
                      <a:pt x="387887" y="686112"/>
                      <a:pt x="387887" y="686112"/>
                    </a:cubicBezTo>
                  </a:path>
                </a:pathLst>
              </a:custGeom>
              <a:solidFill>
                <a:srgbClr val="FFFFFF"/>
              </a:solidFill>
              <a:ln cap="sq">
                <a:noFill/>
                <a:prstDash val="solid"/>
                <a:miter/>
              </a:ln>
            </p:spPr>
          </p:sp>
        </p:grpSp>
        <p:grpSp>
          <p:nvGrpSpPr>
            <p:cNvPr name="Group 128" id="128"/>
            <p:cNvGrpSpPr/>
            <p:nvPr/>
          </p:nvGrpSpPr>
          <p:grpSpPr>
            <a:xfrm rot="0">
              <a:off x="8236236" y="660095"/>
              <a:ext cx="219192" cy="113627"/>
              <a:chOff x="0" y="0"/>
              <a:chExt cx="725170" cy="375920"/>
            </a:xfrm>
          </p:grpSpPr>
          <p:sp>
            <p:nvSpPr>
              <p:cNvPr name="Freeform 129" id="129"/>
              <p:cNvSpPr/>
              <p:nvPr/>
            </p:nvSpPr>
            <p:spPr>
              <a:xfrm flipH="false" flipV="false" rot="0">
                <a:off x="50552" y="59117"/>
                <a:ext cx="622946" cy="264752"/>
              </a:xfrm>
              <a:custGeom>
                <a:avLst/>
                <a:gdLst/>
                <a:ahLst/>
                <a:cxnLst/>
                <a:rect r="r" b="b" t="t" l="l"/>
                <a:pathLst>
                  <a:path h="264752" w="622946">
                    <a:moveTo>
                      <a:pt x="15488" y="217743"/>
                    </a:moveTo>
                    <a:cubicBezTo>
                      <a:pt x="586988" y="-8317"/>
                      <a:pt x="618738" y="9463"/>
                      <a:pt x="622548" y="20893"/>
                    </a:cubicBezTo>
                    <a:cubicBezTo>
                      <a:pt x="625088" y="29783"/>
                      <a:pt x="614928" y="45023"/>
                      <a:pt x="607308" y="47563"/>
                    </a:cubicBezTo>
                    <a:cubicBezTo>
                      <a:pt x="599688" y="51373"/>
                      <a:pt x="576828" y="41213"/>
                      <a:pt x="573018" y="33593"/>
                    </a:cubicBezTo>
                    <a:cubicBezTo>
                      <a:pt x="570478" y="25973"/>
                      <a:pt x="581908" y="3113"/>
                      <a:pt x="589528" y="573"/>
                    </a:cubicBezTo>
                    <a:cubicBezTo>
                      <a:pt x="597148" y="-1967"/>
                      <a:pt x="614928" y="4383"/>
                      <a:pt x="618738" y="10733"/>
                    </a:cubicBezTo>
                    <a:cubicBezTo>
                      <a:pt x="622548" y="18353"/>
                      <a:pt x="616198" y="41213"/>
                      <a:pt x="609848" y="46293"/>
                    </a:cubicBezTo>
                    <a:cubicBezTo>
                      <a:pt x="604768" y="51373"/>
                      <a:pt x="592068" y="50103"/>
                      <a:pt x="585718" y="47563"/>
                    </a:cubicBezTo>
                    <a:cubicBezTo>
                      <a:pt x="579368" y="43753"/>
                      <a:pt x="581908" y="31053"/>
                      <a:pt x="571748" y="28513"/>
                    </a:cubicBezTo>
                    <a:cubicBezTo>
                      <a:pt x="523488" y="14543"/>
                      <a:pt x="105658" y="267273"/>
                      <a:pt x="34538" y="264733"/>
                    </a:cubicBezTo>
                    <a:cubicBezTo>
                      <a:pt x="15488" y="264733"/>
                      <a:pt x="2788" y="255843"/>
                      <a:pt x="248" y="248223"/>
                    </a:cubicBezTo>
                    <a:cubicBezTo>
                      <a:pt x="-2292" y="240603"/>
                      <a:pt x="15488" y="217743"/>
                      <a:pt x="15488" y="217743"/>
                    </a:cubicBezTo>
                  </a:path>
                </a:pathLst>
              </a:custGeom>
              <a:solidFill>
                <a:srgbClr val="FFFFFF"/>
              </a:solidFill>
              <a:ln cap="sq">
                <a:noFill/>
                <a:prstDash val="solid"/>
                <a:miter/>
              </a:ln>
            </p:spPr>
          </p:sp>
        </p:grpSp>
        <p:grpSp>
          <p:nvGrpSpPr>
            <p:cNvPr name="Group 130" id="130"/>
            <p:cNvGrpSpPr/>
            <p:nvPr/>
          </p:nvGrpSpPr>
          <p:grpSpPr>
            <a:xfrm rot="0">
              <a:off x="8307637" y="664317"/>
              <a:ext cx="150479" cy="82149"/>
              <a:chOff x="0" y="0"/>
              <a:chExt cx="497840" cy="271780"/>
            </a:xfrm>
          </p:grpSpPr>
          <p:sp>
            <p:nvSpPr>
              <p:cNvPr name="Freeform 131" id="131"/>
              <p:cNvSpPr/>
              <p:nvPr/>
            </p:nvSpPr>
            <p:spPr>
              <a:xfrm flipH="false" flipV="false" rot="0">
                <a:off x="50592" y="50101"/>
                <a:ext cx="396609" cy="169631"/>
              </a:xfrm>
              <a:custGeom>
                <a:avLst/>
                <a:gdLst/>
                <a:ahLst/>
                <a:cxnLst/>
                <a:rect r="r" b="b" t="t" l="l"/>
                <a:pathLst>
                  <a:path h="169631" w="396609">
                    <a:moveTo>
                      <a:pt x="19258" y="120079"/>
                    </a:moveTo>
                    <a:cubicBezTo>
                      <a:pt x="217378" y="34989"/>
                      <a:pt x="256748" y="26099"/>
                      <a:pt x="292308" y="17209"/>
                    </a:cubicBezTo>
                    <a:cubicBezTo>
                      <a:pt x="324058" y="10859"/>
                      <a:pt x="365968" y="-5651"/>
                      <a:pt x="381208" y="1969"/>
                    </a:cubicBezTo>
                    <a:cubicBezTo>
                      <a:pt x="391368" y="5779"/>
                      <a:pt x="397718" y="21019"/>
                      <a:pt x="396448" y="28639"/>
                    </a:cubicBezTo>
                    <a:cubicBezTo>
                      <a:pt x="393908" y="37529"/>
                      <a:pt x="381208" y="48959"/>
                      <a:pt x="373588" y="50229"/>
                    </a:cubicBezTo>
                    <a:cubicBezTo>
                      <a:pt x="365968" y="51499"/>
                      <a:pt x="355808" y="46419"/>
                      <a:pt x="350728" y="41339"/>
                    </a:cubicBezTo>
                    <a:cubicBezTo>
                      <a:pt x="346918" y="33719"/>
                      <a:pt x="345648" y="17209"/>
                      <a:pt x="349458" y="9589"/>
                    </a:cubicBezTo>
                    <a:cubicBezTo>
                      <a:pt x="354538" y="3239"/>
                      <a:pt x="371048" y="-1841"/>
                      <a:pt x="378668" y="699"/>
                    </a:cubicBezTo>
                    <a:cubicBezTo>
                      <a:pt x="386288" y="1969"/>
                      <a:pt x="393908" y="10859"/>
                      <a:pt x="395178" y="18479"/>
                    </a:cubicBezTo>
                    <a:cubicBezTo>
                      <a:pt x="396448" y="26099"/>
                      <a:pt x="393908" y="37529"/>
                      <a:pt x="383748" y="46419"/>
                    </a:cubicBezTo>
                    <a:cubicBezTo>
                      <a:pt x="359618" y="68009"/>
                      <a:pt x="264368" y="74359"/>
                      <a:pt x="205948" y="94679"/>
                    </a:cubicBezTo>
                    <a:cubicBezTo>
                      <a:pt x="146258" y="114999"/>
                      <a:pt x="63708" y="170879"/>
                      <a:pt x="29418" y="169609"/>
                    </a:cubicBezTo>
                    <a:cubicBezTo>
                      <a:pt x="15448" y="169609"/>
                      <a:pt x="2748" y="160719"/>
                      <a:pt x="208" y="153099"/>
                    </a:cubicBezTo>
                    <a:cubicBezTo>
                      <a:pt x="-2332" y="145479"/>
                      <a:pt x="19258" y="120079"/>
                      <a:pt x="19258" y="120079"/>
                    </a:cubicBezTo>
                  </a:path>
                </a:pathLst>
              </a:custGeom>
              <a:solidFill>
                <a:srgbClr val="FFFFFF"/>
              </a:solidFill>
              <a:ln cap="sq">
                <a:noFill/>
                <a:prstDash val="solid"/>
                <a:miter/>
              </a:ln>
            </p:spPr>
          </p:sp>
        </p:grpSp>
        <p:grpSp>
          <p:nvGrpSpPr>
            <p:cNvPr name="Group 132" id="132"/>
            <p:cNvGrpSpPr/>
            <p:nvPr/>
          </p:nvGrpSpPr>
          <p:grpSpPr>
            <a:xfrm rot="0">
              <a:off x="8188636" y="412112"/>
              <a:ext cx="280996" cy="188866"/>
              <a:chOff x="0" y="0"/>
              <a:chExt cx="929640" cy="624840"/>
            </a:xfrm>
          </p:grpSpPr>
          <p:sp>
            <p:nvSpPr>
              <p:cNvPr name="Freeform 133" id="133"/>
              <p:cNvSpPr/>
              <p:nvPr/>
            </p:nvSpPr>
            <p:spPr>
              <a:xfrm flipH="false" flipV="false" rot="0">
                <a:off x="49050" y="50800"/>
                <a:ext cx="829517" cy="527204"/>
              </a:xfrm>
              <a:custGeom>
                <a:avLst/>
                <a:gdLst/>
                <a:ahLst/>
                <a:cxnLst/>
                <a:rect r="r" b="b" t="t" l="l"/>
                <a:pathLst>
                  <a:path h="527204" w="829517">
                    <a:moveTo>
                      <a:pt x="24610" y="0"/>
                    </a:moveTo>
                    <a:cubicBezTo>
                      <a:pt x="232890" y="54610"/>
                      <a:pt x="258290" y="156210"/>
                      <a:pt x="283690" y="168910"/>
                    </a:cubicBezTo>
                    <a:cubicBezTo>
                      <a:pt x="295120" y="173990"/>
                      <a:pt x="302740" y="165100"/>
                      <a:pt x="314170" y="167640"/>
                    </a:cubicBezTo>
                    <a:cubicBezTo>
                      <a:pt x="330680" y="171450"/>
                      <a:pt x="357350" y="184150"/>
                      <a:pt x="375130" y="199390"/>
                    </a:cubicBezTo>
                    <a:cubicBezTo>
                      <a:pt x="391640" y="214630"/>
                      <a:pt x="403070" y="233680"/>
                      <a:pt x="417040" y="257810"/>
                    </a:cubicBezTo>
                    <a:cubicBezTo>
                      <a:pt x="436090" y="290830"/>
                      <a:pt x="438630" y="347980"/>
                      <a:pt x="472920" y="379730"/>
                    </a:cubicBezTo>
                    <a:cubicBezTo>
                      <a:pt x="516100" y="421640"/>
                      <a:pt x="615160" y="447040"/>
                      <a:pt x="677390" y="462280"/>
                    </a:cubicBezTo>
                    <a:cubicBezTo>
                      <a:pt x="725650" y="473710"/>
                      <a:pt x="790420" y="462280"/>
                      <a:pt x="813280" y="473710"/>
                    </a:cubicBezTo>
                    <a:cubicBezTo>
                      <a:pt x="822170" y="477520"/>
                      <a:pt x="827250" y="483870"/>
                      <a:pt x="828520" y="490220"/>
                    </a:cubicBezTo>
                    <a:cubicBezTo>
                      <a:pt x="831060" y="499110"/>
                      <a:pt x="824710" y="514350"/>
                      <a:pt x="817090" y="519430"/>
                    </a:cubicBezTo>
                    <a:cubicBezTo>
                      <a:pt x="812010" y="523240"/>
                      <a:pt x="800580" y="524510"/>
                      <a:pt x="794230" y="520700"/>
                    </a:cubicBezTo>
                    <a:cubicBezTo>
                      <a:pt x="786610" y="516890"/>
                      <a:pt x="778990" y="501650"/>
                      <a:pt x="778990" y="492760"/>
                    </a:cubicBezTo>
                    <a:cubicBezTo>
                      <a:pt x="780260" y="486410"/>
                      <a:pt x="787880" y="476250"/>
                      <a:pt x="794230" y="473710"/>
                    </a:cubicBezTo>
                    <a:cubicBezTo>
                      <a:pt x="801850" y="471170"/>
                      <a:pt x="818360" y="474980"/>
                      <a:pt x="823440" y="481330"/>
                    </a:cubicBezTo>
                    <a:cubicBezTo>
                      <a:pt x="828520" y="486410"/>
                      <a:pt x="831060" y="497840"/>
                      <a:pt x="828520" y="504190"/>
                    </a:cubicBezTo>
                    <a:cubicBezTo>
                      <a:pt x="825980" y="511810"/>
                      <a:pt x="817090" y="519430"/>
                      <a:pt x="804390" y="523240"/>
                    </a:cubicBezTo>
                    <a:cubicBezTo>
                      <a:pt x="778990" y="530860"/>
                      <a:pt x="721840" y="527050"/>
                      <a:pt x="671040" y="515620"/>
                    </a:cubicBezTo>
                    <a:cubicBezTo>
                      <a:pt x="601190" y="499110"/>
                      <a:pt x="479270" y="462280"/>
                      <a:pt x="429740" y="414020"/>
                    </a:cubicBezTo>
                    <a:cubicBezTo>
                      <a:pt x="394180" y="379730"/>
                      <a:pt x="392910" y="317500"/>
                      <a:pt x="375130" y="285750"/>
                    </a:cubicBezTo>
                    <a:cubicBezTo>
                      <a:pt x="362430" y="265430"/>
                      <a:pt x="352270" y="251460"/>
                      <a:pt x="338300" y="238760"/>
                    </a:cubicBezTo>
                    <a:cubicBezTo>
                      <a:pt x="325600" y="226060"/>
                      <a:pt x="307820" y="212090"/>
                      <a:pt x="293850" y="208280"/>
                    </a:cubicBezTo>
                    <a:cubicBezTo>
                      <a:pt x="281150" y="205740"/>
                      <a:pt x="270990" y="217170"/>
                      <a:pt x="257020" y="210820"/>
                    </a:cubicBezTo>
                    <a:cubicBezTo>
                      <a:pt x="226540" y="198120"/>
                      <a:pt x="190980" y="91440"/>
                      <a:pt x="145260" y="64770"/>
                    </a:cubicBezTo>
                    <a:cubicBezTo>
                      <a:pt x="105890" y="40640"/>
                      <a:pt x="25880" y="60960"/>
                      <a:pt x="8100" y="44450"/>
                    </a:cubicBezTo>
                    <a:cubicBezTo>
                      <a:pt x="480" y="36830"/>
                      <a:pt x="-2060" y="24130"/>
                      <a:pt x="1750" y="16510"/>
                    </a:cubicBezTo>
                    <a:cubicBezTo>
                      <a:pt x="4290" y="8890"/>
                      <a:pt x="24610" y="0"/>
                      <a:pt x="24610" y="0"/>
                    </a:cubicBezTo>
                  </a:path>
                </a:pathLst>
              </a:custGeom>
              <a:solidFill>
                <a:srgbClr val="FFFFFF"/>
              </a:solidFill>
              <a:ln cap="sq">
                <a:noFill/>
                <a:prstDash val="solid"/>
                <a:miter/>
              </a:ln>
            </p:spPr>
          </p:sp>
        </p:grpSp>
        <p:grpSp>
          <p:nvGrpSpPr>
            <p:cNvPr name="Group 134" id="134"/>
            <p:cNvGrpSpPr/>
            <p:nvPr/>
          </p:nvGrpSpPr>
          <p:grpSpPr>
            <a:xfrm rot="0">
              <a:off x="8118387" y="592533"/>
              <a:ext cx="98272" cy="155085"/>
              <a:chOff x="0" y="0"/>
              <a:chExt cx="325120" cy="513080"/>
            </a:xfrm>
          </p:grpSpPr>
          <p:sp>
            <p:nvSpPr>
              <p:cNvPr name="Freeform 135" id="135"/>
              <p:cNvSpPr/>
              <p:nvPr/>
            </p:nvSpPr>
            <p:spPr>
              <a:xfrm flipH="false" flipV="false" rot="0">
                <a:off x="49470" y="50800"/>
                <a:ext cx="224389" cy="411726"/>
              </a:xfrm>
              <a:custGeom>
                <a:avLst/>
                <a:gdLst/>
                <a:ahLst/>
                <a:cxnLst/>
                <a:rect r="r" b="b" t="t" l="l"/>
                <a:pathLst>
                  <a:path h="411726" w="224389">
                    <a:moveTo>
                      <a:pt x="29270" y="0"/>
                    </a:moveTo>
                    <a:cubicBezTo>
                      <a:pt x="121980" y="36830"/>
                      <a:pt x="128330" y="49530"/>
                      <a:pt x="135950" y="71120"/>
                    </a:cubicBezTo>
                    <a:cubicBezTo>
                      <a:pt x="149920" y="113030"/>
                      <a:pt x="137220" y="219710"/>
                      <a:pt x="156270" y="274320"/>
                    </a:cubicBezTo>
                    <a:cubicBezTo>
                      <a:pt x="171510" y="318770"/>
                      <a:pt x="221040" y="358140"/>
                      <a:pt x="223580" y="382270"/>
                    </a:cubicBezTo>
                    <a:cubicBezTo>
                      <a:pt x="226120" y="391160"/>
                      <a:pt x="222310" y="400050"/>
                      <a:pt x="217230" y="403860"/>
                    </a:cubicBezTo>
                    <a:cubicBezTo>
                      <a:pt x="212150" y="408940"/>
                      <a:pt x="201990" y="412750"/>
                      <a:pt x="194370" y="411480"/>
                    </a:cubicBezTo>
                    <a:cubicBezTo>
                      <a:pt x="188020" y="410210"/>
                      <a:pt x="179130" y="402590"/>
                      <a:pt x="175320" y="396240"/>
                    </a:cubicBezTo>
                    <a:cubicBezTo>
                      <a:pt x="172780" y="389890"/>
                      <a:pt x="174050" y="378460"/>
                      <a:pt x="177860" y="373380"/>
                    </a:cubicBezTo>
                    <a:cubicBezTo>
                      <a:pt x="181670" y="367030"/>
                      <a:pt x="191830" y="360680"/>
                      <a:pt x="198180" y="360680"/>
                    </a:cubicBezTo>
                    <a:cubicBezTo>
                      <a:pt x="207070" y="361950"/>
                      <a:pt x="221040" y="370840"/>
                      <a:pt x="223580" y="378460"/>
                    </a:cubicBezTo>
                    <a:cubicBezTo>
                      <a:pt x="226120" y="387350"/>
                      <a:pt x="219770" y="403860"/>
                      <a:pt x="213420" y="407670"/>
                    </a:cubicBezTo>
                    <a:cubicBezTo>
                      <a:pt x="205800" y="412750"/>
                      <a:pt x="193100" y="411480"/>
                      <a:pt x="182940" y="405130"/>
                    </a:cubicBezTo>
                    <a:cubicBezTo>
                      <a:pt x="161350" y="393700"/>
                      <a:pt x="130870" y="349250"/>
                      <a:pt x="115630" y="308610"/>
                    </a:cubicBezTo>
                    <a:cubicBezTo>
                      <a:pt x="92770" y="250190"/>
                      <a:pt x="115630" y="128270"/>
                      <a:pt x="86420" y="82550"/>
                    </a:cubicBezTo>
                    <a:cubicBezTo>
                      <a:pt x="67370" y="52070"/>
                      <a:pt x="7680" y="46990"/>
                      <a:pt x="1330" y="31750"/>
                    </a:cubicBezTo>
                    <a:cubicBezTo>
                      <a:pt x="-2480" y="22860"/>
                      <a:pt x="2600" y="13970"/>
                      <a:pt x="7680" y="8890"/>
                    </a:cubicBezTo>
                    <a:cubicBezTo>
                      <a:pt x="11490" y="3810"/>
                      <a:pt x="29270" y="0"/>
                      <a:pt x="29270" y="0"/>
                    </a:cubicBezTo>
                  </a:path>
                </a:pathLst>
              </a:custGeom>
              <a:solidFill>
                <a:srgbClr val="FFFFFF"/>
              </a:solidFill>
              <a:ln cap="sq">
                <a:noFill/>
                <a:prstDash val="solid"/>
                <a:miter/>
              </a:ln>
            </p:spPr>
          </p:sp>
        </p:grpSp>
        <p:grpSp>
          <p:nvGrpSpPr>
            <p:cNvPr name="Group 136" id="136"/>
            <p:cNvGrpSpPr/>
            <p:nvPr/>
          </p:nvGrpSpPr>
          <p:grpSpPr>
            <a:xfrm rot="0">
              <a:off x="8119539" y="407889"/>
              <a:ext cx="120153" cy="224950"/>
              <a:chOff x="0" y="0"/>
              <a:chExt cx="397510" cy="744220"/>
            </a:xfrm>
          </p:grpSpPr>
          <p:sp>
            <p:nvSpPr>
              <p:cNvPr name="Freeform 137" id="137"/>
              <p:cNvSpPr/>
              <p:nvPr/>
            </p:nvSpPr>
            <p:spPr>
              <a:xfrm flipH="false" flipV="false" rot="0">
                <a:off x="50298" y="50624"/>
                <a:ext cx="296575" cy="645825"/>
              </a:xfrm>
              <a:custGeom>
                <a:avLst/>
                <a:gdLst/>
                <a:ahLst/>
                <a:cxnLst/>
                <a:rect r="r" b="b" t="t" l="l"/>
                <a:pathLst>
                  <a:path h="645825" w="296575">
                    <a:moveTo>
                      <a:pt x="502" y="607236"/>
                    </a:moveTo>
                    <a:cubicBezTo>
                      <a:pt x="81782" y="443406"/>
                      <a:pt x="99562" y="340536"/>
                      <a:pt x="127502" y="277036"/>
                    </a:cubicBezTo>
                    <a:cubicBezTo>
                      <a:pt x="149092" y="226236"/>
                      <a:pt x="178302" y="190676"/>
                      <a:pt x="198622" y="144956"/>
                    </a:cubicBezTo>
                    <a:cubicBezTo>
                      <a:pt x="218942" y="101776"/>
                      <a:pt x="232912" y="30656"/>
                      <a:pt x="250692" y="11606"/>
                    </a:cubicBezTo>
                    <a:cubicBezTo>
                      <a:pt x="257042" y="3986"/>
                      <a:pt x="264662" y="176"/>
                      <a:pt x="271012" y="176"/>
                    </a:cubicBezTo>
                    <a:cubicBezTo>
                      <a:pt x="279902" y="176"/>
                      <a:pt x="293872" y="10336"/>
                      <a:pt x="296412" y="17956"/>
                    </a:cubicBezTo>
                    <a:cubicBezTo>
                      <a:pt x="297682" y="26846"/>
                      <a:pt x="291332" y="42086"/>
                      <a:pt x="284982" y="47166"/>
                    </a:cubicBezTo>
                    <a:cubicBezTo>
                      <a:pt x="278632" y="50976"/>
                      <a:pt x="267202" y="52246"/>
                      <a:pt x="260852" y="48436"/>
                    </a:cubicBezTo>
                    <a:cubicBezTo>
                      <a:pt x="254502" y="44626"/>
                      <a:pt x="245612" y="29386"/>
                      <a:pt x="246882" y="21766"/>
                    </a:cubicBezTo>
                    <a:cubicBezTo>
                      <a:pt x="246882" y="14146"/>
                      <a:pt x="254502" y="5256"/>
                      <a:pt x="260852" y="2716"/>
                    </a:cubicBezTo>
                    <a:cubicBezTo>
                      <a:pt x="267202" y="-1094"/>
                      <a:pt x="278632" y="-1094"/>
                      <a:pt x="284982" y="3986"/>
                    </a:cubicBezTo>
                    <a:cubicBezTo>
                      <a:pt x="291332" y="7796"/>
                      <a:pt x="296412" y="19226"/>
                      <a:pt x="296412" y="31926"/>
                    </a:cubicBezTo>
                    <a:cubicBezTo>
                      <a:pt x="296412" y="58596"/>
                      <a:pt x="269742" y="111936"/>
                      <a:pt x="250692" y="152576"/>
                    </a:cubicBezTo>
                    <a:cubicBezTo>
                      <a:pt x="230372" y="198296"/>
                      <a:pt x="198622" y="237666"/>
                      <a:pt x="175762" y="289736"/>
                    </a:cubicBezTo>
                    <a:cubicBezTo>
                      <a:pt x="149092" y="353236"/>
                      <a:pt x="133852" y="449756"/>
                      <a:pt x="107182" y="513256"/>
                    </a:cubicBezTo>
                    <a:cubicBezTo>
                      <a:pt x="86862" y="562786"/>
                      <a:pt x="61462" y="627556"/>
                      <a:pt x="37332" y="641526"/>
                    </a:cubicBezTo>
                    <a:cubicBezTo>
                      <a:pt x="27172" y="647876"/>
                      <a:pt x="10662" y="646606"/>
                      <a:pt x="4312" y="641526"/>
                    </a:cubicBezTo>
                    <a:cubicBezTo>
                      <a:pt x="-2038" y="635176"/>
                      <a:pt x="502" y="607236"/>
                      <a:pt x="502" y="607236"/>
                    </a:cubicBezTo>
                  </a:path>
                </a:pathLst>
              </a:custGeom>
              <a:solidFill>
                <a:srgbClr val="FFFFFF"/>
              </a:solidFill>
              <a:ln cap="sq">
                <a:noFill/>
                <a:prstDash val="solid"/>
                <a:miter/>
              </a:ln>
            </p:spPr>
          </p:sp>
        </p:grpSp>
        <p:grpSp>
          <p:nvGrpSpPr>
            <p:cNvPr name="Group 138" id="138"/>
            <p:cNvGrpSpPr/>
            <p:nvPr/>
          </p:nvGrpSpPr>
          <p:grpSpPr>
            <a:xfrm rot="0">
              <a:off x="7936430" y="645123"/>
              <a:ext cx="54126" cy="71401"/>
              <a:chOff x="0" y="0"/>
              <a:chExt cx="179070" cy="236220"/>
            </a:xfrm>
          </p:grpSpPr>
          <p:sp>
            <p:nvSpPr>
              <p:cNvPr name="Freeform 139" id="139"/>
              <p:cNvSpPr/>
              <p:nvPr/>
            </p:nvSpPr>
            <p:spPr>
              <a:xfrm flipH="false" flipV="false" rot="0">
                <a:off x="48657" y="50756"/>
                <a:ext cx="79288" cy="133534"/>
              </a:xfrm>
              <a:custGeom>
                <a:avLst/>
                <a:gdLst/>
                <a:ahLst/>
                <a:cxnLst/>
                <a:rect r="r" b="b" t="t" l="l"/>
                <a:pathLst>
                  <a:path h="133534" w="79288">
                    <a:moveTo>
                      <a:pt x="52943" y="25444"/>
                    </a:moveTo>
                    <a:cubicBezTo>
                      <a:pt x="74533" y="127044"/>
                      <a:pt x="54213" y="133394"/>
                      <a:pt x="45323" y="130854"/>
                    </a:cubicBezTo>
                    <a:cubicBezTo>
                      <a:pt x="37703" y="128314"/>
                      <a:pt x="28813" y="113074"/>
                      <a:pt x="30083" y="104184"/>
                    </a:cubicBezTo>
                    <a:cubicBezTo>
                      <a:pt x="31353" y="96564"/>
                      <a:pt x="44053" y="85134"/>
                      <a:pt x="51673" y="82594"/>
                    </a:cubicBezTo>
                    <a:cubicBezTo>
                      <a:pt x="58023" y="81324"/>
                      <a:pt x="69453" y="85134"/>
                      <a:pt x="74533" y="90214"/>
                    </a:cubicBezTo>
                    <a:cubicBezTo>
                      <a:pt x="79613" y="96564"/>
                      <a:pt x="80883" y="114344"/>
                      <a:pt x="77073" y="120694"/>
                    </a:cubicBezTo>
                    <a:cubicBezTo>
                      <a:pt x="74533" y="127044"/>
                      <a:pt x="64373" y="134664"/>
                      <a:pt x="56753" y="133394"/>
                    </a:cubicBezTo>
                    <a:cubicBezTo>
                      <a:pt x="42783" y="130854"/>
                      <a:pt x="14843" y="94024"/>
                      <a:pt x="5953" y="74974"/>
                    </a:cubicBezTo>
                    <a:cubicBezTo>
                      <a:pt x="-397" y="58464"/>
                      <a:pt x="-1667" y="38144"/>
                      <a:pt x="2143" y="25444"/>
                    </a:cubicBezTo>
                    <a:cubicBezTo>
                      <a:pt x="5953" y="14014"/>
                      <a:pt x="16113" y="44"/>
                      <a:pt x="25003" y="44"/>
                    </a:cubicBezTo>
                    <a:cubicBezTo>
                      <a:pt x="33893" y="-1226"/>
                      <a:pt x="52943" y="25444"/>
                      <a:pt x="52943" y="25444"/>
                    </a:cubicBezTo>
                  </a:path>
                </a:pathLst>
              </a:custGeom>
              <a:solidFill>
                <a:srgbClr val="FFFFFF"/>
              </a:solidFill>
              <a:ln cap="sq">
                <a:noFill/>
                <a:prstDash val="solid"/>
                <a:miter/>
              </a:ln>
            </p:spPr>
          </p:sp>
        </p:grpSp>
        <p:grpSp>
          <p:nvGrpSpPr>
            <p:cNvPr name="Group 140" id="140"/>
            <p:cNvGrpSpPr/>
            <p:nvPr/>
          </p:nvGrpSpPr>
          <p:grpSpPr>
            <a:xfrm rot="0">
              <a:off x="7946027" y="671611"/>
              <a:ext cx="233012" cy="155853"/>
              <a:chOff x="0" y="0"/>
              <a:chExt cx="770890" cy="515620"/>
            </a:xfrm>
          </p:grpSpPr>
          <p:sp>
            <p:nvSpPr>
              <p:cNvPr name="Freeform 141" id="141"/>
              <p:cNvSpPr/>
              <p:nvPr/>
            </p:nvSpPr>
            <p:spPr>
              <a:xfrm flipH="false" flipV="false" rot="0">
                <a:off x="47999" y="50559"/>
                <a:ext cx="672091" cy="414809"/>
              </a:xfrm>
              <a:custGeom>
                <a:avLst/>
                <a:gdLst/>
                <a:ahLst/>
                <a:cxnLst/>
                <a:rect r="r" b="b" t="t" l="l"/>
                <a:pathLst>
                  <a:path h="414809" w="672091">
                    <a:moveTo>
                      <a:pt x="49791" y="21831"/>
                    </a:moveTo>
                    <a:cubicBezTo>
                      <a:pt x="75191" y="78981"/>
                      <a:pt x="106941" y="81521"/>
                      <a:pt x="117101" y="95491"/>
                    </a:cubicBezTo>
                    <a:cubicBezTo>
                      <a:pt x="127261" y="110731"/>
                      <a:pt x="112021" y="132321"/>
                      <a:pt x="127261" y="151371"/>
                    </a:cubicBezTo>
                    <a:cubicBezTo>
                      <a:pt x="172981" y="209791"/>
                      <a:pt x="496831" y="317741"/>
                      <a:pt x="583191" y="346951"/>
                    </a:cubicBezTo>
                    <a:cubicBezTo>
                      <a:pt x="616211" y="358381"/>
                      <a:pt x="640341" y="353301"/>
                      <a:pt x="654311" y="364731"/>
                    </a:cubicBezTo>
                    <a:cubicBezTo>
                      <a:pt x="664471" y="373621"/>
                      <a:pt x="673361" y="390131"/>
                      <a:pt x="669551" y="399021"/>
                    </a:cubicBezTo>
                    <a:cubicBezTo>
                      <a:pt x="665741" y="406641"/>
                      <a:pt x="642881" y="414261"/>
                      <a:pt x="635261" y="411721"/>
                    </a:cubicBezTo>
                    <a:cubicBezTo>
                      <a:pt x="628911" y="409181"/>
                      <a:pt x="621291" y="399021"/>
                      <a:pt x="621291" y="392671"/>
                    </a:cubicBezTo>
                    <a:cubicBezTo>
                      <a:pt x="620021" y="383781"/>
                      <a:pt x="628911" y="369811"/>
                      <a:pt x="636531" y="366001"/>
                    </a:cubicBezTo>
                    <a:cubicBezTo>
                      <a:pt x="641611" y="362191"/>
                      <a:pt x="654311" y="363461"/>
                      <a:pt x="659391" y="367271"/>
                    </a:cubicBezTo>
                    <a:cubicBezTo>
                      <a:pt x="665741" y="371081"/>
                      <a:pt x="672091" y="381241"/>
                      <a:pt x="672091" y="387591"/>
                    </a:cubicBezTo>
                    <a:cubicBezTo>
                      <a:pt x="670821" y="396481"/>
                      <a:pt x="663201" y="409181"/>
                      <a:pt x="654311" y="412991"/>
                    </a:cubicBezTo>
                    <a:cubicBezTo>
                      <a:pt x="637801" y="419341"/>
                      <a:pt x="611131" y="407911"/>
                      <a:pt x="575571" y="396481"/>
                    </a:cubicBezTo>
                    <a:cubicBezTo>
                      <a:pt x="486671" y="368541"/>
                      <a:pt x="195841" y="251701"/>
                      <a:pt x="123451" y="205981"/>
                    </a:cubicBezTo>
                    <a:cubicBezTo>
                      <a:pt x="98051" y="190741"/>
                      <a:pt x="84081" y="180581"/>
                      <a:pt x="76461" y="165341"/>
                    </a:cubicBezTo>
                    <a:cubicBezTo>
                      <a:pt x="71381" y="153911"/>
                      <a:pt x="82811" y="138671"/>
                      <a:pt x="76461" y="125971"/>
                    </a:cubicBezTo>
                    <a:cubicBezTo>
                      <a:pt x="67571" y="109461"/>
                      <a:pt x="24391" y="99301"/>
                      <a:pt x="11691" y="78981"/>
                    </a:cubicBezTo>
                    <a:cubicBezTo>
                      <a:pt x="1531" y="59931"/>
                      <a:pt x="-3549" y="23101"/>
                      <a:pt x="2801" y="10401"/>
                    </a:cubicBezTo>
                    <a:cubicBezTo>
                      <a:pt x="7881" y="2781"/>
                      <a:pt x="21851" y="-1029"/>
                      <a:pt x="29471" y="241"/>
                    </a:cubicBezTo>
                    <a:cubicBezTo>
                      <a:pt x="38361" y="1511"/>
                      <a:pt x="49791" y="21831"/>
                      <a:pt x="49791" y="21831"/>
                    </a:cubicBezTo>
                  </a:path>
                </a:pathLst>
              </a:custGeom>
              <a:solidFill>
                <a:srgbClr val="FFFFFF"/>
              </a:solidFill>
              <a:ln cap="sq">
                <a:noFill/>
                <a:prstDash val="solid"/>
                <a:miter/>
              </a:ln>
            </p:spPr>
          </p:sp>
        </p:grpSp>
        <p:grpSp>
          <p:nvGrpSpPr>
            <p:cNvPr name="Group 142" id="142"/>
            <p:cNvGrpSpPr/>
            <p:nvPr/>
          </p:nvGrpSpPr>
          <p:grpSpPr>
            <a:xfrm rot="0">
              <a:off x="7939501" y="587926"/>
              <a:ext cx="232628" cy="99040"/>
              <a:chOff x="0" y="0"/>
              <a:chExt cx="769620" cy="327660"/>
            </a:xfrm>
          </p:grpSpPr>
          <p:sp>
            <p:nvSpPr>
              <p:cNvPr name="Freeform 143" id="143"/>
              <p:cNvSpPr/>
              <p:nvPr/>
            </p:nvSpPr>
            <p:spPr>
              <a:xfrm flipH="false" flipV="false" rot="0">
                <a:off x="50662" y="49570"/>
                <a:ext cx="667049" cy="233985"/>
              </a:xfrm>
              <a:custGeom>
                <a:avLst/>
                <a:gdLst/>
                <a:ahLst/>
                <a:cxnLst/>
                <a:rect r="r" b="b" t="t" l="l"/>
                <a:pathLst>
                  <a:path h="233985" w="667049">
                    <a:moveTo>
                      <a:pt x="25538" y="176490"/>
                    </a:moveTo>
                    <a:cubicBezTo>
                      <a:pt x="226198" y="152360"/>
                      <a:pt x="275728" y="39330"/>
                      <a:pt x="322718" y="15200"/>
                    </a:cubicBezTo>
                    <a:cubicBezTo>
                      <a:pt x="351928" y="-1310"/>
                      <a:pt x="374788" y="-1310"/>
                      <a:pt x="406538" y="1230"/>
                    </a:cubicBezTo>
                    <a:cubicBezTo>
                      <a:pt x="450988" y="3770"/>
                      <a:pt x="518298" y="44410"/>
                      <a:pt x="564018" y="45680"/>
                    </a:cubicBezTo>
                    <a:cubicBezTo>
                      <a:pt x="597038" y="46950"/>
                      <a:pt x="636408" y="19010"/>
                      <a:pt x="652918" y="26630"/>
                    </a:cubicBezTo>
                    <a:cubicBezTo>
                      <a:pt x="661808" y="30440"/>
                      <a:pt x="668158" y="45680"/>
                      <a:pt x="666888" y="53300"/>
                    </a:cubicBezTo>
                    <a:cubicBezTo>
                      <a:pt x="666888" y="60920"/>
                      <a:pt x="659268" y="69810"/>
                      <a:pt x="652918" y="72350"/>
                    </a:cubicBezTo>
                    <a:cubicBezTo>
                      <a:pt x="646568" y="74890"/>
                      <a:pt x="635138" y="74890"/>
                      <a:pt x="628788" y="71080"/>
                    </a:cubicBezTo>
                    <a:cubicBezTo>
                      <a:pt x="623708" y="67270"/>
                      <a:pt x="616088" y="58380"/>
                      <a:pt x="617358" y="50760"/>
                    </a:cubicBezTo>
                    <a:cubicBezTo>
                      <a:pt x="617358" y="41870"/>
                      <a:pt x="633868" y="25360"/>
                      <a:pt x="641488" y="24090"/>
                    </a:cubicBezTo>
                    <a:cubicBezTo>
                      <a:pt x="649108" y="22820"/>
                      <a:pt x="659268" y="29170"/>
                      <a:pt x="663078" y="35520"/>
                    </a:cubicBezTo>
                    <a:cubicBezTo>
                      <a:pt x="666888" y="41870"/>
                      <a:pt x="668158" y="57110"/>
                      <a:pt x="661808" y="66000"/>
                    </a:cubicBezTo>
                    <a:cubicBezTo>
                      <a:pt x="650378" y="81240"/>
                      <a:pt x="611008" y="95210"/>
                      <a:pt x="577988" y="97750"/>
                    </a:cubicBezTo>
                    <a:cubicBezTo>
                      <a:pt x="530998" y="100290"/>
                      <a:pt x="448448" y="55840"/>
                      <a:pt x="406538" y="52030"/>
                    </a:cubicBezTo>
                    <a:cubicBezTo>
                      <a:pt x="382408" y="49490"/>
                      <a:pt x="370978" y="45680"/>
                      <a:pt x="350658" y="55840"/>
                    </a:cubicBezTo>
                    <a:cubicBezTo>
                      <a:pt x="310018" y="74890"/>
                      <a:pt x="237628" y="193000"/>
                      <a:pt x="204608" y="214590"/>
                    </a:cubicBezTo>
                    <a:cubicBezTo>
                      <a:pt x="190638" y="223480"/>
                      <a:pt x="186828" y="224750"/>
                      <a:pt x="172858" y="227290"/>
                    </a:cubicBezTo>
                    <a:cubicBezTo>
                      <a:pt x="141108" y="232370"/>
                      <a:pt x="44588" y="239990"/>
                      <a:pt x="19188" y="226020"/>
                    </a:cubicBezTo>
                    <a:cubicBezTo>
                      <a:pt x="6488" y="219670"/>
                      <a:pt x="-1132" y="206970"/>
                      <a:pt x="138" y="198080"/>
                    </a:cubicBezTo>
                    <a:cubicBezTo>
                      <a:pt x="138" y="190460"/>
                      <a:pt x="25538" y="176490"/>
                      <a:pt x="25538" y="176490"/>
                    </a:cubicBezTo>
                  </a:path>
                </a:pathLst>
              </a:custGeom>
              <a:solidFill>
                <a:srgbClr val="FFFFFF"/>
              </a:solidFill>
              <a:ln cap="sq">
                <a:noFill/>
                <a:prstDash val="solid"/>
                <a:miter/>
              </a:ln>
            </p:spPr>
          </p:sp>
        </p:grpSp>
        <p:grpSp>
          <p:nvGrpSpPr>
            <p:cNvPr name="Group 144" id="144"/>
            <p:cNvGrpSpPr/>
            <p:nvPr/>
          </p:nvGrpSpPr>
          <p:grpSpPr>
            <a:xfrm rot="0">
              <a:off x="7914166" y="352611"/>
              <a:ext cx="69865" cy="340113"/>
              <a:chOff x="0" y="0"/>
              <a:chExt cx="231140" cy="1125220"/>
            </a:xfrm>
          </p:grpSpPr>
          <p:sp>
            <p:nvSpPr>
              <p:cNvPr name="Freeform 145" id="145"/>
              <p:cNvSpPr/>
              <p:nvPr/>
            </p:nvSpPr>
            <p:spPr>
              <a:xfrm flipH="false" flipV="false" rot="0">
                <a:off x="48218" y="50557"/>
                <a:ext cx="134091" cy="1022593"/>
              </a:xfrm>
              <a:custGeom>
                <a:avLst/>
                <a:gdLst/>
                <a:ahLst/>
                <a:cxnLst/>
                <a:rect r="r" b="b" t="t" l="l"/>
                <a:pathLst>
                  <a:path h="1022593" w="134091">
                    <a:moveTo>
                      <a:pt x="52112" y="1009893"/>
                    </a:moveTo>
                    <a:cubicBezTo>
                      <a:pt x="38142" y="940043"/>
                      <a:pt x="62272" y="933693"/>
                      <a:pt x="69892" y="915913"/>
                    </a:cubicBezTo>
                    <a:cubicBezTo>
                      <a:pt x="81322" y="889243"/>
                      <a:pt x="86402" y="838443"/>
                      <a:pt x="81322" y="810503"/>
                    </a:cubicBezTo>
                    <a:cubicBezTo>
                      <a:pt x="76242" y="788913"/>
                      <a:pt x="62272" y="786373"/>
                      <a:pt x="54652" y="757163"/>
                    </a:cubicBezTo>
                    <a:cubicBezTo>
                      <a:pt x="26712" y="659373"/>
                      <a:pt x="-10118" y="174233"/>
                      <a:pt x="2582" y="70093"/>
                    </a:cubicBezTo>
                    <a:cubicBezTo>
                      <a:pt x="6392" y="38343"/>
                      <a:pt x="12742" y="19293"/>
                      <a:pt x="22902" y="9133"/>
                    </a:cubicBezTo>
                    <a:cubicBezTo>
                      <a:pt x="29252" y="2783"/>
                      <a:pt x="38142" y="-1027"/>
                      <a:pt x="45762" y="243"/>
                    </a:cubicBezTo>
                    <a:cubicBezTo>
                      <a:pt x="53382" y="2783"/>
                      <a:pt x="66082" y="14213"/>
                      <a:pt x="67352" y="21833"/>
                    </a:cubicBezTo>
                    <a:cubicBezTo>
                      <a:pt x="68622" y="29453"/>
                      <a:pt x="64812" y="39613"/>
                      <a:pt x="58462" y="44693"/>
                    </a:cubicBezTo>
                    <a:cubicBezTo>
                      <a:pt x="53382" y="49773"/>
                      <a:pt x="43222" y="52313"/>
                      <a:pt x="35602" y="49773"/>
                    </a:cubicBezTo>
                    <a:cubicBezTo>
                      <a:pt x="29252" y="48503"/>
                      <a:pt x="20362" y="40883"/>
                      <a:pt x="17822" y="34533"/>
                    </a:cubicBezTo>
                    <a:cubicBezTo>
                      <a:pt x="15282" y="28183"/>
                      <a:pt x="17822" y="16753"/>
                      <a:pt x="21632" y="10403"/>
                    </a:cubicBezTo>
                    <a:cubicBezTo>
                      <a:pt x="25442" y="5323"/>
                      <a:pt x="35602" y="243"/>
                      <a:pt x="43222" y="243"/>
                    </a:cubicBezTo>
                    <a:cubicBezTo>
                      <a:pt x="49572" y="243"/>
                      <a:pt x="58462" y="4053"/>
                      <a:pt x="63542" y="11673"/>
                    </a:cubicBezTo>
                    <a:cubicBezTo>
                      <a:pt x="74972" y="33263"/>
                      <a:pt x="53382" y="98033"/>
                      <a:pt x="55922" y="157723"/>
                    </a:cubicBezTo>
                    <a:cubicBezTo>
                      <a:pt x="58462" y="250433"/>
                      <a:pt x="87672" y="404103"/>
                      <a:pt x="95292" y="512053"/>
                    </a:cubicBezTo>
                    <a:cubicBezTo>
                      <a:pt x="101642" y="600953"/>
                      <a:pt x="90212" y="703823"/>
                      <a:pt x="104182" y="755893"/>
                    </a:cubicBezTo>
                    <a:cubicBezTo>
                      <a:pt x="110532" y="781293"/>
                      <a:pt x="127042" y="787643"/>
                      <a:pt x="132122" y="810503"/>
                    </a:cubicBezTo>
                    <a:cubicBezTo>
                      <a:pt x="137202" y="840983"/>
                      <a:pt x="132122" y="899403"/>
                      <a:pt x="120692" y="926073"/>
                    </a:cubicBezTo>
                    <a:cubicBezTo>
                      <a:pt x="113072" y="945123"/>
                      <a:pt x="88942" y="951473"/>
                      <a:pt x="86402" y="966713"/>
                    </a:cubicBezTo>
                    <a:cubicBezTo>
                      <a:pt x="82592" y="979413"/>
                      <a:pt x="101642" y="998463"/>
                      <a:pt x="97832" y="1008623"/>
                    </a:cubicBezTo>
                    <a:cubicBezTo>
                      <a:pt x="94022" y="1016243"/>
                      <a:pt x="80052" y="1022593"/>
                      <a:pt x="72432" y="1022593"/>
                    </a:cubicBezTo>
                    <a:cubicBezTo>
                      <a:pt x="64812" y="1022593"/>
                      <a:pt x="52112" y="1009893"/>
                      <a:pt x="52112" y="1009893"/>
                    </a:cubicBezTo>
                  </a:path>
                </a:pathLst>
              </a:custGeom>
              <a:solidFill>
                <a:srgbClr val="FFFFFF"/>
              </a:solidFill>
              <a:ln cap="sq">
                <a:noFill/>
                <a:prstDash val="solid"/>
                <a:miter/>
              </a:ln>
            </p:spPr>
          </p:sp>
        </p:grpSp>
        <p:grpSp>
          <p:nvGrpSpPr>
            <p:cNvPr name="Group 146" id="146"/>
            <p:cNvGrpSpPr/>
            <p:nvPr/>
          </p:nvGrpSpPr>
          <p:grpSpPr>
            <a:xfrm rot="0">
              <a:off x="7923379" y="358753"/>
              <a:ext cx="318232" cy="100191"/>
              <a:chOff x="0" y="0"/>
              <a:chExt cx="1052830" cy="331470"/>
            </a:xfrm>
          </p:grpSpPr>
          <p:sp>
            <p:nvSpPr>
              <p:cNvPr name="Freeform 147" id="147"/>
              <p:cNvSpPr/>
              <p:nvPr/>
            </p:nvSpPr>
            <p:spPr>
              <a:xfrm flipH="false" flipV="false" rot="0">
                <a:off x="49118" y="50800"/>
                <a:ext cx="953020" cy="228659"/>
              </a:xfrm>
              <a:custGeom>
                <a:avLst/>
                <a:gdLst/>
                <a:ahLst/>
                <a:cxnLst/>
                <a:rect r="r" b="b" t="t" l="l"/>
                <a:pathLst>
                  <a:path h="228659" w="953020">
                    <a:moveTo>
                      <a:pt x="32162" y="0"/>
                    </a:moveTo>
                    <a:cubicBezTo>
                      <a:pt x="348392" y="130810"/>
                      <a:pt x="378872" y="134620"/>
                      <a:pt x="424592" y="139700"/>
                    </a:cubicBezTo>
                    <a:cubicBezTo>
                      <a:pt x="479202" y="146050"/>
                      <a:pt x="549052" y="153670"/>
                      <a:pt x="607472" y="146050"/>
                    </a:cubicBezTo>
                    <a:cubicBezTo>
                      <a:pt x="660812" y="137160"/>
                      <a:pt x="706532" y="92710"/>
                      <a:pt x="758602" y="95250"/>
                    </a:cubicBezTo>
                    <a:cubicBezTo>
                      <a:pt x="817022" y="99060"/>
                      <a:pt x="914812" y="158750"/>
                      <a:pt x="940212" y="181610"/>
                    </a:cubicBezTo>
                    <a:cubicBezTo>
                      <a:pt x="947832" y="187960"/>
                      <a:pt x="952912" y="194310"/>
                      <a:pt x="952912" y="200660"/>
                    </a:cubicBezTo>
                    <a:cubicBezTo>
                      <a:pt x="952912" y="209550"/>
                      <a:pt x="942752" y="223520"/>
                      <a:pt x="936402" y="227330"/>
                    </a:cubicBezTo>
                    <a:cubicBezTo>
                      <a:pt x="928782" y="229870"/>
                      <a:pt x="918622" y="227330"/>
                      <a:pt x="912272" y="223520"/>
                    </a:cubicBezTo>
                    <a:cubicBezTo>
                      <a:pt x="907192" y="219710"/>
                      <a:pt x="902112" y="209550"/>
                      <a:pt x="902112" y="201930"/>
                    </a:cubicBezTo>
                    <a:cubicBezTo>
                      <a:pt x="902112" y="195580"/>
                      <a:pt x="907192" y="185420"/>
                      <a:pt x="913542" y="181610"/>
                    </a:cubicBezTo>
                    <a:cubicBezTo>
                      <a:pt x="919892" y="177800"/>
                      <a:pt x="931322" y="176530"/>
                      <a:pt x="937672" y="180340"/>
                    </a:cubicBezTo>
                    <a:cubicBezTo>
                      <a:pt x="944022" y="184150"/>
                      <a:pt x="954182" y="199390"/>
                      <a:pt x="952912" y="207010"/>
                    </a:cubicBezTo>
                    <a:cubicBezTo>
                      <a:pt x="950372" y="214630"/>
                      <a:pt x="936402" y="227330"/>
                      <a:pt x="922432" y="228600"/>
                    </a:cubicBezTo>
                    <a:cubicBezTo>
                      <a:pt x="889412" y="231140"/>
                      <a:pt x="808132" y="151130"/>
                      <a:pt x="754792" y="148590"/>
                    </a:cubicBezTo>
                    <a:cubicBezTo>
                      <a:pt x="706532" y="146050"/>
                      <a:pt x="665892" y="187960"/>
                      <a:pt x="616362" y="196850"/>
                    </a:cubicBezTo>
                    <a:cubicBezTo>
                      <a:pt x="560482" y="204470"/>
                      <a:pt x="493172" y="198120"/>
                      <a:pt x="434752" y="191770"/>
                    </a:cubicBezTo>
                    <a:cubicBezTo>
                      <a:pt x="378872" y="185420"/>
                      <a:pt x="333152" y="177800"/>
                      <a:pt x="273462" y="158750"/>
                    </a:cubicBezTo>
                    <a:cubicBezTo>
                      <a:pt x="195992" y="134620"/>
                      <a:pt x="39782" y="77470"/>
                      <a:pt x="10572" y="44450"/>
                    </a:cubicBezTo>
                    <a:cubicBezTo>
                      <a:pt x="412" y="33020"/>
                      <a:pt x="-2128" y="20320"/>
                      <a:pt x="1682" y="12700"/>
                    </a:cubicBezTo>
                    <a:cubicBezTo>
                      <a:pt x="5492" y="5080"/>
                      <a:pt x="32162" y="0"/>
                      <a:pt x="32162" y="0"/>
                    </a:cubicBezTo>
                  </a:path>
                </a:pathLst>
              </a:custGeom>
              <a:solidFill>
                <a:srgbClr val="FFFFFF"/>
              </a:solidFill>
              <a:ln cap="sq">
                <a:noFill/>
                <a:prstDash val="solid"/>
                <a:miter/>
              </a:ln>
            </p:spPr>
          </p:sp>
        </p:grpSp>
        <p:grpSp>
          <p:nvGrpSpPr>
            <p:cNvPr name="Group 148" id="148"/>
            <p:cNvGrpSpPr/>
            <p:nvPr/>
          </p:nvGrpSpPr>
          <p:grpSpPr>
            <a:xfrm rot="0">
              <a:off x="8688824" y="683895"/>
              <a:ext cx="194624" cy="239922"/>
              <a:chOff x="0" y="0"/>
              <a:chExt cx="643890" cy="793750"/>
            </a:xfrm>
          </p:grpSpPr>
          <p:sp>
            <p:nvSpPr>
              <p:cNvPr name="Freeform 149" id="149"/>
              <p:cNvSpPr/>
              <p:nvPr/>
            </p:nvSpPr>
            <p:spPr>
              <a:xfrm flipH="false" flipV="false" rot="0">
                <a:off x="50800" y="50800"/>
                <a:ext cx="542454" cy="694035"/>
              </a:xfrm>
              <a:custGeom>
                <a:avLst/>
                <a:gdLst/>
                <a:ahLst/>
                <a:cxnLst/>
                <a:rect r="r" b="b" t="t" l="l"/>
                <a:pathLst>
                  <a:path h="694035" w="542454">
                    <a:moveTo>
                      <a:pt x="0" y="668020"/>
                    </a:moveTo>
                    <a:cubicBezTo>
                      <a:pt x="43180" y="590550"/>
                      <a:pt x="67310" y="596900"/>
                      <a:pt x="91440" y="600710"/>
                    </a:cubicBezTo>
                    <a:cubicBezTo>
                      <a:pt x="121920" y="604520"/>
                      <a:pt x="167640" y="633730"/>
                      <a:pt x="199390" y="631190"/>
                    </a:cubicBezTo>
                    <a:cubicBezTo>
                      <a:pt x="223520" y="629920"/>
                      <a:pt x="245110" y="623570"/>
                      <a:pt x="262890" y="605790"/>
                    </a:cubicBezTo>
                    <a:cubicBezTo>
                      <a:pt x="287020" y="580390"/>
                      <a:pt x="308610" y="521970"/>
                      <a:pt x="311150" y="477520"/>
                    </a:cubicBezTo>
                    <a:cubicBezTo>
                      <a:pt x="313690" y="427990"/>
                      <a:pt x="262890" y="355600"/>
                      <a:pt x="270510" y="320040"/>
                    </a:cubicBezTo>
                    <a:cubicBezTo>
                      <a:pt x="274320" y="298450"/>
                      <a:pt x="290830" y="287020"/>
                      <a:pt x="304800" y="274320"/>
                    </a:cubicBezTo>
                    <a:cubicBezTo>
                      <a:pt x="318770" y="260350"/>
                      <a:pt x="340360" y="256540"/>
                      <a:pt x="355600" y="242570"/>
                    </a:cubicBezTo>
                    <a:cubicBezTo>
                      <a:pt x="374650" y="224790"/>
                      <a:pt x="393700" y="196850"/>
                      <a:pt x="406400" y="168910"/>
                    </a:cubicBezTo>
                    <a:cubicBezTo>
                      <a:pt x="420370" y="138430"/>
                      <a:pt x="415290" y="91440"/>
                      <a:pt x="433070" y="63500"/>
                    </a:cubicBezTo>
                    <a:cubicBezTo>
                      <a:pt x="450850" y="35560"/>
                      <a:pt x="491490" y="2540"/>
                      <a:pt x="511810" y="0"/>
                    </a:cubicBezTo>
                    <a:cubicBezTo>
                      <a:pt x="523240" y="0"/>
                      <a:pt x="535940" y="6350"/>
                      <a:pt x="538480" y="13970"/>
                    </a:cubicBezTo>
                    <a:cubicBezTo>
                      <a:pt x="542290" y="21590"/>
                      <a:pt x="538480" y="38100"/>
                      <a:pt x="533400" y="44450"/>
                    </a:cubicBezTo>
                    <a:cubicBezTo>
                      <a:pt x="528320" y="49530"/>
                      <a:pt x="516890" y="52070"/>
                      <a:pt x="510540" y="49530"/>
                    </a:cubicBezTo>
                    <a:cubicBezTo>
                      <a:pt x="502920" y="48260"/>
                      <a:pt x="494030" y="40640"/>
                      <a:pt x="492760" y="34290"/>
                    </a:cubicBezTo>
                    <a:cubicBezTo>
                      <a:pt x="491490" y="25400"/>
                      <a:pt x="501650" y="5080"/>
                      <a:pt x="509270" y="1270"/>
                    </a:cubicBezTo>
                    <a:cubicBezTo>
                      <a:pt x="515620" y="-1270"/>
                      <a:pt x="527050" y="1270"/>
                      <a:pt x="532130" y="6350"/>
                    </a:cubicBezTo>
                    <a:cubicBezTo>
                      <a:pt x="537210" y="10160"/>
                      <a:pt x="543560" y="19050"/>
                      <a:pt x="542290" y="27940"/>
                    </a:cubicBezTo>
                    <a:cubicBezTo>
                      <a:pt x="538480" y="41910"/>
                      <a:pt x="509270" y="66040"/>
                      <a:pt x="494030" y="74930"/>
                    </a:cubicBezTo>
                    <a:cubicBezTo>
                      <a:pt x="482600" y="82550"/>
                      <a:pt x="463550" y="78740"/>
                      <a:pt x="461010" y="86360"/>
                    </a:cubicBezTo>
                    <a:cubicBezTo>
                      <a:pt x="457200" y="92710"/>
                      <a:pt x="472440" y="104140"/>
                      <a:pt x="473710" y="116840"/>
                    </a:cubicBezTo>
                    <a:cubicBezTo>
                      <a:pt x="474980" y="134620"/>
                      <a:pt x="469900" y="157480"/>
                      <a:pt x="457200" y="182880"/>
                    </a:cubicBezTo>
                    <a:cubicBezTo>
                      <a:pt x="434340" y="227330"/>
                      <a:pt x="332740" y="294640"/>
                      <a:pt x="321310" y="346710"/>
                    </a:cubicBezTo>
                    <a:cubicBezTo>
                      <a:pt x="313690" y="387350"/>
                      <a:pt x="354330" y="427990"/>
                      <a:pt x="356870" y="464820"/>
                    </a:cubicBezTo>
                    <a:cubicBezTo>
                      <a:pt x="359410" y="494030"/>
                      <a:pt x="351790" y="520700"/>
                      <a:pt x="342900" y="547370"/>
                    </a:cubicBezTo>
                    <a:cubicBezTo>
                      <a:pt x="334010" y="576580"/>
                      <a:pt x="322580" y="609600"/>
                      <a:pt x="302260" y="632460"/>
                    </a:cubicBezTo>
                    <a:cubicBezTo>
                      <a:pt x="279400" y="656590"/>
                      <a:pt x="247650" y="680720"/>
                      <a:pt x="213360" y="685800"/>
                    </a:cubicBezTo>
                    <a:cubicBezTo>
                      <a:pt x="167640" y="692150"/>
                      <a:pt x="76200" y="629920"/>
                      <a:pt x="50800" y="643890"/>
                    </a:cubicBezTo>
                    <a:cubicBezTo>
                      <a:pt x="36830" y="651510"/>
                      <a:pt x="44450" y="685800"/>
                      <a:pt x="34290" y="692150"/>
                    </a:cubicBezTo>
                    <a:cubicBezTo>
                      <a:pt x="29210" y="695960"/>
                      <a:pt x="16510" y="693420"/>
                      <a:pt x="11430" y="689610"/>
                    </a:cubicBezTo>
                    <a:cubicBezTo>
                      <a:pt x="5080" y="685800"/>
                      <a:pt x="0" y="668020"/>
                      <a:pt x="0" y="668020"/>
                    </a:cubicBezTo>
                  </a:path>
                </a:pathLst>
              </a:custGeom>
              <a:solidFill>
                <a:srgbClr val="FFFFFF"/>
              </a:solidFill>
              <a:ln cap="sq">
                <a:noFill/>
                <a:prstDash val="solid"/>
                <a:miter/>
              </a:ln>
            </p:spPr>
          </p:sp>
        </p:grpSp>
        <p:grpSp>
          <p:nvGrpSpPr>
            <p:cNvPr name="Group 150" id="150"/>
            <p:cNvGrpSpPr/>
            <p:nvPr/>
          </p:nvGrpSpPr>
          <p:grpSpPr>
            <a:xfrm rot="0">
              <a:off x="8208597" y="415183"/>
              <a:ext cx="102111" cy="92130"/>
              <a:chOff x="0" y="0"/>
              <a:chExt cx="337820" cy="304800"/>
            </a:xfrm>
          </p:grpSpPr>
          <p:sp>
            <p:nvSpPr>
              <p:cNvPr name="Freeform 151" id="151"/>
              <p:cNvSpPr/>
              <p:nvPr/>
            </p:nvSpPr>
            <p:spPr>
              <a:xfrm flipH="false" flipV="false" rot="0">
                <a:off x="50342" y="53340"/>
                <a:ext cx="236678" cy="201444"/>
              </a:xfrm>
              <a:custGeom>
                <a:avLst/>
                <a:gdLst/>
                <a:ahLst/>
                <a:cxnLst/>
                <a:rect r="r" b="b" t="t" l="l"/>
                <a:pathLst>
                  <a:path h="201444" w="236678">
                    <a:moveTo>
                      <a:pt x="16968" y="0"/>
                    </a:moveTo>
                    <a:cubicBezTo>
                      <a:pt x="96978" y="5080"/>
                      <a:pt x="136348" y="30480"/>
                      <a:pt x="163018" y="57150"/>
                    </a:cubicBezTo>
                    <a:cubicBezTo>
                      <a:pt x="192228" y="86360"/>
                      <a:pt x="235408" y="146050"/>
                      <a:pt x="235408" y="171450"/>
                    </a:cubicBezTo>
                    <a:cubicBezTo>
                      <a:pt x="236678" y="184150"/>
                      <a:pt x="226518" y="196850"/>
                      <a:pt x="218898" y="200660"/>
                    </a:cubicBezTo>
                    <a:cubicBezTo>
                      <a:pt x="211278" y="203200"/>
                      <a:pt x="194768" y="198120"/>
                      <a:pt x="190958" y="191770"/>
                    </a:cubicBezTo>
                    <a:cubicBezTo>
                      <a:pt x="187148" y="184150"/>
                      <a:pt x="197308" y="154940"/>
                      <a:pt x="206198" y="151130"/>
                    </a:cubicBezTo>
                    <a:cubicBezTo>
                      <a:pt x="211278" y="148590"/>
                      <a:pt x="223978" y="152400"/>
                      <a:pt x="229058" y="157480"/>
                    </a:cubicBezTo>
                    <a:cubicBezTo>
                      <a:pt x="234138" y="162560"/>
                      <a:pt x="236678" y="173990"/>
                      <a:pt x="236678" y="180340"/>
                    </a:cubicBezTo>
                    <a:cubicBezTo>
                      <a:pt x="235408" y="186690"/>
                      <a:pt x="227788" y="196850"/>
                      <a:pt x="221438" y="199390"/>
                    </a:cubicBezTo>
                    <a:cubicBezTo>
                      <a:pt x="215088" y="201930"/>
                      <a:pt x="203658" y="201930"/>
                      <a:pt x="197308" y="198120"/>
                    </a:cubicBezTo>
                    <a:cubicBezTo>
                      <a:pt x="192228" y="194310"/>
                      <a:pt x="185878" y="184150"/>
                      <a:pt x="185878" y="177800"/>
                    </a:cubicBezTo>
                    <a:cubicBezTo>
                      <a:pt x="185878" y="168910"/>
                      <a:pt x="194768" y="153670"/>
                      <a:pt x="202388" y="152400"/>
                    </a:cubicBezTo>
                    <a:cubicBezTo>
                      <a:pt x="211278" y="149860"/>
                      <a:pt x="232868" y="161290"/>
                      <a:pt x="235408" y="168910"/>
                    </a:cubicBezTo>
                    <a:cubicBezTo>
                      <a:pt x="237948" y="177800"/>
                      <a:pt x="226518" y="196850"/>
                      <a:pt x="218898" y="200660"/>
                    </a:cubicBezTo>
                    <a:cubicBezTo>
                      <a:pt x="211278" y="203200"/>
                      <a:pt x="201118" y="199390"/>
                      <a:pt x="190958" y="191770"/>
                    </a:cubicBezTo>
                    <a:cubicBezTo>
                      <a:pt x="170638" y="176530"/>
                      <a:pt x="151588" y="110490"/>
                      <a:pt x="124918" y="85090"/>
                    </a:cubicBezTo>
                    <a:cubicBezTo>
                      <a:pt x="103328" y="63500"/>
                      <a:pt x="70308" y="49530"/>
                      <a:pt x="47448" y="43180"/>
                    </a:cubicBezTo>
                    <a:cubicBezTo>
                      <a:pt x="32208" y="38100"/>
                      <a:pt x="11888" y="45720"/>
                      <a:pt x="5538" y="39370"/>
                    </a:cubicBezTo>
                    <a:cubicBezTo>
                      <a:pt x="458" y="35560"/>
                      <a:pt x="-812" y="24130"/>
                      <a:pt x="458" y="16510"/>
                    </a:cubicBezTo>
                    <a:cubicBezTo>
                      <a:pt x="2998" y="10160"/>
                      <a:pt x="16968" y="0"/>
                      <a:pt x="16968" y="0"/>
                    </a:cubicBezTo>
                  </a:path>
                </a:pathLst>
              </a:custGeom>
              <a:solidFill>
                <a:srgbClr val="FFFFFF"/>
              </a:solidFill>
              <a:ln cap="sq">
                <a:noFill/>
                <a:prstDash val="solid"/>
                <a:miter/>
              </a:ln>
            </p:spPr>
          </p:sp>
        </p:grpSp>
        <p:sp>
          <p:nvSpPr>
            <p:cNvPr name="AutoShape 152" id="152"/>
            <p:cNvSpPr/>
            <p:nvPr/>
          </p:nvSpPr>
          <p:spPr>
            <a:xfrm>
              <a:off x="682703" y="8013199"/>
              <a:ext cx="2016247" cy="518257"/>
            </a:xfrm>
            <a:prstGeom prst="line">
              <a:avLst/>
            </a:prstGeom>
            <a:ln cap="flat" w="63725">
              <a:solidFill>
                <a:srgbClr val="000000"/>
              </a:solidFill>
              <a:prstDash val="solid"/>
              <a:headEnd type="none" len="sm" w="sm"/>
              <a:tailEnd type="none" len="sm" w="sm"/>
            </a:ln>
          </p:spPr>
        </p:sp>
        <p:sp>
          <p:nvSpPr>
            <p:cNvPr name="AutoShape 153" id="153"/>
            <p:cNvSpPr/>
            <p:nvPr/>
          </p:nvSpPr>
          <p:spPr>
            <a:xfrm flipH="true">
              <a:off x="7733977" y="6737825"/>
              <a:ext cx="1472046" cy="1472046"/>
            </a:xfrm>
            <a:prstGeom prst="line">
              <a:avLst/>
            </a:prstGeom>
            <a:ln cap="flat" w="63725">
              <a:solidFill>
                <a:srgbClr val="000000"/>
              </a:solidFill>
              <a:prstDash val="solid"/>
              <a:headEnd type="none" len="sm" w="sm"/>
              <a:tailEnd type="none" len="sm" w="sm"/>
            </a:ln>
          </p:spPr>
        </p:sp>
        <p:sp>
          <p:nvSpPr>
            <p:cNvPr name="Freeform 154" id="154"/>
            <p:cNvSpPr/>
            <p:nvPr/>
          </p:nvSpPr>
          <p:spPr>
            <a:xfrm flipH="false" flipV="false" rot="0">
              <a:off x="7475010" y="7473848"/>
              <a:ext cx="961475" cy="961475"/>
            </a:xfrm>
            <a:custGeom>
              <a:avLst/>
              <a:gdLst/>
              <a:ahLst/>
              <a:cxnLst/>
              <a:rect r="r" b="b" t="t" l="l"/>
              <a:pathLst>
                <a:path h="961475" w="961475">
                  <a:moveTo>
                    <a:pt x="0" y="0"/>
                  </a:moveTo>
                  <a:lnTo>
                    <a:pt x="961474" y="0"/>
                  </a:lnTo>
                  <a:lnTo>
                    <a:pt x="961474" y="961475"/>
                  </a:lnTo>
                  <a:lnTo>
                    <a:pt x="0" y="96147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55" id="155"/>
            <p:cNvSpPr/>
            <p:nvPr/>
          </p:nvSpPr>
          <p:spPr>
            <a:xfrm>
              <a:off x="1907403" y="2890006"/>
              <a:ext cx="1282210" cy="1640054"/>
            </a:xfrm>
            <a:prstGeom prst="line">
              <a:avLst/>
            </a:prstGeom>
            <a:ln cap="flat" w="63725">
              <a:solidFill>
                <a:srgbClr val="000000"/>
              </a:solidFill>
              <a:prstDash val="solid"/>
              <a:headEnd type="none" len="sm" w="sm"/>
              <a:tailEnd type="none" len="sm" w="sm"/>
            </a:ln>
          </p:spPr>
        </p:sp>
        <p:sp>
          <p:nvSpPr>
            <p:cNvPr name="Freeform 156" id="156"/>
            <p:cNvSpPr/>
            <p:nvPr/>
          </p:nvSpPr>
          <p:spPr>
            <a:xfrm flipH="false" flipV="false" rot="0">
              <a:off x="1400154" y="2246985"/>
              <a:ext cx="961475" cy="961475"/>
            </a:xfrm>
            <a:custGeom>
              <a:avLst/>
              <a:gdLst/>
              <a:ahLst/>
              <a:cxnLst/>
              <a:rect r="r" b="b" t="t" l="l"/>
              <a:pathLst>
                <a:path h="961475" w="961475">
                  <a:moveTo>
                    <a:pt x="0" y="0"/>
                  </a:moveTo>
                  <a:lnTo>
                    <a:pt x="961475" y="0"/>
                  </a:lnTo>
                  <a:lnTo>
                    <a:pt x="961475" y="961475"/>
                  </a:lnTo>
                  <a:lnTo>
                    <a:pt x="0" y="96147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AutoShape 157" id="157"/>
            <p:cNvSpPr/>
            <p:nvPr/>
          </p:nvSpPr>
          <p:spPr>
            <a:xfrm flipH="true" flipV="true">
              <a:off x="5185059" y="8070052"/>
              <a:ext cx="1069613" cy="825652"/>
            </a:xfrm>
            <a:prstGeom prst="line">
              <a:avLst/>
            </a:prstGeom>
            <a:ln cap="flat" w="63725">
              <a:solidFill>
                <a:srgbClr val="000000"/>
              </a:solidFill>
              <a:prstDash val="solid"/>
              <a:headEnd type="none" len="sm" w="sm"/>
              <a:tailEnd type="none" len="sm" w="sm"/>
            </a:ln>
          </p:spPr>
        </p:sp>
        <p:sp>
          <p:nvSpPr>
            <p:cNvPr name="Freeform 158" id="158"/>
            <p:cNvSpPr/>
            <p:nvPr/>
          </p:nvSpPr>
          <p:spPr>
            <a:xfrm flipH="false" flipV="false" rot="0">
              <a:off x="5941714" y="8564048"/>
              <a:ext cx="961475" cy="961475"/>
            </a:xfrm>
            <a:custGeom>
              <a:avLst/>
              <a:gdLst/>
              <a:ahLst/>
              <a:cxnLst/>
              <a:rect r="r" b="b" t="t" l="l"/>
              <a:pathLst>
                <a:path h="961475" w="961475">
                  <a:moveTo>
                    <a:pt x="0" y="0"/>
                  </a:moveTo>
                  <a:lnTo>
                    <a:pt x="961475" y="0"/>
                  </a:lnTo>
                  <a:lnTo>
                    <a:pt x="961475" y="961475"/>
                  </a:lnTo>
                  <a:lnTo>
                    <a:pt x="0" y="96147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AutoShape 159" id="159"/>
            <p:cNvSpPr/>
            <p:nvPr/>
          </p:nvSpPr>
          <p:spPr>
            <a:xfrm flipV="true">
              <a:off x="3519556" y="1398865"/>
              <a:ext cx="4175673" cy="2707200"/>
            </a:xfrm>
            <a:prstGeom prst="line">
              <a:avLst/>
            </a:prstGeom>
            <a:ln cap="flat" w="233658">
              <a:solidFill>
                <a:srgbClr val="F8971D"/>
              </a:solidFill>
              <a:prstDash val="solid"/>
              <a:headEnd type="none" len="sm" w="sm"/>
              <a:tailEnd type="arrow" len="sm" w="med"/>
            </a:ln>
          </p:spPr>
        </p:sp>
        <p:sp>
          <p:nvSpPr>
            <p:cNvPr name="Freeform 160" id="160"/>
            <p:cNvSpPr/>
            <p:nvPr/>
          </p:nvSpPr>
          <p:spPr>
            <a:xfrm flipH="false" flipV="false" rot="0">
              <a:off x="0" y="7532462"/>
              <a:ext cx="961475" cy="961475"/>
            </a:xfrm>
            <a:custGeom>
              <a:avLst/>
              <a:gdLst/>
              <a:ahLst/>
              <a:cxnLst/>
              <a:rect r="r" b="b" t="t" l="l"/>
              <a:pathLst>
                <a:path h="961475" w="961475">
                  <a:moveTo>
                    <a:pt x="0" y="0"/>
                  </a:moveTo>
                  <a:lnTo>
                    <a:pt x="961475" y="0"/>
                  </a:lnTo>
                  <a:lnTo>
                    <a:pt x="961475" y="961475"/>
                  </a:lnTo>
                  <a:lnTo>
                    <a:pt x="0" y="96147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sp>
        <p:nvSpPr>
          <p:cNvPr name="Freeform 161" id="161"/>
          <p:cNvSpPr/>
          <p:nvPr/>
        </p:nvSpPr>
        <p:spPr>
          <a:xfrm flipH="false" flipV="false" rot="0">
            <a:off x="11823345" y="5383323"/>
            <a:ext cx="953108" cy="953108"/>
          </a:xfrm>
          <a:custGeom>
            <a:avLst/>
            <a:gdLst/>
            <a:ahLst/>
            <a:cxnLst/>
            <a:rect r="r" b="b" t="t" l="l"/>
            <a:pathLst>
              <a:path h="953108" w="953108">
                <a:moveTo>
                  <a:pt x="0" y="0"/>
                </a:moveTo>
                <a:lnTo>
                  <a:pt x="953109" y="0"/>
                </a:lnTo>
                <a:lnTo>
                  <a:pt x="953109" y="953108"/>
                </a:lnTo>
                <a:lnTo>
                  <a:pt x="0" y="95310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62" id="162"/>
          <p:cNvSpPr txBox="true"/>
          <p:nvPr/>
        </p:nvSpPr>
        <p:spPr>
          <a:xfrm rot="0">
            <a:off x="12886216" y="5458361"/>
            <a:ext cx="3288810" cy="774455"/>
          </a:xfrm>
          <a:prstGeom prst="rect">
            <a:avLst/>
          </a:prstGeom>
        </p:spPr>
        <p:txBody>
          <a:bodyPr anchor="t" rtlCol="false" tIns="0" lIns="0" bIns="0" rIns="0">
            <a:spAutoFit/>
          </a:bodyPr>
          <a:lstStyle/>
          <a:p>
            <a:pPr algn="l">
              <a:lnSpc>
                <a:spcPts val="2921"/>
              </a:lnSpc>
            </a:pPr>
            <a:r>
              <a:rPr lang="en-US" sz="2656" b="true">
                <a:solidFill>
                  <a:srgbClr val="000000"/>
                </a:solidFill>
                <a:latin typeface="Neo Sans Std Bold"/>
                <a:ea typeface="Neo Sans Std Bold"/>
                <a:cs typeface="Neo Sans Std Bold"/>
                <a:sym typeface="Neo Sans Std Bold"/>
              </a:rPr>
              <a:t>Kentucky Career Center - Morehead</a:t>
            </a:r>
          </a:p>
        </p:txBody>
      </p:sp>
      <p:sp>
        <p:nvSpPr>
          <p:cNvPr name="TextBox 163" id="163"/>
          <p:cNvSpPr txBox="true"/>
          <p:nvPr/>
        </p:nvSpPr>
        <p:spPr>
          <a:xfrm rot="0">
            <a:off x="12886216" y="6317381"/>
            <a:ext cx="3288810" cy="1157736"/>
          </a:xfrm>
          <a:prstGeom prst="rect">
            <a:avLst/>
          </a:prstGeom>
        </p:spPr>
        <p:txBody>
          <a:bodyPr anchor="t" rtlCol="false" tIns="0" lIns="0" bIns="0" rIns="0">
            <a:spAutoFit/>
          </a:bodyPr>
          <a:lstStyle/>
          <a:p>
            <a:pPr algn="l">
              <a:lnSpc>
                <a:spcPts val="2597"/>
              </a:lnSpc>
            </a:pPr>
            <a:r>
              <a:rPr lang="en-US" sz="2361">
                <a:solidFill>
                  <a:srgbClr val="000000"/>
                </a:solidFill>
                <a:latin typeface="Neo Sans Std"/>
                <a:ea typeface="Neo Sans Std"/>
                <a:cs typeface="Neo Sans Std"/>
                <a:sym typeface="Neo Sans Std"/>
              </a:rPr>
              <a:t>1225 US HWY 60 W</a:t>
            </a:r>
          </a:p>
          <a:p>
            <a:pPr algn="l">
              <a:lnSpc>
                <a:spcPts val="2597"/>
              </a:lnSpc>
            </a:pPr>
            <a:r>
              <a:rPr lang="en-US" sz="2361">
                <a:solidFill>
                  <a:srgbClr val="000000"/>
                </a:solidFill>
                <a:latin typeface="Neo Sans Std"/>
                <a:ea typeface="Neo Sans Std"/>
                <a:cs typeface="Neo Sans Std"/>
                <a:sym typeface="Neo Sans Std"/>
              </a:rPr>
              <a:t>Morehead, KY 40351</a:t>
            </a:r>
          </a:p>
          <a:p>
            <a:pPr algn="l">
              <a:lnSpc>
                <a:spcPts val="4910"/>
              </a:lnSpc>
            </a:pPr>
            <a:r>
              <a:rPr lang="en-US" sz="2361">
                <a:solidFill>
                  <a:srgbClr val="000000"/>
                </a:solidFill>
                <a:latin typeface="Neo Sans Std"/>
                <a:ea typeface="Neo Sans Std"/>
                <a:cs typeface="Neo Sans Std"/>
                <a:sym typeface="Neo Sans Std"/>
              </a:rPr>
              <a:t>606.783.8525</a:t>
            </a:r>
          </a:p>
        </p:txBody>
      </p:sp>
      <p:sp>
        <p:nvSpPr>
          <p:cNvPr name="Freeform 164" id="164"/>
          <p:cNvSpPr/>
          <p:nvPr/>
        </p:nvSpPr>
        <p:spPr>
          <a:xfrm flipH="false" flipV="false" rot="0">
            <a:off x="11823345" y="668120"/>
            <a:ext cx="953108" cy="953108"/>
          </a:xfrm>
          <a:custGeom>
            <a:avLst/>
            <a:gdLst/>
            <a:ahLst/>
            <a:cxnLst/>
            <a:rect r="r" b="b" t="t" l="l"/>
            <a:pathLst>
              <a:path h="953108" w="953108">
                <a:moveTo>
                  <a:pt x="0" y="0"/>
                </a:moveTo>
                <a:lnTo>
                  <a:pt x="953109" y="0"/>
                </a:lnTo>
                <a:lnTo>
                  <a:pt x="953109" y="953108"/>
                </a:lnTo>
                <a:lnTo>
                  <a:pt x="0" y="95310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65" id="165"/>
          <p:cNvSpPr txBox="true"/>
          <p:nvPr/>
        </p:nvSpPr>
        <p:spPr>
          <a:xfrm rot="0">
            <a:off x="12886216" y="743159"/>
            <a:ext cx="3288810" cy="774455"/>
          </a:xfrm>
          <a:prstGeom prst="rect">
            <a:avLst/>
          </a:prstGeom>
        </p:spPr>
        <p:txBody>
          <a:bodyPr anchor="t" rtlCol="false" tIns="0" lIns="0" bIns="0" rIns="0">
            <a:spAutoFit/>
          </a:bodyPr>
          <a:lstStyle/>
          <a:p>
            <a:pPr algn="l">
              <a:lnSpc>
                <a:spcPts val="2921"/>
              </a:lnSpc>
            </a:pPr>
            <a:r>
              <a:rPr lang="en-US" sz="2656" b="true">
                <a:solidFill>
                  <a:srgbClr val="000000"/>
                </a:solidFill>
                <a:latin typeface="Neo Sans Std Bold"/>
                <a:ea typeface="Neo Sans Std Bold"/>
                <a:cs typeface="Neo Sans Std Bold"/>
                <a:sym typeface="Neo Sans Std Bold"/>
              </a:rPr>
              <a:t>Kentucky Career Center - Ashland</a:t>
            </a:r>
          </a:p>
        </p:txBody>
      </p:sp>
      <p:sp>
        <p:nvSpPr>
          <p:cNvPr name="TextBox 166" id="166"/>
          <p:cNvSpPr txBox="true"/>
          <p:nvPr/>
        </p:nvSpPr>
        <p:spPr>
          <a:xfrm rot="0">
            <a:off x="12886216" y="1602178"/>
            <a:ext cx="3288810" cy="1157736"/>
          </a:xfrm>
          <a:prstGeom prst="rect">
            <a:avLst/>
          </a:prstGeom>
        </p:spPr>
        <p:txBody>
          <a:bodyPr anchor="t" rtlCol="false" tIns="0" lIns="0" bIns="0" rIns="0">
            <a:spAutoFit/>
          </a:bodyPr>
          <a:lstStyle/>
          <a:p>
            <a:pPr algn="l">
              <a:lnSpc>
                <a:spcPts val="2597"/>
              </a:lnSpc>
            </a:pPr>
            <a:r>
              <a:rPr lang="en-US" sz="2361">
                <a:solidFill>
                  <a:srgbClr val="000000"/>
                </a:solidFill>
                <a:latin typeface="Neo Sans Std"/>
                <a:ea typeface="Neo Sans Std"/>
                <a:cs typeface="Neo Sans Std"/>
                <a:sym typeface="Neo Sans Std"/>
              </a:rPr>
              <a:t>1844 Carter Ave. </a:t>
            </a:r>
          </a:p>
          <a:p>
            <a:pPr algn="l">
              <a:lnSpc>
                <a:spcPts val="2597"/>
              </a:lnSpc>
            </a:pPr>
            <a:r>
              <a:rPr lang="en-US" sz="2361">
                <a:solidFill>
                  <a:srgbClr val="000000"/>
                </a:solidFill>
                <a:latin typeface="Neo Sans Std"/>
                <a:ea typeface="Neo Sans Std"/>
                <a:cs typeface="Neo Sans Std"/>
                <a:sym typeface="Neo Sans Std"/>
              </a:rPr>
              <a:t>Ashland, KY 41101</a:t>
            </a:r>
          </a:p>
          <a:p>
            <a:pPr algn="l">
              <a:lnSpc>
                <a:spcPts val="4910"/>
              </a:lnSpc>
            </a:pPr>
            <a:r>
              <a:rPr lang="en-US" sz="2361">
                <a:solidFill>
                  <a:srgbClr val="000000"/>
                </a:solidFill>
                <a:latin typeface="Neo Sans Std"/>
                <a:ea typeface="Neo Sans Std"/>
                <a:cs typeface="Neo Sans Std"/>
                <a:sym typeface="Neo Sans Std"/>
              </a:rPr>
              <a:t>606.920.2024</a:t>
            </a:r>
          </a:p>
        </p:txBody>
      </p:sp>
      <p:sp>
        <p:nvSpPr>
          <p:cNvPr name="Freeform 167" id="167"/>
          <p:cNvSpPr/>
          <p:nvPr/>
        </p:nvSpPr>
        <p:spPr>
          <a:xfrm flipH="false" flipV="false" rot="0">
            <a:off x="11823345" y="3051648"/>
            <a:ext cx="953108" cy="953108"/>
          </a:xfrm>
          <a:custGeom>
            <a:avLst/>
            <a:gdLst/>
            <a:ahLst/>
            <a:cxnLst/>
            <a:rect r="r" b="b" t="t" l="l"/>
            <a:pathLst>
              <a:path h="953108" w="953108">
                <a:moveTo>
                  <a:pt x="0" y="0"/>
                </a:moveTo>
                <a:lnTo>
                  <a:pt x="953109" y="0"/>
                </a:lnTo>
                <a:lnTo>
                  <a:pt x="953109" y="953108"/>
                </a:lnTo>
                <a:lnTo>
                  <a:pt x="0" y="95310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68" id="168"/>
          <p:cNvSpPr txBox="true"/>
          <p:nvPr/>
        </p:nvSpPr>
        <p:spPr>
          <a:xfrm rot="0">
            <a:off x="12886216" y="3174312"/>
            <a:ext cx="3457477" cy="726830"/>
          </a:xfrm>
          <a:prstGeom prst="rect">
            <a:avLst/>
          </a:prstGeom>
        </p:spPr>
        <p:txBody>
          <a:bodyPr anchor="t" rtlCol="false" tIns="0" lIns="0" bIns="0" rIns="0">
            <a:spAutoFit/>
          </a:bodyPr>
          <a:lstStyle/>
          <a:p>
            <a:pPr algn="l">
              <a:lnSpc>
                <a:spcPts val="2921"/>
              </a:lnSpc>
            </a:pPr>
            <a:r>
              <a:rPr lang="en-US" sz="2656" b="true">
                <a:solidFill>
                  <a:srgbClr val="000000"/>
                </a:solidFill>
                <a:latin typeface="Open Sans Bold"/>
                <a:ea typeface="Open Sans Bold"/>
                <a:cs typeface="Open Sans Bold"/>
                <a:sym typeface="Open Sans Bold"/>
              </a:rPr>
              <a:t>Kentucky Career Center - Maysville</a:t>
            </a:r>
          </a:p>
        </p:txBody>
      </p:sp>
      <p:sp>
        <p:nvSpPr>
          <p:cNvPr name="TextBox 169" id="169"/>
          <p:cNvSpPr txBox="true"/>
          <p:nvPr/>
        </p:nvSpPr>
        <p:spPr>
          <a:xfrm rot="0">
            <a:off x="12886216" y="3985706"/>
            <a:ext cx="3288810" cy="1157736"/>
          </a:xfrm>
          <a:prstGeom prst="rect">
            <a:avLst/>
          </a:prstGeom>
        </p:spPr>
        <p:txBody>
          <a:bodyPr anchor="t" rtlCol="false" tIns="0" lIns="0" bIns="0" rIns="0">
            <a:spAutoFit/>
          </a:bodyPr>
          <a:lstStyle/>
          <a:p>
            <a:pPr algn="l">
              <a:lnSpc>
                <a:spcPts val="2597"/>
              </a:lnSpc>
            </a:pPr>
            <a:r>
              <a:rPr lang="en-US" sz="2361">
                <a:solidFill>
                  <a:srgbClr val="000000"/>
                </a:solidFill>
                <a:latin typeface="Neo Sans Std"/>
                <a:ea typeface="Neo Sans Std"/>
                <a:cs typeface="Neo Sans Std"/>
                <a:sym typeface="Neo Sans Std"/>
              </a:rPr>
              <a:t>201 Government St. </a:t>
            </a:r>
          </a:p>
          <a:p>
            <a:pPr algn="l">
              <a:lnSpc>
                <a:spcPts val="2597"/>
              </a:lnSpc>
            </a:pPr>
            <a:r>
              <a:rPr lang="en-US" sz="2361">
                <a:solidFill>
                  <a:srgbClr val="000000"/>
                </a:solidFill>
                <a:latin typeface="Neo Sans Std"/>
                <a:ea typeface="Neo Sans Std"/>
                <a:cs typeface="Neo Sans Std"/>
                <a:sym typeface="Neo Sans Std"/>
              </a:rPr>
              <a:t>Maysville, KY 41056</a:t>
            </a:r>
          </a:p>
          <a:p>
            <a:pPr algn="l">
              <a:lnSpc>
                <a:spcPts val="4910"/>
              </a:lnSpc>
            </a:pPr>
            <a:r>
              <a:rPr lang="en-US" sz="2361">
                <a:solidFill>
                  <a:srgbClr val="000000"/>
                </a:solidFill>
                <a:latin typeface="Neo Sans Std"/>
                <a:ea typeface="Neo Sans Std"/>
                <a:cs typeface="Neo Sans Std"/>
                <a:sym typeface="Neo Sans Std"/>
              </a:rPr>
              <a:t>606.564.3347</a:t>
            </a:r>
          </a:p>
        </p:txBody>
      </p:sp>
      <p:sp>
        <p:nvSpPr>
          <p:cNvPr name="Freeform 170" id="170"/>
          <p:cNvSpPr/>
          <p:nvPr/>
        </p:nvSpPr>
        <p:spPr>
          <a:xfrm flipH="false" flipV="false" rot="0">
            <a:off x="11823345" y="7714997"/>
            <a:ext cx="900094" cy="900094"/>
          </a:xfrm>
          <a:custGeom>
            <a:avLst/>
            <a:gdLst/>
            <a:ahLst/>
            <a:cxnLst/>
            <a:rect r="r" b="b" t="t" l="l"/>
            <a:pathLst>
              <a:path h="900094" w="900094">
                <a:moveTo>
                  <a:pt x="0" y="0"/>
                </a:moveTo>
                <a:lnTo>
                  <a:pt x="900095" y="0"/>
                </a:lnTo>
                <a:lnTo>
                  <a:pt x="900095" y="900094"/>
                </a:lnTo>
                <a:lnTo>
                  <a:pt x="0" y="900094"/>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TextBox 171" id="171"/>
          <p:cNvSpPr txBox="true"/>
          <p:nvPr/>
        </p:nvSpPr>
        <p:spPr>
          <a:xfrm rot="0">
            <a:off x="12886216" y="7784647"/>
            <a:ext cx="3457477" cy="726830"/>
          </a:xfrm>
          <a:prstGeom prst="rect">
            <a:avLst/>
          </a:prstGeom>
        </p:spPr>
        <p:txBody>
          <a:bodyPr anchor="t" rtlCol="false" tIns="0" lIns="0" bIns="0" rIns="0">
            <a:spAutoFit/>
          </a:bodyPr>
          <a:lstStyle/>
          <a:p>
            <a:pPr algn="l">
              <a:lnSpc>
                <a:spcPts val="2921"/>
              </a:lnSpc>
            </a:pPr>
            <a:r>
              <a:rPr lang="en-US" sz="2656" b="true">
                <a:solidFill>
                  <a:srgbClr val="000000"/>
                </a:solidFill>
                <a:latin typeface="Open Sans Bold"/>
                <a:ea typeface="Open Sans Bold"/>
                <a:cs typeface="Open Sans Bold"/>
                <a:sym typeface="Open Sans Bold"/>
              </a:rPr>
              <a:t>KCC Access Point -</a:t>
            </a:r>
          </a:p>
          <a:p>
            <a:pPr algn="l">
              <a:lnSpc>
                <a:spcPts val="2921"/>
              </a:lnSpc>
            </a:pPr>
            <a:r>
              <a:rPr lang="en-US" sz="2656" b="true">
                <a:solidFill>
                  <a:srgbClr val="000000"/>
                </a:solidFill>
                <a:latin typeface="Open Sans Bold"/>
                <a:ea typeface="Open Sans Bold"/>
                <a:cs typeface="Open Sans Bold"/>
                <a:sym typeface="Open Sans Bold"/>
              </a:rPr>
              <a:t>Mt. Sterling</a:t>
            </a:r>
          </a:p>
        </p:txBody>
      </p:sp>
      <p:sp>
        <p:nvSpPr>
          <p:cNvPr name="TextBox 172" id="172"/>
          <p:cNvSpPr txBox="true"/>
          <p:nvPr/>
        </p:nvSpPr>
        <p:spPr>
          <a:xfrm rot="0">
            <a:off x="12886216" y="8615180"/>
            <a:ext cx="3288810" cy="1157736"/>
          </a:xfrm>
          <a:prstGeom prst="rect">
            <a:avLst/>
          </a:prstGeom>
        </p:spPr>
        <p:txBody>
          <a:bodyPr anchor="t" rtlCol="false" tIns="0" lIns="0" bIns="0" rIns="0">
            <a:spAutoFit/>
          </a:bodyPr>
          <a:lstStyle/>
          <a:p>
            <a:pPr algn="l">
              <a:lnSpc>
                <a:spcPts val="2597"/>
              </a:lnSpc>
            </a:pPr>
            <a:r>
              <a:rPr lang="en-US" sz="2361">
                <a:solidFill>
                  <a:srgbClr val="000000"/>
                </a:solidFill>
                <a:latin typeface="Neo Sans Std"/>
                <a:ea typeface="Neo Sans Std"/>
                <a:cs typeface="Neo Sans Std"/>
                <a:sym typeface="Neo Sans Std"/>
              </a:rPr>
              <a:t>108 E. Locust St.</a:t>
            </a:r>
          </a:p>
          <a:p>
            <a:pPr algn="l">
              <a:lnSpc>
                <a:spcPts val="2597"/>
              </a:lnSpc>
            </a:pPr>
            <a:r>
              <a:rPr lang="en-US" sz="2361">
                <a:solidFill>
                  <a:srgbClr val="000000"/>
                </a:solidFill>
                <a:latin typeface="Neo Sans Std"/>
                <a:ea typeface="Neo Sans Std"/>
                <a:cs typeface="Neo Sans Std"/>
                <a:sym typeface="Neo Sans Std"/>
              </a:rPr>
              <a:t>Mt. Sterling, KY 40353</a:t>
            </a:r>
          </a:p>
          <a:p>
            <a:pPr algn="l">
              <a:lnSpc>
                <a:spcPts val="4910"/>
              </a:lnSpc>
            </a:pPr>
            <a:r>
              <a:rPr lang="en-US" sz="2361">
                <a:solidFill>
                  <a:srgbClr val="000000"/>
                </a:solidFill>
                <a:latin typeface="Neo Sans Std"/>
                <a:ea typeface="Neo Sans Std"/>
                <a:cs typeface="Neo Sans Std"/>
                <a:sym typeface="Neo Sans Std"/>
              </a:rPr>
              <a:t>859.274.8480</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2A87C6"/>
          </a:solidFill>
        </p:spPr>
      </p:sp>
      <p:grpSp>
        <p:nvGrpSpPr>
          <p:cNvPr name="Group 3" id="3"/>
          <p:cNvGrpSpPr/>
          <p:nvPr/>
        </p:nvGrpSpPr>
        <p:grpSpPr>
          <a:xfrm rot="0">
            <a:off x="3582559" y="9365044"/>
            <a:ext cx="611267" cy="263791"/>
            <a:chOff x="0" y="0"/>
            <a:chExt cx="426720" cy="184150"/>
          </a:xfrm>
        </p:grpSpPr>
        <p:sp>
          <p:nvSpPr>
            <p:cNvPr name="Freeform 4" id="4"/>
            <p:cNvSpPr/>
            <p:nvPr/>
          </p:nvSpPr>
          <p:spPr>
            <a:xfrm flipH="false" flipV="false" rot="0">
              <a:off x="50739" y="50493"/>
              <a:ext cx="326502" cy="82195"/>
            </a:xfrm>
            <a:custGeom>
              <a:avLst/>
              <a:gdLst/>
              <a:ahLst/>
              <a:cxnLst/>
              <a:rect r="r" b="b" t="t" l="l"/>
              <a:pathLst>
                <a:path h="82195" w="326502">
                  <a:moveTo>
                    <a:pt x="17841" y="33327"/>
                  </a:moveTo>
                  <a:cubicBezTo>
                    <a:pt x="102931" y="11737"/>
                    <a:pt x="199451" y="20627"/>
                    <a:pt x="243901" y="15547"/>
                  </a:cubicBezTo>
                  <a:cubicBezTo>
                    <a:pt x="270571" y="11737"/>
                    <a:pt x="292161" y="-2233"/>
                    <a:pt x="306131" y="307"/>
                  </a:cubicBezTo>
                  <a:cubicBezTo>
                    <a:pt x="315021" y="2847"/>
                    <a:pt x="321371" y="9197"/>
                    <a:pt x="325181" y="15547"/>
                  </a:cubicBezTo>
                  <a:cubicBezTo>
                    <a:pt x="327721" y="21897"/>
                    <a:pt x="326451" y="33327"/>
                    <a:pt x="322641" y="39677"/>
                  </a:cubicBezTo>
                  <a:cubicBezTo>
                    <a:pt x="318831" y="44757"/>
                    <a:pt x="309941" y="51107"/>
                    <a:pt x="302321" y="51107"/>
                  </a:cubicBezTo>
                  <a:cubicBezTo>
                    <a:pt x="295971" y="51107"/>
                    <a:pt x="284541" y="46027"/>
                    <a:pt x="280731" y="40947"/>
                  </a:cubicBezTo>
                  <a:cubicBezTo>
                    <a:pt x="276921" y="35867"/>
                    <a:pt x="275651" y="24437"/>
                    <a:pt x="276921" y="16817"/>
                  </a:cubicBezTo>
                  <a:cubicBezTo>
                    <a:pt x="279461" y="10467"/>
                    <a:pt x="288351" y="2847"/>
                    <a:pt x="294701" y="1577"/>
                  </a:cubicBezTo>
                  <a:cubicBezTo>
                    <a:pt x="301051" y="-963"/>
                    <a:pt x="313751" y="1577"/>
                    <a:pt x="317561" y="6657"/>
                  </a:cubicBezTo>
                  <a:cubicBezTo>
                    <a:pt x="323911" y="13007"/>
                    <a:pt x="328991" y="28247"/>
                    <a:pt x="323911" y="37137"/>
                  </a:cubicBezTo>
                  <a:cubicBezTo>
                    <a:pt x="317561" y="49837"/>
                    <a:pt x="288351" y="59997"/>
                    <a:pt x="261681" y="66347"/>
                  </a:cubicBezTo>
                  <a:cubicBezTo>
                    <a:pt x="218501" y="76507"/>
                    <a:pt x="124521" y="62537"/>
                    <a:pt x="81341" y="67617"/>
                  </a:cubicBezTo>
                  <a:cubicBezTo>
                    <a:pt x="55941" y="70157"/>
                    <a:pt x="35621" y="85397"/>
                    <a:pt x="21651" y="81587"/>
                  </a:cubicBezTo>
                  <a:cubicBezTo>
                    <a:pt x="11491" y="79047"/>
                    <a:pt x="1331" y="70157"/>
                    <a:pt x="61" y="62537"/>
                  </a:cubicBezTo>
                  <a:cubicBezTo>
                    <a:pt x="-1209" y="53647"/>
                    <a:pt x="17841" y="33327"/>
                    <a:pt x="17841" y="33327"/>
                  </a:cubicBezTo>
                </a:path>
              </a:pathLst>
            </a:custGeom>
            <a:solidFill>
              <a:srgbClr val="051D40"/>
            </a:solidFill>
            <a:ln cap="sq">
              <a:noFill/>
              <a:prstDash val="solid"/>
              <a:miter/>
            </a:ln>
          </p:spPr>
        </p:sp>
      </p:grpSp>
      <p:grpSp>
        <p:nvGrpSpPr>
          <p:cNvPr name="Group 5" id="5"/>
          <p:cNvGrpSpPr/>
          <p:nvPr/>
        </p:nvGrpSpPr>
        <p:grpSpPr>
          <a:xfrm rot="0">
            <a:off x="2218123" y="4693215"/>
            <a:ext cx="1508157" cy="474824"/>
            <a:chOff x="0" y="0"/>
            <a:chExt cx="1052830" cy="331470"/>
          </a:xfrm>
        </p:grpSpPr>
        <p:sp>
          <p:nvSpPr>
            <p:cNvPr name="Freeform 6" id="6"/>
            <p:cNvSpPr/>
            <p:nvPr/>
          </p:nvSpPr>
          <p:spPr>
            <a:xfrm flipH="false" flipV="false" rot="0">
              <a:off x="49118" y="50800"/>
              <a:ext cx="953020" cy="228659"/>
            </a:xfrm>
            <a:custGeom>
              <a:avLst/>
              <a:gdLst/>
              <a:ahLst/>
              <a:cxnLst/>
              <a:rect r="r" b="b" t="t" l="l"/>
              <a:pathLst>
                <a:path h="228659" w="953020">
                  <a:moveTo>
                    <a:pt x="32162" y="0"/>
                  </a:moveTo>
                  <a:cubicBezTo>
                    <a:pt x="348392" y="130810"/>
                    <a:pt x="378872" y="134620"/>
                    <a:pt x="424592" y="139700"/>
                  </a:cubicBezTo>
                  <a:cubicBezTo>
                    <a:pt x="479202" y="146050"/>
                    <a:pt x="549052" y="153670"/>
                    <a:pt x="607472" y="146050"/>
                  </a:cubicBezTo>
                  <a:cubicBezTo>
                    <a:pt x="660812" y="137160"/>
                    <a:pt x="706532" y="92710"/>
                    <a:pt x="758602" y="95250"/>
                  </a:cubicBezTo>
                  <a:cubicBezTo>
                    <a:pt x="817022" y="99060"/>
                    <a:pt x="914812" y="158750"/>
                    <a:pt x="940212" y="181610"/>
                  </a:cubicBezTo>
                  <a:cubicBezTo>
                    <a:pt x="947832" y="187960"/>
                    <a:pt x="952912" y="194310"/>
                    <a:pt x="952912" y="200660"/>
                  </a:cubicBezTo>
                  <a:cubicBezTo>
                    <a:pt x="952912" y="209550"/>
                    <a:pt x="942752" y="223520"/>
                    <a:pt x="936402" y="227330"/>
                  </a:cubicBezTo>
                  <a:cubicBezTo>
                    <a:pt x="928782" y="229870"/>
                    <a:pt x="918622" y="227330"/>
                    <a:pt x="912272" y="223520"/>
                  </a:cubicBezTo>
                  <a:cubicBezTo>
                    <a:pt x="907192" y="219710"/>
                    <a:pt x="902112" y="209550"/>
                    <a:pt x="902112" y="201930"/>
                  </a:cubicBezTo>
                  <a:cubicBezTo>
                    <a:pt x="902112" y="195580"/>
                    <a:pt x="907192" y="185420"/>
                    <a:pt x="913542" y="181610"/>
                  </a:cubicBezTo>
                  <a:cubicBezTo>
                    <a:pt x="919892" y="177800"/>
                    <a:pt x="931322" y="176530"/>
                    <a:pt x="937672" y="180340"/>
                  </a:cubicBezTo>
                  <a:cubicBezTo>
                    <a:pt x="944022" y="184150"/>
                    <a:pt x="954182" y="199390"/>
                    <a:pt x="952912" y="207010"/>
                  </a:cubicBezTo>
                  <a:cubicBezTo>
                    <a:pt x="950372" y="214630"/>
                    <a:pt x="936402" y="227330"/>
                    <a:pt x="922432" y="228600"/>
                  </a:cubicBezTo>
                  <a:cubicBezTo>
                    <a:pt x="889412" y="231140"/>
                    <a:pt x="808132" y="151130"/>
                    <a:pt x="754792" y="148590"/>
                  </a:cubicBezTo>
                  <a:cubicBezTo>
                    <a:pt x="706532" y="146050"/>
                    <a:pt x="665892" y="187960"/>
                    <a:pt x="616362" y="196850"/>
                  </a:cubicBezTo>
                  <a:cubicBezTo>
                    <a:pt x="560482" y="204470"/>
                    <a:pt x="493172" y="198120"/>
                    <a:pt x="434752" y="191770"/>
                  </a:cubicBezTo>
                  <a:cubicBezTo>
                    <a:pt x="378872" y="185420"/>
                    <a:pt x="333152" y="177800"/>
                    <a:pt x="273462" y="158750"/>
                  </a:cubicBezTo>
                  <a:cubicBezTo>
                    <a:pt x="195992" y="134620"/>
                    <a:pt x="39782" y="77470"/>
                    <a:pt x="10572" y="44450"/>
                  </a:cubicBezTo>
                  <a:cubicBezTo>
                    <a:pt x="412" y="33020"/>
                    <a:pt x="-2128" y="20320"/>
                    <a:pt x="1682" y="12700"/>
                  </a:cubicBezTo>
                  <a:cubicBezTo>
                    <a:pt x="5492" y="5080"/>
                    <a:pt x="32162" y="0"/>
                    <a:pt x="32162" y="0"/>
                  </a:cubicBezTo>
                </a:path>
              </a:pathLst>
            </a:custGeom>
            <a:solidFill>
              <a:srgbClr val="051D40"/>
            </a:solidFill>
            <a:ln cap="sq">
              <a:noFill/>
              <a:prstDash val="solid"/>
              <a:miter/>
            </a:ln>
          </p:spPr>
        </p:sp>
      </p:grpSp>
      <p:grpSp>
        <p:nvGrpSpPr>
          <p:cNvPr name="Group 7" id="7"/>
          <p:cNvGrpSpPr/>
          <p:nvPr/>
        </p:nvGrpSpPr>
        <p:grpSpPr>
          <a:xfrm rot="0">
            <a:off x="4308384" y="2311410"/>
            <a:ext cx="4759902" cy="2100307"/>
            <a:chOff x="0" y="0"/>
            <a:chExt cx="6346536" cy="2800409"/>
          </a:xfrm>
        </p:grpSpPr>
        <p:sp>
          <p:nvSpPr>
            <p:cNvPr name="Freeform 8" id="8"/>
            <p:cNvSpPr/>
            <p:nvPr/>
          </p:nvSpPr>
          <p:spPr>
            <a:xfrm flipH="false" flipV="false" rot="0">
              <a:off x="0" y="0"/>
              <a:ext cx="6346536" cy="2800409"/>
            </a:xfrm>
            <a:custGeom>
              <a:avLst/>
              <a:gdLst/>
              <a:ahLst/>
              <a:cxnLst/>
              <a:rect r="r" b="b" t="t" l="l"/>
              <a:pathLst>
                <a:path h="2800409" w="6346536">
                  <a:moveTo>
                    <a:pt x="0" y="0"/>
                  </a:moveTo>
                  <a:lnTo>
                    <a:pt x="6346536" y="0"/>
                  </a:lnTo>
                  <a:lnTo>
                    <a:pt x="6346536" y="2800409"/>
                  </a:lnTo>
                  <a:lnTo>
                    <a:pt x="0" y="2800409"/>
                  </a:lnTo>
                  <a:lnTo>
                    <a:pt x="0" y="0"/>
                  </a:lnTo>
                  <a:close/>
                </a:path>
              </a:pathLst>
            </a:custGeom>
            <a:blipFill>
              <a:blip r:embed="rId2">
                <a:alphaModFix amt="56000"/>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5437596" y="425547"/>
              <a:ext cx="340881" cy="305564"/>
              <a:chOff x="0" y="0"/>
              <a:chExt cx="1127760" cy="1010920"/>
            </a:xfrm>
          </p:grpSpPr>
          <p:sp>
            <p:nvSpPr>
              <p:cNvPr name="Freeform 10" id="10"/>
              <p:cNvSpPr/>
              <p:nvPr/>
            </p:nvSpPr>
            <p:spPr>
              <a:xfrm flipH="false" flipV="false" rot="0">
                <a:off x="48157" y="49010"/>
                <a:ext cx="1027857" cy="911110"/>
              </a:xfrm>
              <a:custGeom>
                <a:avLst/>
                <a:gdLst/>
                <a:ahLst/>
                <a:cxnLst/>
                <a:rect r="r" b="b" t="t" l="l"/>
                <a:pathLst>
                  <a:path h="911110" w="1027857">
                    <a:moveTo>
                      <a:pt x="29313" y="116090"/>
                    </a:moveTo>
                    <a:cubicBezTo>
                      <a:pt x="142343" y="105930"/>
                      <a:pt x="194413" y="56400"/>
                      <a:pt x="233783" y="36080"/>
                    </a:cubicBezTo>
                    <a:cubicBezTo>
                      <a:pt x="264263" y="19570"/>
                      <a:pt x="290933" y="5600"/>
                      <a:pt x="317603" y="1790"/>
                    </a:cubicBezTo>
                    <a:cubicBezTo>
                      <a:pt x="339193" y="-2020"/>
                      <a:pt x="360783" y="520"/>
                      <a:pt x="379833" y="6870"/>
                    </a:cubicBezTo>
                    <a:cubicBezTo>
                      <a:pt x="398883" y="13220"/>
                      <a:pt x="416663" y="23380"/>
                      <a:pt x="431903" y="39890"/>
                    </a:cubicBezTo>
                    <a:cubicBezTo>
                      <a:pt x="449683" y="60210"/>
                      <a:pt x="468733" y="94500"/>
                      <a:pt x="475083" y="124980"/>
                    </a:cubicBezTo>
                    <a:cubicBezTo>
                      <a:pt x="480163" y="160540"/>
                      <a:pt x="457303" y="192290"/>
                      <a:pt x="461113" y="240550"/>
                    </a:cubicBezTo>
                    <a:cubicBezTo>
                      <a:pt x="466193" y="325640"/>
                      <a:pt x="520803" y="527570"/>
                      <a:pt x="552553" y="593610"/>
                    </a:cubicBezTo>
                    <a:cubicBezTo>
                      <a:pt x="566523" y="621550"/>
                      <a:pt x="575413" y="632980"/>
                      <a:pt x="594463" y="649490"/>
                    </a:cubicBezTo>
                    <a:cubicBezTo>
                      <a:pt x="614783" y="668540"/>
                      <a:pt x="642723" y="686320"/>
                      <a:pt x="673203" y="695210"/>
                    </a:cubicBezTo>
                    <a:cubicBezTo>
                      <a:pt x="712573" y="705370"/>
                      <a:pt x="768453" y="688860"/>
                      <a:pt x="814173" y="697750"/>
                    </a:cubicBezTo>
                    <a:cubicBezTo>
                      <a:pt x="861163" y="706640"/>
                      <a:pt x="920853" y="726960"/>
                      <a:pt x="951333" y="747280"/>
                    </a:cubicBezTo>
                    <a:cubicBezTo>
                      <a:pt x="970383" y="761250"/>
                      <a:pt x="980543" y="772680"/>
                      <a:pt x="991973" y="791730"/>
                    </a:cubicBezTo>
                    <a:cubicBezTo>
                      <a:pt x="1007213" y="815860"/>
                      <a:pt x="1030073" y="861580"/>
                      <a:pt x="1027533" y="881900"/>
                    </a:cubicBezTo>
                    <a:cubicBezTo>
                      <a:pt x="1027533" y="894600"/>
                      <a:pt x="1019913" y="906030"/>
                      <a:pt x="1012293" y="908570"/>
                    </a:cubicBezTo>
                    <a:cubicBezTo>
                      <a:pt x="1004673" y="912380"/>
                      <a:pt x="986893" y="907300"/>
                      <a:pt x="983083" y="900950"/>
                    </a:cubicBezTo>
                    <a:cubicBezTo>
                      <a:pt x="978003" y="894600"/>
                      <a:pt x="981813" y="870470"/>
                      <a:pt x="988163" y="865390"/>
                    </a:cubicBezTo>
                    <a:cubicBezTo>
                      <a:pt x="993243" y="860310"/>
                      <a:pt x="1004673" y="859040"/>
                      <a:pt x="1012293" y="861580"/>
                    </a:cubicBezTo>
                    <a:cubicBezTo>
                      <a:pt x="1018643" y="864120"/>
                      <a:pt x="1026263" y="873010"/>
                      <a:pt x="1027533" y="879360"/>
                    </a:cubicBezTo>
                    <a:cubicBezTo>
                      <a:pt x="1028803" y="886980"/>
                      <a:pt x="1026263" y="897140"/>
                      <a:pt x="1021183" y="902220"/>
                    </a:cubicBezTo>
                    <a:cubicBezTo>
                      <a:pt x="1017373" y="907300"/>
                      <a:pt x="1005943" y="911110"/>
                      <a:pt x="999593" y="911110"/>
                    </a:cubicBezTo>
                    <a:cubicBezTo>
                      <a:pt x="991973" y="909840"/>
                      <a:pt x="985623" y="904760"/>
                      <a:pt x="980543" y="897140"/>
                    </a:cubicBezTo>
                    <a:cubicBezTo>
                      <a:pt x="967843" y="880630"/>
                      <a:pt x="961493" y="832370"/>
                      <a:pt x="944983" y="810780"/>
                    </a:cubicBezTo>
                    <a:cubicBezTo>
                      <a:pt x="931013" y="793000"/>
                      <a:pt x="913233" y="781570"/>
                      <a:pt x="894183" y="771410"/>
                    </a:cubicBezTo>
                    <a:cubicBezTo>
                      <a:pt x="871323" y="759980"/>
                      <a:pt x="845923" y="754900"/>
                      <a:pt x="814173" y="748550"/>
                    </a:cubicBezTo>
                    <a:cubicBezTo>
                      <a:pt x="768453" y="740930"/>
                      <a:pt x="687173" y="751090"/>
                      <a:pt x="642723" y="737120"/>
                    </a:cubicBezTo>
                    <a:cubicBezTo>
                      <a:pt x="610973" y="726960"/>
                      <a:pt x="588113" y="706640"/>
                      <a:pt x="567793" y="688860"/>
                    </a:cubicBezTo>
                    <a:cubicBezTo>
                      <a:pt x="551283" y="674890"/>
                      <a:pt x="539853" y="662190"/>
                      <a:pt x="527153" y="643140"/>
                    </a:cubicBezTo>
                    <a:cubicBezTo>
                      <a:pt x="510643" y="619010"/>
                      <a:pt x="497943" y="594880"/>
                      <a:pt x="483973" y="555510"/>
                    </a:cubicBezTo>
                    <a:cubicBezTo>
                      <a:pt x="458573" y="488200"/>
                      <a:pt x="420473" y="343420"/>
                      <a:pt x="414123" y="265950"/>
                    </a:cubicBezTo>
                    <a:cubicBezTo>
                      <a:pt x="410313" y="213880"/>
                      <a:pt x="430633" y="168160"/>
                      <a:pt x="424283" y="133870"/>
                    </a:cubicBezTo>
                    <a:cubicBezTo>
                      <a:pt x="420473" y="108470"/>
                      <a:pt x="415393" y="86880"/>
                      <a:pt x="398883" y="72910"/>
                    </a:cubicBezTo>
                    <a:cubicBezTo>
                      <a:pt x="381103" y="56400"/>
                      <a:pt x="344273" y="46240"/>
                      <a:pt x="309983" y="51320"/>
                    </a:cubicBezTo>
                    <a:cubicBezTo>
                      <a:pt x="255373" y="60210"/>
                      <a:pt x="166473" y="159270"/>
                      <a:pt x="109323" y="171970"/>
                    </a:cubicBezTo>
                    <a:cubicBezTo>
                      <a:pt x="71223" y="180860"/>
                      <a:pt x="21693" y="174510"/>
                      <a:pt x="7723" y="160540"/>
                    </a:cubicBezTo>
                    <a:cubicBezTo>
                      <a:pt x="103" y="152920"/>
                      <a:pt x="-2437" y="135140"/>
                      <a:pt x="2643" y="127520"/>
                    </a:cubicBezTo>
                    <a:cubicBezTo>
                      <a:pt x="6453" y="119900"/>
                      <a:pt x="29313" y="116090"/>
                      <a:pt x="29313" y="116090"/>
                    </a:cubicBezTo>
                  </a:path>
                </a:pathLst>
              </a:custGeom>
              <a:solidFill>
                <a:srgbClr val="FFFFFF"/>
              </a:solidFill>
              <a:ln cap="sq">
                <a:noFill/>
                <a:prstDash val="solid"/>
                <a:miter/>
              </a:ln>
            </p:spPr>
          </p:sp>
        </p:grpSp>
        <p:grpSp>
          <p:nvGrpSpPr>
            <p:cNvPr name="Group 11" id="11"/>
            <p:cNvGrpSpPr/>
            <p:nvPr/>
          </p:nvGrpSpPr>
          <p:grpSpPr>
            <a:xfrm rot="0">
              <a:off x="5730877" y="688117"/>
              <a:ext cx="49136" cy="47984"/>
              <a:chOff x="0" y="0"/>
              <a:chExt cx="162560" cy="158750"/>
            </a:xfrm>
          </p:grpSpPr>
          <p:sp>
            <p:nvSpPr>
              <p:cNvPr name="Freeform 12" id="12"/>
              <p:cNvSpPr/>
              <p:nvPr/>
            </p:nvSpPr>
            <p:spPr>
              <a:xfrm flipH="false" flipV="false" rot="0">
                <a:off x="50603" y="49787"/>
                <a:ext cx="61105" cy="57091"/>
              </a:xfrm>
              <a:custGeom>
                <a:avLst/>
                <a:gdLst/>
                <a:ahLst/>
                <a:cxnLst/>
                <a:rect r="r" b="b" t="t" l="l"/>
                <a:pathLst>
                  <a:path h="57091" w="61105">
                    <a:moveTo>
                      <a:pt x="35757" y="54353"/>
                    </a:moveTo>
                    <a:cubicBezTo>
                      <a:pt x="6547" y="50543"/>
                      <a:pt x="197" y="40383"/>
                      <a:pt x="197" y="34033"/>
                    </a:cubicBezTo>
                    <a:cubicBezTo>
                      <a:pt x="-1073" y="26413"/>
                      <a:pt x="4007" y="16253"/>
                      <a:pt x="9087" y="12443"/>
                    </a:cubicBezTo>
                    <a:cubicBezTo>
                      <a:pt x="14167" y="7363"/>
                      <a:pt x="25597" y="4823"/>
                      <a:pt x="31947" y="7363"/>
                    </a:cubicBezTo>
                    <a:cubicBezTo>
                      <a:pt x="39567" y="9903"/>
                      <a:pt x="47187" y="17523"/>
                      <a:pt x="49727" y="23873"/>
                    </a:cubicBezTo>
                    <a:cubicBezTo>
                      <a:pt x="50997" y="31493"/>
                      <a:pt x="49727" y="41653"/>
                      <a:pt x="44647" y="48003"/>
                    </a:cubicBezTo>
                    <a:cubicBezTo>
                      <a:pt x="40837" y="53083"/>
                      <a:pt x="29407" y="58163"/>
                      <a:pt x="23057" y="56893"/>
                    </a:cubicBezTo>
                    <a:cubicBezTo>
                      <a:pt x="15437" y="55623"/>
                      <a:pt x="1467" y="45463"/>
                      <a:pt x="197" y="36573"/>
                    </a:cubicBezTo>
                    <a:cubicBezTo>
                      <a:pt x="-1073" y="26413"/>
                      <a:pt x="14167" y="4823"/>
                      <a:pt x="24327" y="1013"/>
                    </a:cubicBezTo>
                    <a:cubicBezTo>
                      <a:pt x="34487" y="-2797"/>
                      <a:pt x="54807" y="4823"/>
                      <a:pt x="59887" y="12443"/>
                    </a:cubicBezTo>
                    <a:cubicBezTo>
                      <a:pt x="63697" y="20063"/>
                      <a:pt x="57347" y="44193"/>
                      <a:pt x="57347" y="44193"/>
                    </a:cubicBezTo>
                  </a:path>
                </a:pathLst>
              </a:custGeom>
              <a:solidFill>
                <a:srgbClr val="FFFFFF"/>
              </a:solidFill>
              <a:ln cap="sq">
                <a:noFill/>
                <a:prstDash val="solid"/>
                <a:miter/>
              </a:ln>
            </p:spPr>
          </p:sp>
        </p:grpSp>
        <p:grpSp>
          <p:nvGrpSpPr>
            <p:cNvPr name="Group 13" id="13"/>
            <p:cNvGrpSpPr/>
            <p:nvPr/>
          </p:nvGrpSpPr>
          <p:grpSpPr>
            <a:xfrm rot="0">
              <a:off x="5612643" y="696563"/>
              <a:ext cx="170440" cy="174663"/>
              <a:chOff x="0" y="0"/>
              <a:chExt cx="563880" cy="577850"/>
            </a:xfrm>
          </p:grpSpPr>
          <p:sp>
            <p:nvSpPr>
              <p:cNvPr name="Freeform 14" id="14"/>
              <p:cNvSpPr/>
              <p:nvPr/>
            </p:nvSpPr>
            <p:spPr>
              <a:xfrm flipH="false" flipV="false" rot="0">
                <a:off x="49428" y="49212"/>
                <a:ext cx="463652" cy="480972"/>
              </a:xfrm>
              <a:custGeom>
                <a:avLst/>
                <a:gdLst/>
                <a:ahLst/>
                <a:cxnLst/>
                <a:rect r="r" b="b" t="t" l="l"/>
                <a:pathLst>
                  <a:path h="480972" w="463652">
                    <a:moveTo>
                      <a:pt x="1372" y="441008"/>
                    </a:moveTo>
                    <a:cubicBezTo>
                      <a:pt x="97892" y="348298"/>
                      <a:pt x="113132" y="316548"/>
                      <a:pt x="120752" y="292418"/>
                    </a:cubicBezTo>
                    <a:cubicBezTo>
                      <a:pt x="125832" y="273368"/>
                      <a:pt x="120752" y="251778"/>
                      <a:pt x="127102" y="237808"/>
                    </a:cubicBezTo>
                    <a:cubicBezTo>
                      <a:pt x="132182" y="228918"/>
                      <a:pt x="135992" y="227648"/>
                      <a:pt x="146152" y="217488"/>
                    </a:cubicBezTo>
                    <a:cubicBezTo>
                      <a:pt x="185522" y="183198"/>
                      <a:pt x="381102" y="13018"/>
                      <a:pt x="428092" y="1588"/>
                    </a:cubicBezTo>
                    <a:cubicBezTo>
                      <a:pt x="440792" y="-952"/>
                      <a:pt x="450952" y="1588"/>
                      <a:pt x="456032" y="7938"/>
                    </a:cubicBezTo>
                    <a:cubicBezTo>
                      <a:pt x="462382" y="14288"/>
                      <a:pt x="463652" y="33338"/>
                      <a:pt x="458572" y="39688"/>
                    </a:cubicBezTo>
                    <a:cubicBezTo>
                      <a:pt x="453492" y="47308"/>
                      <a:pt x="429362" y="49848"/>
                      <a:pt x="421742" y="44768"/>
                    </a:cubicBezTo>
                    <a:cubicBezTo>
                      <a:pt x="416662" y="42228"/>
                      <a:pt x="411582" y="30798"/>
                      <a:pt x="412852" y="23178"/>
                    </a:cubicBezTo>
                    <a:cubicBezTo>
                      <a:pt x="412852" y="16828"/>
                      <a:pt x="419202" y="6668"/>
                      <a:pt x="425552" y="2858"/>
                    </a:cubicBezTo>
                    <a:cubicBezTo>
                      <a:pt x="431902" y="-952"/>
                      <a:pt x="443332" y="-952"/>
                      <a:pt x="449682" y="2858"/>
                    </a:cubicBezTo>
                    <a:cubicBezTo>
                      <a:pt x="456032" y="5398"/>
                      <a:pt x="462382" y="14288"/>
                      <a:pt x="463652" y="21908"/>
                    </a:cubicBezTo>
                    <a:cubicBezTo>
                      <a:pt x="463652" y="28258"/>
                      <a:pt x="459842" y="39688"/>
                      <a:pt x="454762" y="43498"/>
                    </a:cubicBezTo>
                    <a:cubicBezTo>
                      <a:pt x="449682" y="48578"/>
                      <a:pt x="438252" y="51118"/>
                      <a:pt x="431902" y="49848"/>
                    </a:cubicBezTo>
                    <a:cubicBezTo>
                      <a:pt x="425552" y="48578"/>
                      <a:pt x="416662" y="40958"/>
                      <a:pt x="414122" y="34608"/>
                    </a:cubicBezTo>
                    <a:cubicBezTo>
                      <a:pt x="411582" y="25718"/>
                      <a:pt x="416662" y="9208"/>
                      <a:pt x="423012" y="5398"/>
                    </a:cubicBezTo>
                    <a:cubicBezTo>
                      <a:pt x="429362" y="318"/>
                      <a:pt x="449682" y="1588"/>
                      <a:pt x="456032" y="7938"/>
                    </a:cubicBezTo>
                    <a:cubicBezTo>
                      <a:pt x="462382" y="13018"/>
                      <a:pt x="466192" y="24448"/>
                      <a:pt x="461112" y="35878"/>
                    </a:cubicBezTo>
                    <a:cubicBezTo>
                      <a:pt x="444602" y="79058"/>
                      <a:pt x="182982" y="217488"/>
                      <a:pt x="165202" y="261938"/>
                    </a:cubicBezTo>
                    <a:cubicBezTo>
                      <a:pt x="160122" y="274638"/>
                      <a:pt x="172822" y="280988"/>
                      <a:pt x="171552" y="292418"/>
                    </a:cubicBezTo>
                    <a:cubicBezTo>
                      <a:pt x="169012" y="314008"/>
                      <a:pt x="156312" y="345758"/>
                      <a:pt x="138532" y="372428"/>
                    </a:cubicBezTo>
                    <a:cubicBezTo>
                      <a:pt x="115672" y="406718"/>
                      <a:pt x="63602" y="467678"/>
                      <a:pt x="36932" y="477838"/>
                    </a:cubicBezTo>
                    <a:cubicBezTo>
                      <a:pt x="24232" y="482918"/>
                      <a:pt x="8992" y="481648"/>
                      <a:pt x="2642" y="475298"/>
                    </a:cubicBezTo>
                    <a:cubicBezTo>
                      <a:pt x="-2438" y="468948"/>
                      <a:pt x="1372" y="441008"/>
                      <a:pt x="1372" y="441008"/>
                    </a:cubicBezTo>
                  </a:path>
                </a:pathLst>
              </a:custGeom>
              <a:solidFill>
                <a:srgbClr val="FFFFFF"/>
              </a:solidFill>
              <a:ln cap="sq">
                <a:noFill/>
                <a:prstDash val="solid"/>
                <a:miter/>
              </a:ln>
            </p:spPr>
          </p:sp>
        </p:grpSp>
        <p:grpSp>
          <p:nvGrpSpPr>
            <p:cNvPr name="Group 15" id="15"/>
            <p:cNvGrpSpPr/>
            <p:nvPr/>
          </p:nvGrpSpPr>
          <p:grpSpPr>
            <a:xfrm rot="0">
              <a:off x="5615714" y="829767"/>
              <a:ext cx="73320" cy="194240"/>
              <a:chOff x="0" y="0"/>
              <a:chExt cx="242570" cy="642620"/>
            </a:xfrm>
          </p:grpSpPr>
          <p:sp>
            <p:nvSpPr>
              <p:cNvPr name="Freeform 16" id="16"/>
              <p:cNvSpPr/>
              <p:nvPr/>
            </p:nvSpPr>
            <p:spPr>
              <a:xfrm flipH="false" flipV="false" rot="0">
                <a:off x="49827" y="50692"/>
                <a:ext cx="146805" cy="541128"/>
              </a:xfrm>
              <a:custGeom>
                <a:avLst/>
                <a:gdLst/>
                <a:ahLst/>
                <a:cxnLst/>
                <a:rect r="r" b="b" t="t" l="l"/>
                <a:pathLst>
                  <a:path h="541128" w="146805">
                    <a:moveTo>
                      <a:pt x="46693" y="50908"/>
                    </a:moveTo>
                    <a:cubicBezTo>
                      <a:pt x="31453" y="47098"/>
                      <a:pt x="30183" y="25508"/>
                      <a:pt x="33993" y="17888"/>
                    </a:cubicBezTo>
                    <a:cubicBezTo>
                      <a:pt x="39073" y="10268"/>
                      <a:pt x="51773" y="7728"/>
                      <a:pt x="63203" y="6458"/>
                    </a:cubicBezTo>
                    <a:cubicBezTo>
                      <a:pt x="79713" y="3918"/>
                      <a:pt x="111463" y="6458"/>
                      <a:pt x="124163" y="15348"/>
                    </a:cubicBezTo>
                    <a:cubicBezTo>
                      <a:pt x="133053" y="20428"/>
                      <a:pt x="136863" y="24238"/>
                      <a:pt x="140673" y="38208"/>
                    </a:cubicBezTo>
                    <a:cubicBezTo>
                      <a:pt x="155913" y="95358"/>
                      <a:pt x="141943" y="473818"/>
                      <a:pt x="107653" y="523348"/>
                    </a:cubicBezTo>
                    <a:cubicBezTo>
                      <a:pt x="98763" y="537318"/>
                      <a:pt x="82253" y="541128"/>
                      <a:pt x="74633" y="538588"/>
                    </a:cubicBezTo>
                    <a:cubicBezTo>
                      <a:pt x="67013" y="536048"/>
                      <a:pt x="58123" y="520808"/>
                      <a:pt x="58123" y="511918"/>
                    </a:cubicBezTo>
                    <a:cubicBezTo>
                      <a:pt x="59393" y="504298"/>
                      <a:pt x="72093" y="491598"/>
                      <a:pt x="79713" y="490328"/>
                    </a:cubicBezTo>
                    <a:cubicBezTo>
                      <a:pt x="86063" y="489058"/>
                      <a:pt x="97493" y="492868"/>
                      <a:pt x="102573" y="497948"/>
                    </a:cubicBezTo>
                    <a:cubicBezTo>
                      <a:pt x="107653" y="503028"/>
                      <a:pt x="110193" y="514458"/>
                      <a:pt x="108923" y="520808"/>
                    </a:cubicBezTo>
                    <a:cubicBezTo>
                      <a:pt x="106383" y="528428"/>
                      <a:pt x="93683" y="541128"/>
                      <a:pt x="84793" y="541128"/>
                    </a:cubicBezTo>
                    <a:cubicBezTo>
                      <a:pt x="75903" y="539858"/>
                      <a:pt x="64473" y="530968"/>
                      <a:pt x="58123" y="515728"/>
                    </a:cubicBezTo>
                    <a:cubicBezTo>
                      <a:pt x="35263" y="456038"/>
                      <a:pt x="92413" y="33128"/>
                      <a:pt x="93683" y="33128"/>
                    </a:cubicBezTo>
                    <a:cubicBezTo>
                      <a:pt x="93683" y="33128"/>
                      <a:pt x="98763" y="55988"/>
                      <a:pt x="92413" y="61068"/>
                    </a:cubicBezTo>
                    <a:cubicBezTo>
                      <a:pt x="80983" y="69958"/>
                      <a:pt x="21293" y="62338"/>
                      <a:pt x="7323" y="50908"/>
                    </a:cubicBezTo>
                    <a:cubicBezTo>
                      <a:pt x="973" y="45828"/>
                      <a:pt x="-1567" y="33128"/>
                      <a:pt x="973" y="25508"/>
                    </a:cubicBezTo>
                    <a:cubicBezTo>
                      <a:pt x="3513" y="16618"/>
                      <a:pt x="22563" y="1378"/>
                      <a:pt x="35263" y="108"/>
                    </a:cubicBezTo>
                    <a:cubicBezTo>
                      <a:pt x="46693" y="-1162"/>
                      <a:pt x="67013" y="8998"/>
                      <a:pt x="70823" y="16618"/>
                    </a:cubicBezTo>
                    <a:cubicBezTo>
                      <a:pt x="74633" y="22968"/>
                      <a:pt x="72093" y="34398"/>
                      <a:pt x="68283" y="40748"/>
                    </a:cubicBezTo>
                    <a:cubicBezTo>
                      <a:pt x="64473" y="45828"/>
                      <a:pt x="46693" y="50908"/>
                      <a:pt x="46693" y="50908"/>
                    </a:cubicBezTo>
                  </a:path>
                </a:pathLst>
              </a:custGeom>
              <a:solidFill>
                <a:srgbClr val="FFFFFF"/>
              </a:solidFill>
              <a:ln cap="sq">
                <a:noFill/>
                <a:prstDash val="solid"/>
                <a:miter/>
              </a:ln>
            </p:spPr>
          </p:sp>
        </p:grpSp>
        <p:grpSp>
          <p:nvGrpSpPr>
            <p:cNvPr name="Group 17" id="17"/>
            <p:cNvGrpSpPr/>
            <p:nvPr/>
          </p:nvGrpSpPr>
          <p:grpSpPr>
            <a:xfrm rot="0">
              <a:off x="5634524" y="697714"/>
              <a:ext cx="230709" cy="329364"/>
              <a:chOff x="0" y="0"/>
              <a:chExt cx="763270" cy="1089660"/>
            </a:xfrm>
          </p:grpSpPr>
          <p:sp>
            <p:nvSpPr>
              <p:cNvPr name="Freeform 18" id="18"/>
              <p:cNvSpPr/>
              <p:nvPr/>
            </p:nvSpPr>
            <p:spPr>
              <a:xfrm flipH="false" flipV="false" rot="0">
                <a:off x="47752" y="50725"/>
                <a:ext cx="664967" cy="987002"/>
              </a:xfrm>
              <a:custGeom>
                <a:avLst/>
                <a:gdLst/>
                <a:ahLst/>
                <a:cxnLst/>
                <a:rect r="r" b="b" t="t" l="l"/>
                <a:pathLst>
                  <a:path h="987002" w="664967">
                    <a:moveTo>
                      <a:pt x="34798" y="903045"/>
                    </a:moveTo>
                    <a:cubicBezTo>
                      <a:pt x="103378" y="932255"/>
                      <a:pt x="135128" y="934795"/>
                      <a:pt x="154178" y="933525"/>
                    </a:cubicBezTo>
                    <a:cubicBezTo>
                      <a:pt x="165608" y="932255"/>
                      <a:pt x="170688" y="932255"/>
                      <a:pt x="183388" y="925905"/>
                    </a:cubicBezTo>
                    <a:cubicBezTo>
                      <a:pt x="211328" y="913205"/>
                      <a:pt x="263398" y="848435"/>
                      <a:pt x="312928" y="830655"/>
                    </a:cubicBezTo>
                    <a:cubicBezTo>
                      <a:pt x="361188" y="811605"/>
                      <a:pt x="442468" y="812875"/>
                      <a:pt x="475488" y="817955"/>
                    </a:cubicBezTo>
                    <a:cubicBezTo>
                      <a:pt x="491998" y="819225"/>
                      <a:pt x="495808" y="821765"/>
                      <a:pt x="509778" y="830655"/>
                    </a:cubicBezTo>
                    <a:cubicBezTo>
                      <a:pt x="535178" y="845895"/>
                      <a:pt x="588518" y="930985"/>
                      <a:pt x="607568" y="922095"/>
                    </a:cubicBezTo>
                    <a:cubicBezTo>
                      <a:pt x="634238" y="910665"/>
                      <a:pt x="616458" y="746835"/>
                      <a:pt x="607568" y="666825"/>
                    </a:cubicBezTo>
                    <a:cubicBezTo>
                      <a:pt x="599948" y="591895"/>
                      <a:pt x="560578" y="514425"/>
                      <a:pt x="560578" y="453465"/>
                    </a:cubicBezTo>
                    <a:cubicBezTo>
                      <a:pt x="560578" y="406475"/>
                      <a:pt x="588518" y="373455"/>
                      <a:pt x="585978" y="330275"/>
                    </a:cubicBezTo>
                    <a:cubicBezTo>
                      <a:pt x="582168" y="282015"/>
                      <a:pt x="558038" y="222325"/>
                      <a:pt x="532638" y="179145"/>
                    </a:cubicBezTo>
                    <a:cubicBezTo>
                      <a:pt x="509778" y="138505"/>
                      <a:pt x="478028" y="101675"/>
                      <a:pt x="446278" y="77545"/>
                    </a:cubicBezTo>
                    <a:cubicBezTo>
                      <a:pt x="420878" y="55955"/>
                      <a:pt x="370078" y="49605"/>
                      <a:pt x="363728" y="34365"/>
                    </a:cubicBezTo>
                    <a:cubicBezTo>
                      <a:pt x="361188" y="22935"/>
                      <a:pt x="372618" y="3885"/>
                      <a:pt x="380238" y="1345"/>
                    </a:cubicBezTo>
                    <a:cubicBezTo>
                      <a:pt x="387858" y="-2465"/>
                      <a:pt x="405638" y="3885"/>
                      <a:pt x="409448" y="11505"/>
                    </a:cubicBezTo>
                    <a:cubicBezTo>
                      <a:pt x="413258" y="19125"/>
                      <a:pt x="408178" y="43255"/>
                      <a:pt x="400558" y="47065"/>
                    </a:cubicBezTo>
                    <a:cubicBezTo>
                      <a:pt x="392938" y="50875"/>
                      <a:pt x="370078" y="43255"/>
                      <a:pt x="364998" y="36905"/>
                    </a:cubicBezTo>
                    <a:cubicBezTo>
                      <a:pt x="361188" y="30555"/>
                      <a:pt x="362458" y="19125"/>
                      <a:pt x="366268" y="12775"/>
                    </a:cubicBezTo>
                    <a:cubicBezTo>
                      <a:pt x="370078" y="6425"/>
                      <a:pt x="377698" y="75"/>
                      <a:pt x="386588" y="75"/>
                    </a:cubicBezTo>
                    <a:cubicBezTo>
                      <a:pt x="399288" y="-1195"/>
                      <a:pt x="424688" y="14045"/>
                      <a:pt x="442468" y="22935"/>
                    </a:cubicBezTo>
                    <a:cubicBezTo>
                      <a:pt x="458978" y="31825"/>
                      <a:pt x="471678" y="39445"/>
                      <a:pt x="489458" y="54685"/>
                    </a:cubicBezTo>
                    <a:cubicBezTo>
                      <a:pt x="518668" y="80085"/>
                      <a:pt x="566928" y="132155"/>
                      <a:pt x="591058" y="175335"/>
                    </a:cubicBezTo>
                    <a:cubicBezTo>
                      <a:pt x="612648" y="214705"/>
                      <a:pt x="625348" y="260425"/>
                      <a:pt x="631698" y="298525"/>
                    </a:cubicBezTo>
                    <a:cubicBezTo>
                      <a:pt x="636778" y="331545"/>
                      <a:pt x="635508" y="365835"/>
                      <a:pt x="631698" y="393775"/>
                    </a:cubicBezTo>
                    <a:cubicBezTo>
                      <a:pt x="627888" y="415365"/>
                      <a:pt x="612648" y="426795"/>
                      <a:pt x="611378" y="453465"/>
                    </a:cubicBezTo>
                    <a:cubicBezTo>
                      <a:pt x="608838" y="501725"/>
                      <a:pt x="649478" y="599515"/>
                      <a:pt x="658368" y="665555"/>
                    </a:cubicBezTo>
                    <a:cubicBezTo>
                      <a:pt x="665988" y="723975"/>
                      <a:pt x="665988" y="782395"/>
                      <a:pt x="663448" y="831925"/>
                    </a:cubicBezTo>
                    <a:cubicBezTo>
                      <a:pt x="659638" y="871295"/>
                      <a:pt x="662178" y="917015"/>
                      <a:pt x="644398" y="938605"/>
                    </a:cubicBezTo>
                    <a:cubicBezTo>
                      <a:pt x="631698" y="956385"/>
                      <a:pt x="601218" y="964005"/>
                      <a:pt x="584708" y="964005"/>
                    </a:cubicBezTo>
                    <a:cubicBezTo>
                      <a:pt x="573278" y="964005"/>
                      <a:pt x="565658" y="958925"/>
                      <a:pt x="554228" y="951305"/>
                    </a:cubicBezTo>
                    <a:cubicBezTo>
                      <a:pt x="532638" y="936065"/>
                      <a:pt x="505968" y="880185"/>
                      <a:pt x="470408" y="867485"/>
                    </a:cubicBezTo>
                    <a:cubicBezTo>
                      <a:pt x="429768" y="852245"/>
                      <a:pt x="363728" y="862405"/>
                      <a:pt x="319278" y="880185"/>
                    </a:cubicBezTo>
                    <a:cubicBezTo>
                      <a:pt x="278638" y="896695"/>
                      <a:pt x="249428" y="950035"/>
                      <a:pt x="213868" y="966545"/>
                    </a:cubicBezTo>
                    <a:cubicBezTo>
                      <a:pt x="184658" y="980515"/>
                      <a:pt x="156718" y="988135"/>
                      <a:pt x="124968" y="986865"/>
                    </a:cubicBezTo>
                    <a:cubicBezTo>
                      <a:pt x="88138" y="984325"/>
                      <a:pt x="22098" y="964005"/>
                      <a:pt x="6858" y="944955"/>
                    </a:cubicBezTo>
                    <a:cubicBezTo>
                      <a:pt x="-762" y="936065"/>
                      <a:pt x="-2032" y="919555"/>
                      <a:pt x="3048" y="911935"/>
                    </a:cubicBezTo>
                    <a:cubicBezTo>
                      <a:pt x="6858" y="905585"/>
                      <a:pt x="34798" y="903045"/>
                      <a:pt x="34798" y="903045"/>
                    </a:cubicBezTo>
                  </a:path>
                </a:pathLst>
              </a:custGeom>
              <a:solidFill>
                <a:srgbClr val="FFFFFF"/>
              </a:solidFill>
              <a:ln cap="sq">
                <a:noFill/>
                <a:prstDash val="solid"/>
                <a:miter/>
              </a:ln>
            </p:spPr>
          </p:sp>
        </p:grpSp>
        <p:grpSp>
          <p:nvGrpSpPr>
            <p:cNvPr name="Group 19" id="19"/>
            <p:cNvGrpSpPr/>
            <p:nvPr/>
          </p:nvGrpSpPr>
          <p:grpSpPr>
            <a:xfrm rot="0">
              <a:off x="5315140" y="684663"/>
              <a:ext cx="340113" cy="186947"/>
              <a:chOff x="0" y="0"/>
              <a:chExt cx="1125220" cy="618490"/>
            </a:xfrm>
          </p:grpSpPr>
          <p:sp>
            <p:nvSpPr>
              <p:cNvPr name="Freeform 20" id="20"/>
              <p:cNvSpPr/>
              <p:nvPr/>
            </p:nvSpPr>
            <p:spPr>
              <a:xfrm flipH="false" flipV="false" rot="0">
                <a:off x="47260" y="50696"/>
                <a:ext cx="1027411" cy="516220"/>
              </a:xfrm>
              <a:custGeom>
                <a:avLst/>
                <a:gdLst/>
                <a:ahLst/>
                <a:cxnLst/>
                <a:rect r="r" b="b" t="t" l="l"/>
                <a:pathLst>
                  <a:path h="516220" w="1027411">
                    <a:moveTo>
                      <a:pt x="36560" y="104"/>
                    </a:moveTo>
                    <a:cubicBezTo>
                      <a:pt x="188960" y="106784"/>
                      <a:pt x="224520" y="123294"/>
                      <a:pt x="263890" y="138534"/>
                    </a:cubicBezTo>
                    <a:cubicBezTo>
                      <a:pt x="303260" y="153774"/>
                      <a:pt x="362950" y="161394"/>
                      <a:pt x="387080" y="174094"/>
                    </a:cubicBezTo>
                    <a:cubicBezTo>
                      <a:pt x="398510" y="180444"/>
                      <a:pt x="402320" y="184254"/>
                      <a:pt x="408670" y="194414"/>
                    </a:cubicBezTo>
                    <a:cubicBezTo>
                      <a:pt x="420100" y="212194"/>
                      <a:pt x="413750" y="255374"/>
                      <a:pt x="431530" y="283314"/>
                    </a:cubicBezTo>
                    <a:cubicBezTo>
                      <a:pt x="456930" y="321414"/>
                      <a:pt x="519160" y="373484"/>
                      <a:pt x="563610" y="387454"/>
                    </a:cubicBezTo>
                    <a:cubicBezTo>
                      <a:pt x="599170" y="397614"/>
                      <a:pt x="625840" y="377294"/>
                      <a:pt x="669020" y="381104"/>
                    </a:cubicBezTo>
                    <a:cubicBezTo>
                      <a:pt x="742680" y="387454"/>
                      <a:pt x="900160" y="426824"/>
                      <a:pt x="961120" y="449684"/>
                    </a:cubicBezTo>
                    <a:cubicBezTo>
                      <a:pt x="991600" y="459844"/>
                      <a:pt x="1020810" y="468734"/>
                      <a:pt x="1025890" y="481434"/>
                    </a:cubicBezTo>
                    <a:cubicBezTo>
                      <a:pt x="1029700" y="489054"/>
                      <a:pt x="1024620" y="504294"/>
                      <a:pt x="1019540" y="509374"/>
                    </a:cubicBezTo>
                    <a:cubicBezTo>
                      <a:pt x="1014460" y="514454"/>
                      <a:pt x="1001760" y="516994"/>
                      <a:pt x="995410" y="514454"/>
                    </a:cubicBezTo>
                    <a:cubicBezTo>
                      <a:pt x="987790" y="511914"/>
                      <a:pt x="980170" y="504294"/>
                      <a:pt x="978900" y="497944"/>
                    </a:cubicBezTo>
                    <a:cubicBezTo>
                      <a:pt x="976360" y="490324"/>
                      <a:pt x="978900" y="480164"/>
                      <a:pt x="982710" y="473814"/>
                    </a:cubicBezTo>
                    <a:cubicBezTo>
                      <a:pt x="987790" y="468734"/>
                      <a:pt x="997950" y="463654"/>
                      <a:pt x="1004300" y="464924"/>
                    </a:cubicBezTo>
                    <a:cubicBezTo>
                      <a:pt x="1011920" y="464924"/>
                      <a:pt x="1022080" y="471274"/>
                      <a:pt x="1024620" y="477624"/>
                    </a:cubicBezTo>
                    <a:cubicBezTo>
                      <a:pt x="1028430" y="485244"/>
                      <a:pt x="1025890" y="501754"/>
                      <a:pt x="1020810" y="508104"/>
                    </a:cubicBezTo>
                    <a:cubicBezTo>
                      <a:pt x="1015730" y="513184"/>
                      <a:pt x="1004300" y="516994"/>
                      <a:pt x="997950" y="514454"/>
                    </a:cubicBezTo>
                    <a:cubicBezTo>
                      <a:pt x="990330" y="513184"/>
                      <a:pt x="981440" y="506834"/>
                      <a:pt x="978900" y="500484"/>
                    </a:cubicBezTo>
                    <a:cubicBezTo>
                      <a:pt x="976360" y="494134"/>
                      <a:pt x="976360" y="481434"/>
                      <a:pt x="981440" y="476354"/>
                    </a:cubicBezTo>
                    <a:cubicBezTo>
                      <a:pt x="987790" y="470004"/>
                      <a:pt x="1011920" y="466194"/>
                      <a:pt x="1019540" y="471274"/>
                    </a:cubicBezTo>
                    <a:cubicBezTo>
                      <a:pt x="1025890" y="475084"/>
                      <a:pt x="1029700" y="491594"/>
                      <a:pt x="1025890" y="499214"/>
                    </a:cubicBezTo>
                    <a:cubicBezTo>
                      <a:pt x="1023350" y="506834"/>
                      <a:pt x="1015730" y="513184"/>
                      <a:pt x="1003030" y="515724"/>
                    </a:cubicBezTo>
                    <a:cubicBezTo>
                      <a:pt x="957310" y="523344"/>
                      <a:pt x="766810" y="440794"/>
                      <a:pt x="682990" y="431904"/>
                    </a:cubicBezTo>
                    <a:cubicBezTo>
                      <a:pt x="629650" y="426824"/>
                      <a:pt x="594090" y="452224"/>
                      <a:pt x="550910" y="438254"/>
                    </a:cubicBezTo>
                    <a:cubicBezTo>
                      <a:pt x="498840" y="421744"/>
                      <a:pt x="426450" y="351894"/>
                      <a:pt x="395970" y="318874"/>
                    </a:cubicBezTo>
                    <a:cubicBezTo>
                      <a:pt x="380730" y="302364"/>
                      <a:pt x="374380" y="289664"/>
                      <a:pt x="368030" y="273154"/>
                    </a:cubicBezTo>
                    <a:cubicBezTo>
                      <a:pt x="360410" y="254104"/>
                      <a:pt x="368030" y="226164"/>
                      <a:pt x="354060" y="212194"/>
                    </a:cubicBezTo>
                    <a:cubicBezTo>
                      <a:pt x="337550" y="195684"/>
                      <a:pt x="295640" y="202034"/>
                      <a:pt x="262620" y="190604"/>
                    </a:cubicBezTo>
                    <a:cubicBezTo>
                      <a:pt x="221980" y="176634"/>
                      <a:pt x="174990" y="156314"/>
                      <a:pt x="133080" y="132184"/>
                    </a:cubicBezTo>
                    <a:cubicBezTo>
                      <a:pt x="88630" y="106784"/>
                      <a:pt x="20050" y="66144"/>
                      <a:pt x="6080" y="39474"/>
                    </a:cubicBezTo>
                    <a:cubicBezTo>
                      <a:pt x="-1540" y="26774"/>
                      <a:pt x="-1540" y="12804"/>
                      <a:pt x="3540" y="5184"/>
                    </a:cubicBezTo>
                    <a:cubicBezTo>
                      <a:pt x="8620" y="-1166"/>
                      <a:pt x="36560" y="104"/>
                      <a:pt x="36560" y="104"/>
                    </a:cubicBezTo>
                  </a:path>
                </a:pathLst>
              </a:custGeom>
              <a:solidFill>
                <a:srgbClr val="FFFFFF"/>
              </a:solidFill>
              <a:ln cap="sq">
                <a:noFill/>
                <a:prstDash val="solid"/>
                <a:miter/>
              </a:ln>
            </p:spPr>
          </p:sp>
        </p:grpSp>
        <p:grpSp>
          <p:nvGrpSpPr>
            <p:cNvPr name="Group 21" id="21"/>
            <p:cNvGrpSpPr/>
            <p:nvPr/>
          </p:nvGrpSpPr>
          <p:grpSpPr>
            <a:xfrm rot="0">
              <a:off x="5312837" y="456641"/>
              <a:ext cx="182340" cy="271783"/>
              <a:chOff x="0" y="0"/>
              <a:chExt cx="603250" cy="899160"/>
            </a:xfrm>
          </p:grpSpPr>
          <p:sp>
            <p:nvSpPr>
              <p:cNvPr name="Freeform 22" id="22"/>
              <p:cNvSpPr/>
              <p:nvPr/>
            </p:nvSpPr>
            <p:spPr>
              <a:xfrm flipH="false" flipV="false" rot="0">
                <a:off x="50800" y="50800"/>
                <a:ext cx="501188" cy="800100"/>
              </a:xfrm>
              <a:custGeom>
                <a:avLst/>
                <a:gdLst/>
                <a:ahLst/>
                <a:cxnLst/>
                <a:rect r="r" b="b" t="t" l="l"/>
                <a:pathLst>
                  <a:path h="800100" w="501188">
                    <a:moveTo>
                      <a:pt x="0" y="764540"/>
                    </a:moveTo>
                    <a:cubicBezTo>
                      <a:pt x="83820" y="629920"/>
                      <a:pt x="158750" y="582930"/>
                      <a:pt x="189230" y="549910"/>
                    </a:cubicBezTo>
                    <a:cubicBezTo>
                      <a:pt x="207010" y="529590"/>
                      <a:pt x="217170" y="515620"/>
                      <a:pt x="227330" y="496570"/>
                    </a:cubicBezTo>
                    <a:cubicBezTo>
                      <a:pt x="236220" y="478790"/>
                      <a:pt x="242570" y="459740"/>
                      <a:pt x="245110" y="438150"/>
                    </a:cubicBezTo>
                    <a:cubicBezTo>
                      <a:pt x="248920" y="412750"/>
                      <a:pt x="232410" y="386080"/>
                      <a:pt x="241300" y="358140"/>
                    </a:cubicBezTo>
                    <a:cubicBezTo>
                      <a:pt x="255270" y="314960"/>
                      <a:pt x="325120" y="271780"/>
                      <a:pt x="351790" y="219710"/>
                    </a:cubicBezTo>
                    <a:cubicBezTo>
                      <a:pt x="379730" y="165100"/>
                      <a:pt x="375920" y="72390"/>
                      <a:pt x="405130" y="36830"/>
                    </a:cubicBezTo>
                    <a:cubicBezTo>
                      <a:pt x="422910" y="13970"/>
                      <a:pt x="455930" y="1270"/>
                      <a:pt x="472440" y="0"/>
                    </a:cubicBezTo>
                    <a:cubicBezTo>
                      <a:pt x="481330" y="0"/>
                      <a:pt x="490220" y="3810"/>
                      <a:pt x="494030" y="8890"/>
                    </a:cubicBezTo>
                    <a:cubicBezTo>
                      <a:pt x="499110" y="13970"/>
                      <a:pt x="502920" y="25400"/>
                      <a:pt x="500380" y="31750"/>
                    </a:cubicBezTo>
                    <a:cubicBezTo>
                      <a:pt x="496570" y="39370"/>
                      <a:pt x="476250" y="52070"/>
                      <a:pt x="467360" y="49530"/>
                    </a:cubicBezTo>
                    <a:cubicBezTo>
                      <a:pt x="459740" y="46990"/>
                      <a:pt x="448310" y="25400"/>
                      <a:pt x="452120" y="16510"/>
                    </a:cubicBezTo>
                    <a:cubicBezTo>
                      <a:pt x="454660" y="8890"/>
                      <a:pt x="477520" y="-1270"/>
                      <a:pt x="485140" y="2540"/>
                    </a:cubicBezTo>
                    <a:cubicBezTo>
                      <a:pt x="492760" y="6350"/>
                      <a:pt x="501650" y="27940"/>
                      <a:pt x="497840" y="36830"/>
                    </a:cubicBezTo>
                    <a:cubicBezTo>
                      <a:pt x="494030" y="46990"/>
                      <a:pt x="464820" y="48260"/>
                      <a:pt x="454660" y="55880"/>
                    </a:cubicBezTo>
                    <a:cubicBezTo>
                      <a:pt x="447040" y="62230"/>
                      <a:pt x="443230" y="67310"/>
                      <a:pt x="438150" y="80010"/>
                    </a:cubicBezTo>
                    <a:cubicBezTo>
                      <a:pt x="426720" y="105410"/>
                      <a:pt x="430530" y="170180"/>
                      <a:pt x="410210" y="214630"/>
                    </a:cubicBezTo>
                    <a:cubicBezTo>
                      <a:pt x="386080" y="267970"/>
                      <a:pt x="304800" y="330200"/>
                      <a:pt x="292100" y="373380"/>
                    </a:cubicBezTo>
                    <a:cubicBezTo>
                      <a:pt x="285750" y="396240"/>
                      <a:pt x="299720" y="412750"/>
                      <a:pt x="297180" y="434340"/>
                    </a:cubicBezTo>
                    <a:cubicBezTo>
                      <a:pt x="293370" y="461010"/>
                      <a:pt x="283210" y="496570"/>
                      <a:pt x="269240" y="523240"/>
                    </a:cubicBezTo>
                    <a:cubicBezTo>
                      <a:pt x="255270" y="549910"/>
                      <a:pt x="236220" y="568960"/>
                      <a:pt x="213360" y="594360"/>
                    </a:cubicBezTo>
                    <a:cubicBezTo>
                      <a:pt x="180340" y="628650"/>
                      <a:pt x="118110" y="668020"/>
                      <a:pt x="87630" y="706120"/>
                    </a:cubicBezTo>
                    <a:cubicBezTo>
                      <a:pt x="63500" y="735330"/>
                      <a:pt x="54610" y="786130"/>
                      <a:pt x="36830" y="796290"/>
                    </a:cubicBezTo>
                    <a:cubicBezTo>
                      <a:pt x="27940" y="801370"/>
                      <a:pt x="15240" y="801370"/>
                      <a:pt x="8890" y="796290"/>
                    </a:cubicBezTo>
                    <a:cubicBezTo>
                      <a:pt x="1270" y="791210"/>
                      <a:pt x="0" y="764540"/>
                      <a:pt x="0" y="764540"/>
                    </a:cubicBezTo>
                  </a:path>
                </a:pathLst>
              </a:custGeom>
              <a:solidFill>
                <a:srgbClr val="FFFFFF"/>
              </a:solidFill>
              <a:ln cap="sq">
                <a:noFill/>
                <a:prstDash val="solid"/>
                <a:miter/>
              </a:ln>
            </p:spPr>
          </p:sp>
        </p:grpSp>
        <p:grpSp>
          <p:nvGrpSpPr>
            <p:cNvPr name="Group 23" id="23"/>
            <p:cNvGrpSpPr/>
            <p:nvPr/>
          </p:nvGrpSpPr>
          <p:grpSpPr>
            <a:xfrm rot="0">
              <a:off x="4902475" y="461631"/>
              <a:ext cx="565831" cy="173511"/>
              <a:chOff x="0" y="0"/>
              <a:chExt cx="1871980" cy="574040"/>
            </a:xfrm>
          </p:grpSpPr>
          <p:sp>
            <p:nvSpPr>
              <p:cNvPr name="Freeform 24" id="24"/>
              <p:cNvSpPr/>
              <p:nvPr/>
            </p:nvSpPr>
            <p:spPr>
              <a:xfrm flipH="false" flipV="false" rot="0">
                <a:off x="50800" y="49978"/>
                <a:ext cx="1771021" cy="473586"/>
              </a:xfrm>
              <a:custGeom>
                <a:avLst/>
                <a:gdLst/>
                <a:ahLst/>
                <a:cxnLst/>
                <a:rect r="r" b="b" t="t" l="l"/>
                <a:pathLst>
                  <a:path h="473586" w="1771021">
                    <a:moveTo>
                      <a:pt x="0" y="286572"/>
                    </a:moveTo>
                    <a:cubicBezTo>
                      <a:pt x="33020" y="168462"/>
                      <a:pt x="60960" y="127822"/>
                      <a:pt x="86360" y="106232"/>
                    </a:cubicBezTo>
                    <a:cubicBezTo>
                      <a:pt x="106680" y="88452"/>
                      <a:pt x="124460" y="80832"/>
                      <a:pt x="153670" y="74482"/>
                    </a:cubicBezTo>
                    <a:cubicBezTo>
                      <a:pt x="207010" y="60512"/>
                      <a:pt x="311150" y="50352"/>
                      <a:pt x="383540" y="66862"/>
                    </a:cubicBezTo>
                    <a:cubicBezTo>
                      <a:pt x="457200" y="84642"/>
                      <a:pt x="520700" y="153222"/>
                      <a:pt x="593090" y="178622"/>
                    </a:cubicBezTo>
                    <a:cubicBezTo>
                      <a:pt x="661670" y="202752"/>
                      <a:pt x="750570" y="200212"/>
                      <a:pt x="803910" y="217992"/>
                    </a:cubicBezTo>
                    <a:cubicBezTo>
                      <a:pt x="840740" y="230692"/>
                      <a:pt x="861060" y="237042"/>
                      <a:pt x="890270" y="259902"/>
                    </a:cubicBezTo>
                    <a:cubicBezTo>
                      <a:pt x="933450" y="294192"/>
                      <a:pt x="984250" y="423732"/>
                      <a:pt x="1023620" y="425002"/>
                    </a:cubicBezTo>
                    <a:cubicBezTo>
                      <a:pt x="1050290" y="426272"/>
                      <a:pt x="1074420" y="365312"/>
                      <a:pt x="1094740" y="353882"/>
                    </a:cubicBezTo>
                    <a:cubicBezTo>
                      <a:pt x="1106170" y="346262"/>
                      <a:pt x="1109980" y="346262"/>
                      <a:pt x="1125220" y="343722"/>
                    </a:cubicBezTo>
                    <a:cubicBezTo>
                      <a:pt x="1162050" y="338642"/>
                      <a:pt x="1270000" y="357692"/>
                      <a:pt x="1327150" y="348802"/>
                    </a:cubicBezTo>
                    <a:cubicBezTo>
                      <a:pt x="1370330" y="342452"/>
                      <a:pt x="1414780" y="332292"/>
                      <a:pt x="1440180" y="310702"/>
                    </a:cubicBezTo>
                    <a:cubicBezTo>
                      <a:pt x="1461770" y="291652"/>
                      <a:pt x="1461770" y="261172"/>
                      <a:pt x="1480820" y="234502"/>
                    </a:cubicBezTo>
                    <a:cubicBezTo>
                      <a:pt x="1506220" y="198942"/>
                      <a:pt x="1548130" y="148142"/>
                      <a:pt x="1588770" y="117662"/>
                    </a:cubicBezTo>
                    <a:cubicBezTo>
                      <a:pt x="1626870" y="90992"/>
                      <a:pt x="1691640" y="84642"/>
                      <a:pt x="1713230" y="59242"/>
                    </a:cubicBezTo>
                    <a:cubicBezTo>
                      <a:pt x="1727200" y="42732"/>
                      <a:pt x="1720850" y="12252"/>
                      <a:pt x="1731010" y="4632"/>
                    </a:cubicBezTo>
                    <a:cubicBezTo>
                      <a:pt x="1737360" y="-448"/>
                      <a:pt x="1747520" y="-448"/>
                      <a:pt x="1753870" y="2092"/>
                    </a:cubicBezTo>
                    <a:cubicBezTo>
                      <a:pt x="1761490" y="4632"/>
                      <a:pt x="1767840" y="13522"/>
                      <a:pt x="1769110" y="21142"/>
                    </a:cubicBezTo>
                    <a:cubicBezTo>
                      <a:pt x="1770380" y="27492"/>
                      <a:pt x="1767840" y="38922"/>
                      <a:pt x="1762760" y="44002"/>
                    </a:cubicBezTo>
                    <a:cubicBezTo>
                      <a:pt x="1756410" y="49082"/>
                      <a:pt x="1739900" y="51622"/>
                      <a:pt x="1732280" y="47812"/>
                    </a:cubicBezTo>
                    <a:cubicBezTo>
                      <a:pt x="1725930" y="45272"/>
                      <a:pt x="1719580" y="35112"/>
                      <a:pt x="1719580" y="27492"/>
                    </a:cubicBezTo>
                    <a:cubicBezTo>
                      <a:pt x="1718310" y="21142"/>
                      <a:pt x="1723390" y="10982"/>
                      <a:pt x="1728470" y="5902"/>
                    </a:cubicBezTo>
                    <a:cubicBezTo>
                      <a:pt x="1733550" y="2092"/>
                      <a:pt x="1744980" y="-1718"/>
                      <a:pt x="1751330" y="822"/>
                    </a:cubicBezTo>
                    <a:cubicBezTo>
                      <a:pt x="1758950" y="4632"/>
                      <a:pt x="1767840" y="16062"/>
                      <a:pt x="1770380" y="26222"/>
                    </a:cubicBezTo>
                    <a:cubicBezTo>
                      <a:pt x="1772920" y="40192"/>
                      <a:pt x="1767840" y="63052"/>
                      <a:pt x="1756410" y="79562"/>
                    </a:cubicBezTo>
                    <a:cubicBezTo>
                      <a:pt x="1742440" y="101152"/>
                      <a:pt x="1701800" y="124012"/>
                      <a:pt x="1677670" y="137982"/>
                    </a:cubicBezTo>
                    <a:cubicBezTo>
                      <a:pt x="1658620" y="148142"/>
                      <a:pt x="1643380" y="145602"/>
                      <a:pt x="1624330" y="158302"/>
                    </a:cubicBezTo>
                    <a:cubicBezTo>
                      <a:pt x="1593850" y="178622"/>
                      <a:pt x="1548130" y="230692"/>
                      <a:pt x="1520190" y="266252"/>
                    </a:cubicBezTo>
                    <a:cubicBezTo>
                      <a:pt x="1498600" y="295462"/>
                      <a:pt x="1494790" y="329752"/>
                      <a:pt x="1468120" y="351342"/>
                    </a:cubicBezTo>
                    <a:cubicBezTo>
                      <a:pt x="1436370" y="376742"/>
                      <a:pt x="1384300" y="391982"/>
                      <a:pt x="1333500" y="399602"/>
                    </a:cubicBezTo>
                    <a:cubicBezTo>
                      <a:pt x="1271270" y="409762"/>
                      <a:pt x="1168400" y="374202"/>
                      <a:pt x="1120140" y="394522"/>
                    </a:cubicBezTo>
                    <a:cubicBezTo>
                      <a:pt x="1085850" y="408492"/>
                      <a:pt x="1070610" y="455482"/>
                      <a:pt x="1050290" y="466912"/>
                    </a:cubicBezTo>
                    <a:cubicBezTo>
                      <a:pt x="1040130" y="471992"/>
                      <a:pt x="1032510" y="474532"/>
                      <a:pt x="1021080" y="473262"/>
                    </a:cubicBezTo>
                    <a:cubicBezTo>
                      <a:pt x="1004570" y="470722"/>
                      <a:pt x="981710" y="456752"/>
                      <a:pt x="960120" y="437702"/>
                    </a:cubicBezTo>
                    <a:cubicBezTo>
                      <a:pt x="925830" y="408492"/>
                      <a:pt x="883920" y="322132"/>
                      <a:pt x="847090" y="292922"/>
                    </a:cubicBezTo>
                    <a:cubicBezTo>
                      <a:pt x="825500" y="276412"/>
                      <a:pt x="811530" y="272602"/>
                      <a:pt x="782320" y="263712"/>
                    </a:cubicBezTo>
                    <a:cubicBezTo>
                      <a:pt x="734060" y="248472"/>
                      <a:pt x="641350" y="249742"/>
                      <a:pt x="577850" y="225612"/>
                    </a:cubicBezTo>
                    <a:cubicBezTo>
                      <a:pt x="515620" y="202752"/>
                      <a:pt x="447040" y="144332"/>
                      <a:pt x="405130" y="127822"/>
                    </a:cubicBezTo>
                    <a:cubicBezTo>
                      <a:pt x="384810" y="118932"/>
                      <a:pt x="377190" y="116392"/>
                      <a:pt x="354330" y="113852"/>
                    </a:cubicBezTo>
                    <a:cubicBezTo>
                      <a:pt x="311150" y="108772"/>
                      <a:pt x="208280" y="104962"/>
                      <a:pt x="161290" y="122742"/>
                    </a:cubicBezTo>
                    <a:cubicBezTo>
                      <a:pt x="128270" y="134172"/>
                      <a:pt x="104140" y="158302"/>
                      <a:pt x="86360" y="179892"/>
                    </a:cubicBezTo>
                    <a:cubicBezTo>
                      <a:pt x="71120" y="198942"/>
                      <a:pt x="62230" y="220532"/>
                      <a:pt x="55880" y="242122"/>
                    </a:cubicBezTo>
                    <a:cubicBezTo>
                      <a:pt x="49530" y="262442"/>
                      <a:pt x="54610" y="292922"/>
                      <a:pt x="44450" y="303082"/>
                    </a:cubicBezTo>
                    <a:cubicBezTo>
                      <a:pt x="38100" y="309432"/>
                      <a:pt x="24130" y="313242"/>
                      <a:pt x="16510" y="309432"/>
                    </a:cubicBezTo>
                    <a:cubicBezTo>
                      <a:pt x="10160" y="306892"/>
                      <a:pt x="0" y="286572"/>
                      <a:pt x="0" y="286572"/>
                    </a:cubicBezTo>
                  </a:path>
                </a:pathLst>
              </a:custGeom>
              <a:solidFill>
                <a:srgbClr val="FFFFFF"/>
              </a:solidFill>
              <a:ln cap="sq">
                <a:noFill/>
                <a:prstDash val="solid"/>
                <a:miter/>
              </a:ln>
            </p:spPr>
          </p:sp>
        </p:grpSp>
        <p:grpSp>
          <p:nvGrpSpPr>
            <p:cNvPr name="Group 25" id="25"/>
            <p:cNvGrpSpPr/>
            <p:nvPr/>
          </p:nvGrpSpPr>
          <p:grpSpPr>
            <a:xfrm rot="0">
              <a:off x="4899404" y="546852"/>
              <a:ext cx="311706" cy="380803"/>
              <a:chOff x="0" y="0"/>
              <a:chExt cx="1031240" cy="1259840"/>
            </a:xfrm>
          </p:grpSpPr>
          <p:sp>
            <p:nvSpPr>
              <p:cNvPr name="Freeform 26" id="26"/>
              <p:cNvSpPr/>
              <p:nvPr/>
            </p:nvSpPr>
            <p:spPr>
              <a:xfrm flipH="false" flipV="false" rot="0">
                <a:off x="50800" y="50597"/>
                <a:ext cx="930235" cy="1161062"/>
              </a:xfrm>
              <a:custGeom>
                <a:avLst/>
                <a:gdLst/>
                <a:ahLst/>
                <a:cxnLst/>
                <a:rect r="r" b="b" t="t" l="l"/>
                <a:pathLst>
                  <a:path h="1161062" w="930235">
                    <a:moveTo>
                      <a:pt x="35560" y="203"/>
                    </a:moveTo>
                    <a:cubicBezTo>
                      <a:pt x="92710" y="54813"/>
                      <a:pt x="105410" y="86563"/>
                      <a:pt x="107950" y="124663"/>
                    </a:cubicBezTo>
                    <a:cubicBezTo>
                      <a:pt x="110490" y="183083"/>
                      <a:pt x="58420" y="297383"/>
                      <a:pt x="55880" y="357073"/>
                    </a:cubicBezTo>
                    <a:cubicBezTo>
                      <a:pt x="54610" y="395173"/>
                      <a:pt x="53340" y="429463"/>
                      <a:pt x="69850" y="451053"/>
                    </a:cubicBezTo>
                    <a:cubicBezTo>
                      <a:pt x="86360" y="472643"/>
                      <a:pt x="138430" y="471373"/>
                      <a:pt x="157480" y="485343"/>
                    </a:cubicBezTo>
                    <a:cubicBezTo>
                      <a:pt x="170180" y="495503"/>
                      <a:pt x="173990" y="499313"/>
                      <a:pt x="182880" y="515823"/>
                    </a:cubicBezTo>
                    <a:cubicBezTo>
                      <a:pt x="203200" y="553923"/>
                      <a:pt x="217170" y="689813"/>
                      <a:pt x="245110" y="731723"/>
                    </a:cubicBezTo>
                    <a:cubicBezTo>
                      <a:pt x="259080" y="755853"/>
                      <a:pt x="273050" y="764743"/>
                      <a:pt x="295910" y="776173"/>
                    </a:cubicBezTo>
                    <a:cubicBezTo>
                      <a:pt x="327660" y="792683"/>
                      <a:pt x="387350" y="792683"/>
                      <a:pt x="427990" y="811733"/>
                    </a:cubicBezTo>
                    <a:cubicBezTo>
                      <a:pt x="467360" y="829513"/>
                      <a:pt x="502920" y="867613"/>
                      <a:pt x="534670" y="881583"/>
                    </a:cubicBezTo>
                    <a:cubicBezTo>
                      <a:pt x="558800" y="891743"/>
                      <a:pt x="579120" y="898093"/>
                      <a:pt x="599440" y="896823"/>
                    </a:cubicBezTo>
                    <a:cubicBezTo>
                      <a:pt x="619760" y="894283"/>
                      <a:pt x="635000" y="876503"/>
                      <a:pt x="655320" y="875233"/>
                    </a:cubicBezTo>
                    <a:cubicBezTo>
                      <a:pt x="674370" y="872693"/>
                      <a:pt x="698500" y="875233"/>
                      <a:pt x="717550" y="885393"/>
                    </a:cubicBezTo>
                    <a:cubicBezTo>
                      <a:pt x="741680" y="899363"/>
                      <a:pt x="759460" y="928573"/>
                      <a:pt x="779780" y="956513"/>
                    </a:cubicBezTo>
                    <a:cubicBezTo>
                      <a:pt x="807720" y="994613"/>
                      <a:pt x="834390" y="1067003"/>
                      <a:pt x="864870" y="1092403"/>
                    </a:cubicBezTo>
                    <a:cubicBezTo>
                      <a:pt x="883920" y="1110183"/>
                      <a:pt x="919480" y="1106373"/>
                      <a:pt x="927100" y="1119073"/>
                    </a:cubicBezTo>
                    <a:cubicBezTo>
                      <a:pt x="932180" y="1127963"/>
                      <a:pt x="930910" y="1144473"/>
                      <a:pt x="924560" y="1150823"/>
                    </a:cubicBezTo>
                    <a:cubicBezTo>
                      <a:pt x="918210" y="1155903"/>
                      <a:pt x="894080" y="1157173"/>
                      <a:pt x="887730" y="1152093"/>
                    </a:cubicBezTo>
                    <a:cubicBezTo>
                      <a:pt x="882650" y="1145743"/>
                      <a:pt x="882650" y="1121613"/>
                      <a:pt x="889000" y="1115263"/>
                    </a:cubicBezTo>
                    <a:cubicBezTo>
                      <a:pt x="892810" y="1108913"/>
                      <a:pt x="904240" y="1107643"/>
                      <a:pt x="911860" y="1108913"/>
                    </a:cubicBezTo>
                    <a:cubicBezTo>
                      <a:pt x="918210" y="1110183"/>
                      <a:pt x="928370" y="1117803"/>
                      <a:pt x="929640" y="1124153"/>
                    </a:cubicBezTo>
                    <a:cubicBezTo>
                      <a:pt x="930910" y="1133043"/>
                      <a:pt x="923290" y="1153363"/>
                      <a:pt x="913130" y="1158443"/>
                    </a:cubicBezTo>
                    <a:cubicBezTo>
                      <a:pt x="899160" y="1164793"/>
                      <a:pt x="863600" y="1159713"/>
                      <a:pt x="836930" y="1141933"/>
                    </a:cubicBezTo>
                    <a:cubicBezTo>
                      <a:pt x="788670" y="1110183"/>
                      <a:pt x="735330" y="943813"/>
                      <a:pt x="685800" y="924763"/>
                    </a:cubicBezTo>
                    <a:cubicBezTo>
                      <a:pt x="659130" y="913333"/>
                      <a:pt x="633730" y="940003"/>
                      <a:pt x="604520" y="940003"/>
                    </a:cubicBezTo>
                    <a:cubicBezTo>
                      <a:pt x="572770" y="941273"/>
                      <a:pt x="538480" y="937463"/>
                      <a:pt x="504190" y="924763"/>
                    </a:cubicBezTo>
                    <a:cubicBezTo>
                      <a:pt x="461010" y="908253"/>
                      <a:pt x="416560" y="858723"/>
                      <a:pt x="372110" y="839673"/>
                    </a:cubicBezTo>
                    <a:cubicBezTo>
                      <a:pt x="330200" y="821893"/>
                      <a:pt x="274320" y="824433"/>
                      <a:pt x="245110" y="807923"/>
                    </a:cubicBezTo>
                    <a:cubicBezTo>
                      <a:pt x="226060" y="796493"/>
                      <a:pt x="217170" y="788873"/>
                      <a:pt x="204470" y="767283"/>
                    </a:cubicBezTo>
                    <a:cubicBezTo>
                      <a:pt x="176530" y="721563"/>
                      <a:pt x="167640" y="565353"/>
                      <a:pt x="128270" y="523443"/>
                    </a:cubicBezTo>
                    <a:cubicBezTo>
                      <a:pt x="105410" y="496773"/>
                      <a:pt x="62230" y="505663"/>
                      <a:pt x="41910" y="487883"/>
                    </a:cubicBezTo>
                    <a:cubicBezTo>
                      <a:pt x="26670" y="473913"/>
                      <a:pt x="16510" y="456133"/>
                      <a:pt x="11430" y="435813"/>
                    </a:cubicBezTo>
                    <a:cubicBezTo>
                      <a:pt x="3810" y="411683"/>
                      <a:pt x="3810" y="387553"/>
                      <a:pt x="6350" y="351993"/>
                    </a:cubicBezTo>
                    <a:cubicBezTo>
                      <a:pt x="11430" y="293573"/>
                      <a:pt x="59690" y="160223"/>
                      <a:pt x="58420" y="115773"/>
                    </a:cubicBezTo>
                    <a:cubicBezTo>
                      <a:pt x="57150" y="96723"/>
                      <a:pt x="53340" y="90373"/>
                      <a:pt x="46990" y="77673"/>
                    </a:cubicBezTo>
                    <a:cubicBezTo>
                      <a:pt x="36830" y="59893"/>
                      <a:pt x="1270" y="38303"/>
                      <a:pt x="0" y="24333"/>
                    </a:cubicBezTo>
                    <a:cubicBezTo>
                      <a:pt x="0" y="15443"/>
                      <a:pt x="6350" y="6553"/>
                      <a:pt x="11430" y="2743"/>
                    </a:cubicBezTo>
                    <a:cubicBezTo>
                      <a:pt x="17780" y="-1067"/>
                      <a:pt x="35560" y="203"/>
                      <a:pt x="35560" y="203"/>
                    </a:cubicBezTo>
                  </a:path>
                </a:pathLst>
              </a:custGeom>
              <a:solidFill>
                <a:srgbClr val="FFFFFF"/>
              </a:solidFill>
              <a:ln cap="sq">
                <a:noFill/>
                <a:prstDash val="solid"/>
                <a:miter/>
              </a:ln>
            </p:spPr>
          </p:sp>
        </p:grpSp>
        <p:grpSp>
          <p:nvGrpSpPr>
            <p:cNvPr name="Group 27" id="27"/>
            <p:cNvGrpSpPr/>
            <p:nvPr/>
          </p:nvGrpSpPr>
          <p:grpSpPr>
            <a:xfrm rot="0">
              <a:off x="5042590" y="883509"/>
              <a:ext cx="275622" cy="375045"/>
              <a:chOff x="0" y="0"/>
              <a:chExt cx="911860" cy="1240790"/>
            </a:xfrm>
          </p:grpSpPr>
          <p:sp>
            <p:nvSpPr>
              <p:cNvPr name="Freeform 28" id="28"/>
              <p:cNvSpPr/>
              <p:nvPr/>
            </p:nvSpPr>
            <p:spPr>
              <a:xfrm flipH="false" flipV="false" rot="0">
                <a:off x="50629" y="50244"/>
                <a:ext cx="810431" cy="1141447"/>
              </a:xfrm>
              <a:custGeom>
                <a:avLst/>
                <a:gdLst/>
                <a:ahLst/>
                <a:cxnLst/>
                <a:rect r="r" b="b" t="t" l="l"/>
                <a:pathLst>
                  <a:path h="1141447" w="810431">
                    <a:moveTo>
                      <a:pt x="50971" y="1003856"/>
                    </a:moveTo>
                    <a:cubicBezTo>
                      <a:pt x="80181" y="1052116"/>
                      <a:pt x="77641" y="1067356"/>
                      <a:pt x="72561" y="1077516"/>
                    </a:cubicBezTo>
                    <a:cubicBezTo>
                      <a:pt x="67481" y="1086406"/>
                      <a:pt x="50971" y="1097836"/>
                      <a:pt x="52241" y="1097836"/>
                    </a:cubicBezTo>
                    <a:cubicBezTo>
                      <a:pt x="53511" y="1100376"/>
                      <a:pt x="136061" y="1020366"/>
                      <a:pt x="169081" y="1016556"/>
                    </a:cubicBezTo>
                    <a:cubicBezTo>
                      <a:pt x="190671" y="1014016"/>
                      <a:pt x="203371" y="1040686"/>
                      <a:pt x="226231" y="1039416"/>
                    </a:cubicBezTo>
                    <a:cubicBezTo>
                      <a:pt x="260521" y="1036876"/>
                      <a:pt x="310051" y="1001316"/>
                      <a:pt x="353231" y="973376"/>
                    </a:cubicBezTo>
                    <a:cubicBezTo>
                      <a:pt x="404031" y="940356"/>
                      <a:pt x="452291" y="899716"/>
                      <a:pt x="509441" y="850186"/>
                    </a:cubicBezTo>
                    <a:cubicBezTo>
                      <a:pt x="584371" y="786686"/>
                      <a:pt x="748201" y="655876"/>
                      <a:pt x="757091" y="615236"/>
                    </a:cubicBezTo>
                    <a:cubicBezTo>
                      <a:pt x="759631" y="603806"/>
                      <a:pt x="755821" y="598726"/>
                      <a:pt x="746931" y="589836"/>
                    </a:cubicBezTo>
                    <a:cubicBezTo>
                      <a:pt x="725341" y="563166"/>
                      <a:pt x="614851" y="526336"/>
                      <a:pt x="570401" y="488236"/>
                    </a:cubicBezTo>
                    <a:cubicBezTo>
                      <a:pt x="537381" y="460296"/>
                      <a:pt x="518331" y="432356"/>
                      <a:pt x="498011" y="395526"/>
                    </a:cubicBezTo>
                    <a:cubicBezTo>
                      <a:pt x="473881" y="353616"/>
                      <a:pt x="457371" y="296466"/>
                      <a:pt x="442131" y="244396"/>
                    </a:cubicBezTo>
                    <a:cubicBezTo>
                      <a:pt x="426891" y="192326"/>
                      <a:pt x="412921" y="126286"/>
                      <a:pt x="407841" y="83106"/>
                    </a:cubicBezTo>
                    <a:cubicBezTo>
                      <a:pt x="404031" y="55166"/>
                      <a:pt x="398951" y="24686"/>
                      <a:pt x="405301" y="11986"/>
                    </a:cubicBezTo>
                    <a:cubicBezTo>
                      <a:pt x="410381" y="4366"/>
                      <a:pt x="419271" y="556"/>
                      <a:pt x="426891" y="556"/>
                    </a:cubicBezTo>
                    <a:cubicBezTo>
                      <a:pt x="433241" y="-714"/>
                      <a:pt x="444671" y="4366"/>
                      <a:pt x="447211" y="10716"/>
                    </a:cubicBezTo>
                    <a:cubicBezTo>
                      <a:pt x="451021" y="18336"/>
                      <a:pt x="447211" y="41196"/>
                      <a:pt x="440861" y="46276"/>
                    </a:cubicBezTo>
                    <a:cubicBezTo>
                      <a:pt x="435781" y="51356"/>
                      <a:pt x="423081" y="51356"/>
                      <a:pt x="416731" y="48816"/>
                    </a:cubicBezTo>
                    <a:cubicBezTo>
                      <a:pt x="410381" y="46276"/>
                      <a:pt x="402761" y="37386"/>
                      <a:pt x="402761" y="29766"/>
                    </a:cubicBezTo>
                    <a:cubicBezTo>
                      <a:pt x="401491" y="22146"/>
                      <a:pt x="415461" y="1826"/>
                      <a:pt x="423081" y="556"/>
                    </a:cubicBezTo>
                    <a:cubicBezTo>
                      <a:pt x="430701" y="-1984"/>
                      <a:pt x="442131" y="4366"/>
                      <a:pt x="449751" y="15796"/>
                    </a:cubicBezTo>
                    <a:cubicBezTo>
                      <a:pt x="470071" y="42466"/>
                      <a:pt x="467531" y="146606"/>
                      <a:pt x="484041" y="210106"/>
                    </a:cubicBezTo>
                    <a:cubicBezTo>
                      <a:pt x="501821" y="276146"/>
                      <a:pt x="517061" y="353616"/>
                      <a:pt x="553891" y="403146"/>
                    </a:cubicBezTo>
                    <a:cubicBezTo>
                      <a:pt x="586911" y="448866"/>
                      <a:pt x="644061" y="478076"/>
                      <a:pt x="685971" y="503476"/>
                    </a:cubicBezTo>
                    <a:cubicBezTo>
                      <a:pt x="718991" y="525066"/>
                      <a:pt x="760901" y="530146"/>
                      <a:pt x="782491" y="551736"/>
                    </a:cubicBezTo>
                    <a:cubicBezTo>
                      <a:pt x="799001" y="569516"/>
                      <a:pt x="809161" y="599996"/>
                      <a:pt x="810431" y="616506"/>
                    </a:cubicBezTo>
                    <a:cubicBezTo>
                      <a:pt x="810431" y="627936"/>
                      <a:pt x="806621" y="633016"/>
                      <a:pt x="800271" y="643176"/>
                    </a:cubicBezTo>
                    <a:cubicBezTo>
                      <a:pt x="787571" y="664766"/>
                      <a:pt x="752011" y="702866"/>
                      <a:pt x="722801" y="729536"/>
                    </a:cubicBezTo>
                    <a:cubicBezTo>
                      <a:pt x="689781" y="758746"/>
                      <a:pt x="644061" y="780336"/>
                      <a:pt x="611041" y="809546"/>
                    </a:cubicBezTo>
                    <a:cubicBezTo>
                      <a:pt x="579291" y="837486"/>
                      <a:pt x="553891" y="878126"/>
                      <a:pt x="527221" y="899716"/>
                    </a:cubicBezTo>
                    <a:cubicBezTo>
                      <a:pt x="505631" y="914956"/>
                      <a:pt x="487851" y="917496"/>
                      <a:pt x="466261" y="934006"/>
                    </a:cubicBezTo>
                    <a:cubicBezTo>
                      <a:pt x="435781" y="955596"/>
                      <a:pt x="393871" y="1006396"/>
                      <a:pt x="364661" y="1022906"/>
                    </a:cubicBezTo>
                    <a:cubicBezTo>
                      <a:pt x="345611" y="1034336"/>
                      <a:pt x="327831" y="1031796"/>
                      <a:pt x="312591" y="1039416"/>
                    </a:cubicBezTo>
                    <a:cubicBezTo>
                      <a:pt x="297351" y="1048306"/>
                      <a:pt x="284651" y="1067356"/>
                      <a:pt x="269411" y="1074976"/>
                    </a:cubicBezTo>
                    <a:cubicBezTo>
                      <a:pt x="257981" y="1081326"/>
                      <a:pt x="249091" y="1086406"/>
                      <a:pt x="236391" y="1086406"/>
                    </a:cubicBezTo>
                    <a:cubicBezTo>
                      <a:pt x="218611" y="1087676"/>
                      <a:pt x="193211" y="1066086"/>
                      <a:pt x="172891" y="1071166"/>
                    </a:cubicBezTo>
                    <a:cubicBezTo>
                      <a:pt x="147491" y="1076246"/>
                      <a:pt x="127171" y="1123236"/>
                      <a:pt x="101771" y="1133396"/>
                    </a:cubicBezTo>
                    <a:cubicBezTo>
                      <a:pt x="81451" y="1142286"/>
                      <a:pt x="56051" y="1143556"/>
                      <a:pt x="38271" y="1138476"/>
                    </a:cubicBezTo>
                    <a:cubicBezTo>
                      <a:pt x="23031" y="1133396"/>
                      <a:pt x="3981" y="1118156"/>
                      <a:pt x="171" y="1104186"/>
                    </a:cubicBezTo>
                    <a:cubicBezTo>
                      <a:pt x="-2369" y="1088946"/>
                      <a:pt x="24301" y="1066086"/>
                      <a:pt x="23031" y="1050846"/>
                    </a:cubicBezTo>
                    <a:cubicBezTo>
                      <a:pt x="23031" y="1038146"/>
                      <a:pt x="5251" y="1027986"/>
                      <a:pt x="6521" y="1019096"/>
                    </a:cubicBezTo>
                    <a:cubicBezTo>
                      <a:pt x="6521" y="1010206"/>
                      <a:pt x="15411" y="998776"/>
                      <a:pt x="23031" y="996236"/>
                    </a:cubicBezTo>
                    <a:cubicBezTo>
                      <a:pt x="30651" y="993696"/>
                      <a:pt x="50971" y="1003856"/>
                      <a:pt x="50971" y="1003856"/>
                    </a:cubicBezTo>
                  </a:path>
                </a:pathLst>
              </a:custGeom>
              <a:solidFill>
                <a:srgbClr val="FFFFFF"/>
              </a:solidFill>
              <a:ln cap="sq">
                <a:noFill/>
                <a:prstDash val="solid"/>
                <a:miter/>
              </a:ln>
            </p:spPr>
          </p:sp>
        </p:grpSp>
        <p:grpSp>
          <p:nvGrpSpPr>
            <p:cNvPr name="Group 29" id="29"/>
            <p:cNvGrpSpPr/>
            <p:nvPr/>
          </p:nvGrpSpPr>
          <p:grpSpPr>
            <a:xfrm rot="0">
              <a:off x="4910537" y="1037827"/>
              <a:ext cx="186179" cy="189250"/>
              <a:chOff x="0" y="0"/>
              <a:chExt cx="615950" cy="626110"/>
            </a:xfrm>
          </p:grpSpPr>
          <p:sp>
            <p:nvSpPr>
              <p:cNvPr name="Freeform 30" id="30"/>
              <p:cNvSpPr/>
              <p:nvPr/>
            </p:nvSpPr>
            <p:spPr>
              <a:xfrm flipH="false" flipV="false" rot="0">
                <a:off x="50222" y="50800"/>
                <a:ext cx="521761" cy="523685"/>
              </a:xfrm>
              <a:custGeom>
                <a:avLst/>
                <a:gdLst/>
                <a:ahLst/>
                <a:cxnLst/>
                <a:rect r="r" b="b" t="t" l="l"/>
                <a:pathLst>
                  <a:path h="523685" w="521761">
                    <a:moveTo>
                      <a:pt x="32328" y="0"/>
                    </a:moveTo>
                    <a:cubicBezTo>
                      <a:pt x="119958" y="7620"/>
                      <a:pt x="140278" y="15240"/>
                      <a:pt x="144088" y="25400"/>
                    </a:cubicBezTo>
                    <a:cubicBezTo>
                      <a:pt x="147898" y="33020"/>
                      <a:pt x="144088" y="48260"/>
                      <a:pt x="137738" y="53340"/>
                    </a:cubicBezTo>
                    <a:cubicBezTo>
                      <a:pt x="131388" y="58420"/>
                      <a:pt x="108528" y="57150"/>
                      <a:pt x="108528" y="57150"/>
                    </a:cubicBezTo>
                    <a:cubicBezTo>
                      <a:pt x="108528" y="55880"/>
                      <a:pt x="135198" y="44450"/>
                      <a:pt x="139008" y="49530"/>
                    </a:cubicBezTo>
                    <a:cubicBezTo>
                      <a:pt x="147898" y="58420"/>
                      <a:pt x="98368" y="135890"/>
                      <a:pt x="103448" y="157480"/>
                    </a:cubicBezTo>
                    <a:cubicBezTo>
                      <a:pt x="105988" y="167640"/>
                      <a:pt x="114878" y="176530"/>
                      <a:pt x="125038" y="177800"/>
                    </a:cubicBezTo>
                    <a:cubicBezTo>
                      <a:pt x="137738" y="181610"/>
                      <a:pt x="158058" y="162560"/>
                      <a:pt x="177108" y="161290"/>
                    </a:cubicBezTo>
                    <a:cubicBezTo>
                      <a:pt x="197428" y="160020"/>
                      <a:pt x="224098" y="165100"/>
                      <a:pt x="241878" y="171450"/>
                    </a:cubicBezTo>
                    <a:cubicBezTo>
                      <a:pt x="254578" y="176530"/>
                      <a:pt x="264738" y="182880"/>
                      <a:pt x="271088" y="193040"/>
                    </a:cubicBezTo>
                    <a:cubicBezTo>
                      <a:pt x="279978" y="207010"/>
                      <a:pt x="274898" y="234950"/>
                      <a:pt x="285058" y="247650"/>
                    </a:cubicBezTo>
                    <a:cubicBezTo>
                      <a:pt x="296488" y="260350"/>
                      <a:pt x="328238" y="257810"/>
                      <a:pt x="337128" y="271780"/>
                    </a:cubicBezTo>
                    <a:cubicBezTo>
                      <a:pt x="348558" y="287020"/>
                      <a:pt x="334588" y="323850"/>
                      <a:pt x="342208" y="340360"/>
                    </a:cubicBezTo>
                    <a:cubicBezTo>
                      <a:pt x="347288" y="353060"/>
                      <a:pt x="352368" y="358140"/>
                      <a:pt x="365068" y="365760"/>
                    </a:cubicBezTo>
                    <a:cubicBezTo>
                      <a:pt x="391738" y="381000"/>
                      <a:pt x="492068" y="373380"/>
                      <a:pt x="512388" y="397510"/>
                    </a:cubicBezTo>
                    <a:cubicBezTo>
                      <a:pt x="526358" y="415290"/>
                      <a:pt x="522548" y="447040"/>
                      <a:pt x="514928" y="468630"/>
                    </a:cubicBezTo>
                    <a:cubicBezTo>
                      <a:pt x="506038" y="490220"/>
                      <a:pt x="474288" y="520700"/>
                      <a:pt x="457778" y="523240"/>
                    </a:cubicBezTo>
                    <a:cubicBezTo>
                      <a:pt x="447618" y="525780"/>
                      <a:pt x="433648" y="516890"/>
                      <a:pt x="429838" y="510540"/>
                    </a:cubicBezTo>
                    <a:cubicBezTo>
                      <a:pt x="426028" y="502920"/>
                      <a:pt x="429838" y="485140"/>
                      <a:pt x="436188" y="480060"/>
                    </a:cubicBezTo>
                    <a:cubicBezTo>
                      <a:pt x="441268" y="474980"/>
                      <a:pt x="452698" y="472440"/>
                      <a:pt x="459048" y="473710"/>
                    </a:cubicBezTo>
                    <a:cubicBezTo>
                      <a:pt x="465398" y="476250"/>
                      <a:pt x="474288" y="483870"/>
                      <a:pt x="476828" y="490220"/>
                    </a:cubicBezTo>
                    <a:cubicBezTo>
                      <a:pt x="479368" y="496570"/>
                      <a:pt x="478098" y="508000"/>
                      <a:pt x="473018" y="513080"/>
                    </a:cubicBezTo>
                    <a:cubicBezTo>
                      <a:pt x="467938" y="519430"/>
                      <a:pt x="451428" y="524510"/>
                      <a:pt x="443808" y="521970"/>
                    </a:cubicBezTo>
                    <a:cubicBezTo>
                      <a:pt x="437458" y="520700"/>
                      <a:pt x="428568" y="511810"/>
                      <a:pt x="428568" y="504190"/>
                    </a:cubicBezTo>
                    <a:cubicBezTo>
                      <a:pt x="427298" y="492760"/>
                      <a:pt x="460318" y="471170"/>
                      <a:pt x="465398" y="457200"/>
                    </a:cubicBezTo>
                    <a:cubicBezTo>
                      <a:pt x="469208" y="447040"/>
                      <a:pt x="471748" y="435610"/>
                      <a:pt x="466668" y="429260"/>
                    </a:cubicBezTo>
                    <a:cubicBezTo>
                      <a:pt x="456508" y="419100"/>
                      <a:pt x="410788" y="435610"/>
                      <a:pt x="384118" y="427990"/>
                    </a:cubicBezTo>
                    <a:cubicBezTo>
                      <a:pt x="354908" y="419100"/>
                      <a:pt x="311728" y="396240"/>
                      <a:pt x="299028" y="377190"/>
                    </a:cubicBezTo>
                    <a:cubicBezTo>
                      <a:pt x="290138" y="364490"/>
                      <a:pt x="291408" y="350520"/>
                      <a:pt x="292678" y="335280"/>
                    </a:cubicBezTo>
                    <a:cubicBezTo>
                      <a:pt x="295218" y="318770"/>
                      <a:pt x="312998" y="279400"/>
                      <a:pt x="315538" y="280670"/>
                    </a:cubicBezTo>
                    <a:cubicBezTo>
                      <a:pt x="318078" y="280670"/>
                      <a:pt x="320618" y="309880"/>
                      <a:pt x="314268" y="314960"/>
                    </a:cubicBezTo>
                    <a:cubicBezTo>
                      <a:pt x="306648" y="321310"/>
                      <a:pt x="271088" y="309880"/>
                      <a:pt x="257118" y="295910"/>
                    </a:cubicBezTo>
                    <a:cubicBezTo>
                      <a:pt x="240608" y="280670"/>
                      <a:pt x="245688" y="233680"/>
                      <a:pt x="229178" y="219710"/>
                    </a:cubicBezTo>
                    <a:cubicBezTo>
                      <a:pt x="215208" y="209550"/>
                      <a:pt x="192348" y="210820"/>
                      <a:pt x="174568" y="212090"/>
                    </a:cubicBezTo>
                    <a:cubicBezTo>
                      <a:pt x="156788" y="213360"/>
                      <a:pt x="139008" y="228600"/>
                      <a:pt x="119958" y="226060"/>
                    </a:cubicBezTo>
                    <a:cubicBezTo>
                      <a:pt x="100908" y="223520"/>
                      <a:pt x="71698" y="209550"/>
                      <a:pt x="61538" y="191770"/>
                    </a:cubicBezTo>
                    <a:cubicBezTo>
                      <a:pt x="50108" y="171450"/>
                      <a:pt x="53918" y="133350"/>
                      <a:pt x="60268" y="105410"/>
                    </a:cubicBezTo>
                    <a:cubicBezTo>
                      <a:pt x="66618" y="76200"/>
                      <a:pt x="84398" y="34290"/>
                      <a:pt x="100908" y="20320"/>
                    </a:cubicBezTo>
                    <a:cubicBezTo>
                      <a:pt x="109798" y="12700"/>
                      <a:pt x="125038" y="8890"/>
                      <a:pt x="132658" y="11430"/>
                    </a:cubicBezTo>
                    <a:cubicBezTo>
                      <a:pt x="139008" y="13970"/>
                      <a:pt x="145358" y="24130"/>
                      <a:pt x="145358" y="30480"/>
                    </a:cubicBezTo>
                    <a:cubicBezTo>
                      <a:pt x="145358" y="39370"/>
                      <a:pt x="137738" y="53340"/>
                      <a:pt x="126308" y="58420"/>
                    </a:cubicBezTo>
                    <a:cubicBezTo>
                      <a:pt x="109798" y="67310"/>
                      <a:pt x="62808" y="63500"/>
                      <a:pt x="39948" y="54610"/>
                    </a:cubicBezTo>
                    <a:cubicBezTo>
                      <a:pt x="23438" y="49530"/>
                      <a:pt x="3118" y="36830"/>
                      <a:pt x="578" y="26670"/>
                    </a:cubicBezTo>
                    <a:cubicBezTo>
                      <a:pt x="-1962" y="20320"/>
                      <a:pt x="4388" y="8890"/>
                      <a:pt x="9468" y="5080"/>
                    </a:cubicBezTo>
                    <a:cubicBezTo>
                      <a:pt x="14548" y="1270"/>
                      <a:pt x="32328" y="0"/>
                      <a:pt x="32328" y="0"/>
                    </a:cubicBezTo>
                  </a:path>
                </a:pathLst>
              </a:custGeom>
              <a:solidFill>
                <a:srgbClr val="FFFFFF"/>
              </a:solidFill>
              <a:ln cap="sq">
                <a:noFill/>
                <a:prstDash val="solid"/>
                <a:miter/>
              </a:ln>
            </p:spPr>
          </p:sp>
        </p:grpSp>
        <p:grpSp>
          <p:nvGrpSpPr>
            <p:cNvPr name="Group 31" id="31"/>
            <p:cNvGrpSpPr/>
            <p:nvPr/>
          </p:nvGrpSpPr>
          <p:grpSpPr>
            <a:xfrm rot="0">
              <a:off x="4909001" y="822090"/>
              <a:ext cx="197311" cy="256812"/>
              <a:chOff x="0" y="0"/>
              <a:chExt cx="652780" cy="849630"/>
            </a:xfrm>
          </p:grpSpPr>
          <p:sp>
            <p:nvSpPr>
              <p:cNvPr name="Freeform 32" id="32"/>
              <p:cNvSpPr/>
              <p:nvPr/>
            </p:nvSpPr>
            <p:spPr>
              <a:xfrm flipH="false" flipV="false" rot="0">
                <a:off x="50800" y="50476"/>
                <a:ext cx="549910" cy="748789"/>
              </a:xfrm>
              <a:custGeom>
                <a:avLst/>
                <a:gdLst/>
                <a:ahLst/>
                <a:cxnLst/>
                <a:rect r="r" b="b" t="t" l="l"/>
                <a:pathLst>
                  <a:path h="748789" w="549910">
                    <a:moveTo>
                      <a:pt x="20320" y="698824"/>
                    </a:moveTo>
                    <a:cubicBezTo>
                      <a:pt x="95250" y="673424"/>
                      <a:pt x="102870" y="658184"/>
                      <a:pt x="121920" y="645484"/>
                    </a:cubicBezTo>
                    <a:cubicBezTo>
                      <a:pt x="152400" y="626434"/>
                      <a:pt x="210820" y="618814"/>
                      <a:pt x="247650" y="585794"/>
                    </a:cubicBezTo>
                    <a:cubicBezTo>
                      <a:pt x="294640" y="543884"/>
                      <a:pt x="337820" y="470224"/>
                      <a:pt x="364490" y="399104"/>
                    </a:cubicBezTo>
                    <a:cubicBezTo>
                      <a:pt x="393700" y="317824"/>
                      <a:pt x="375920" y="162884"/>
                      <a:pt x="407670" y="122244"/>
                    </a:cubicBezTo>
                    <a:cubicBezTo>
                      <a:pt x="422910" y="103194"/>
                      <a:pt x="445770" y="112084"/>
                      <a:pt x="462280" y="98114"/>
                    </a:cubicBezTo>
                    <a:cubicBezTo>
                      <a:pt x="482600" y="77794"/>
                      <a:pt x="495300" y="10484"/>
                      <a:pt x="514350" y="2864"/>
                    </a:cubicBezTo>
                    <a:cubicBezTo>
                      <a:pt x="524510" y="-2216"/>
                      <a:pt x="538480" y="2864"/>
                      <a:pt x="544830" y="9214"/>
                    </a:cubicBezTo>
                    <a:cubicBezTo>
                      <a:pt x="549910" y="14294"/>
                      <a:pt x="549910" y="32074"/>
                      <a:pt x="546100" y="39694"/>
                    </a:cubicBezTo>
                    <a:cubicBezTo>
                      <a:pt x="542290" y="46044"/>
                      <a:pt x="532130" y="51124"/>
                      <a:pt x="525780" y="51124"/>
                    </a:cubicBezTo>
                    <a:cubicBezTo>
                      <a:pt x="518160" y="51124"/>
                      <a:pt x="508000" y="46044"/>
                      <a:pt x="504190" y="39694"/>
                    </a:cubicBezTo>
                    <a:cubicBezTo>
                      <a:pt x="500380" y="33344"/>
                      <a:pt x="499110" y="23184"/>
                      <a:pt x="501650" y="15564"/>
                    </a:cubicBezTo>
                    <a:cubicBezTo>
                      <a:pt x="504190" y="9214"/>
                      <a:pt x="513080" y="1594"/>
                      <a:pt x="519430" y="324"/>
                    </a:cubicBezTo>
                    <a:cubicBezTo>
                      <a:pt x="525780" y="-946"/>
                      <a:pt x="537210" y="1594"/>
                      <a:pt x="542290" y="6674"/>
                    </a:cubicBezTo>
                    <a:cubicBezTo>
                      <a:pt x="547370" y="11754"/>
                      <a:pt x="549910" y="19374"/>
                      <a:pt x="549910" y="29534"/>
                    </a:cubicBezTo>
                    <a:cubicBezTo>
                      <a:pt x="549910" y="47314"/>
                      <a:pt x="535940" y="85414"/>
                      <a:pt x="519430" y="108274"/>
                    </a:cubicBezTo>
                    <a:cubicBezTo>
                      <a:pt x="502920" y="132404"/>
                      <a:pt x="464820" y="137484"/>
                      <a:pt x="445770" y="170504"/>
                    </a:cubicBezTo>
                    <a:cubicBezTo>
                      <a:pt x="415290" y="226384"/>
                      <a:pt x="429260" y="366084"/>
                      <a:pt x="401320" y="441014"/>
                    </a:cubicBezTo>
                    <a:cubicBezTo>
                      <a:pt x="377190" y="500704"/>
                      <a:pt x="330200" y="557854"/>
                      <a:pt x="303530" y="590874"/>
                    </a:cubicBezTo>
                    <a:cubicBezTo>
                      <a:pt x="288290" y="609924"/>
                      <a:pt x="281940" y="620084"/>
                      <a:pt x="262890" y="632784"/>
                    </a:cubicBezTo>
                    <a:cubicBezTo>
                      <a:pt x="234950" y="653104"/>
                      <a:pt x="173990" y="669614"/>
                      <a:pt x="143510" y="688664"/>
                    </a:cubicBezTo>
                    <a:cubicBezTo>
                      <a:pt x="123190" y="702634"/>
                      <a:pt x="115570" y="720414"/>
                      <a:pt x="96520" y="730574"/>
                    </a:cubicBezTo>
                    <a:cubicBezTo>
                      <a:pt x="74930" y="740734"/>
                      <a:pt x="34290" y="753434"/>
                      <a:pt x="17780" y="747084"/>
                    </a:cubicBezTo>
                    <a:cubicBezTo>
                      <a:pt x="8890" y="744544"/>
                      <a:pt x="0" y="733114"/>
                      <a:pt x="0" y="725494"/>
                    </a:cubicBezTo>
                    <a:cubicBezTo>
                      <a:pt x="0" y="716604"/>
                      <a:pt x="20320" y="698824"/>
                      <a:pt x="20320" y="698824"/>
                    </a:cubicBezTo>
                  </a:path>
                </a:pathLst>
              </a:custGeom>
              <a:solidFill>
                <a:srgbClr val="FFFFFF"/>
              </a:solidFill>
              <a:ln cap="sq">
                <a:noFill/>
                <a:prstDash val="solid"/>
                <a:miter/>
              </a:ln>
            </p:spPr>
          </p:sp>
        </p:grpSp>
        <p:grpSp>
          <p:nvGrpSpPr>
            <p:cNvPr name="Group 33" id="33"/>
            <p:cNvGrpSpPr/>
            <p:nvPr/>
          </p:nvGrpSpPr>
          <p:grpSpPr>
            <a:xfrm rot="0">
              <a:off x="4804204" y="1173335"/>
              <a:ext cx="284067" cy="115162"/>
              <a:chOff x="0" y="0"/>
              <a:chExt cx="939800" cy="381000"/>
            </a:xfrm>
          </p:grpSpPr>
          <p:sp>
            <p:nvSpPr>
              <p:cNvPr name="Freeform 34" id="34"/>
              <p:cNvSpPr/>
              <p:nvPr/>
            </p:nvSpPr>
            <p:spPr>
              <a:xfrm flipH="false" flipV="false" rot="0">
                <a:off x="49010" y="50470"/>
                <a:ext cx="840786" cy="278502"/>
              </a:xfrm>
              <a:custGeom>
                <a:avLst/>
                <a:gdLst/>
                <a:ahLst/>
                <a:cxnLst/>
                <a:rect r="r" b="b" t="t" l="l"/>
                <a:pathLst>
                  <a:path h="278502" w="840786">
                    <a:moveTo>
                      <a:pt x="39890" y="202260"/>
                    </a:moveTo>
                    <a:cubicBezTo>
                      <a:pt x="93230" y="235280"/>
                      <a:pt x="131330" y="228930"/>
                      <a:pt x="159270" y="217500"/>
                    </a:cubicBezTo>
                    <a:cubicBezTo>
                      <a:pt x="193560" y="203530"/>
                      <a:pt x="230390" y="159080"/>
                      <a:pt x="259600" y="143840"/>
                    </a:cubicBezTo>
                    <a:cubicBezTo>
                      <a:pt x="279920" y="132410"/>
                      <a:pt x="291350" y="124790"/>
                      <a:pt x="314210" y="124790"/>
                    </a:cubicBezTo>
                    <a:cubicBezTo>
                      <a:pt x="354850" y="126060"/>
                      <a:pt x="447560" y="189560"/>
                      <a:pt x="478040" y="187020"/>
                    </a:cubicBezTo>
                    <a:cubicBezTo>
                      <a:pt x="490740" y="185750"/>
                      <a:pt x="495820" y="178130"/>
                      <a:pt x="503440" y="170510"/>
                    </a:cubicBezTo>
                    <a:cubicBezTo>
                      <a:pt x="513600" y="159080"/>
                      <a:pt x="526300" y="136220"/>
                      <a:pt x="531380" y="119710"/>
                    </a:cubicBezTo>
                    <a:cubicBezTo>
                      <a:pt x="536460" y="104470"/>
                      <a:pt x="530110" y="89230"/>
                      <a:pt x="535190" y="75260"/>
                    </a:cubicBezTo>
                    <a:cubicBezTo>
                      <a:pt x="540270" y="58750"/>
                      <a:pt x="551700" y="38430"/>
                      <a:pt x="565670" y="27000"/>
                    </a:cubicBezTo>
                    <a:cubicBezTo>
                      <a:pt x="579640" y="14300"/>
                      <a:pt x="605040" y="9220"/>
                      <a:pt x="621550" y="5410"/>
                    </a:cubicBezTo>
                    <a:cubicBezTo>
                      <a:pt x="635520" y="1600"/>
                      <a:pt x="644410" y="-940"/>
                      <a:pt x="662190" y="330"/>
                    </a:cubicBezTo>
                    <a:cubicBezTo>
                      <a:pt x="691400" y="330"/>
                      <a:pt x="749820" y="11760"/>
                      <a:pt x="781570" y="25730"/>
                    </a:cubicBezTo>
                    <a:cubicBezTo>
                      <a:pt x="805700" y="35890"/>
                      <a:pt x="833640" y="51130"/>
                      <a:pt x="839990" y="66370"/>
                    </a:cubicBezTo>
                    <a:cubicBezTo>
                      <a:pt x="842530" y="75260"/>
                      <a:pt x="838720" y="90500"/>
                      <a:pt x="832370" y="95580"/>
                    </a:cubicBezTo>
                    <a:cubicBezTo>
                      <a:pt x="827290" y="100660"/>
                      <a:pt x="815860" y="104470"/>
                      <a:pt x="809510" y="100660"/>
                    </a:cubicBezTo>
                    <a:cubicBezTo>
                      <a:pt x="801890" y="98120"/>
                      <a:pt x="790460" y="77800"/>
                      <a:pt x="791730" y="68910"/>
                    </a:cubicBezTo>
                    <a:cubicBezTo>
                      <a:pt x="793000" y="61290"/>
                      <a:pt x="803160" y="53670"/>
                      <a:pt x="809510" y="52400"/>
                    </a:cubicBezTo>
                    <a:cubicBezTo>
                      <a:pt x="815860" y="49860"/>
                      <a:pt x="827290" y="52400"/>
                      <a:pt x="832370" y="57480"/>
                    </a:cubicBezTo>
                    <a:cubicBezTo>
                      <a:pt x="838720" y="62560"/>
                      <a:pt x="842530" y="80340"/>
                      <a:pt x="839990" y="86690"/>
                    </a:cubicBezTo>
                    <a:cubicBezTo>
                      <a:pt x="836180" y="94310"/>
                      <a:pt x="823480" y="101930"/>
                      <a:pt x="812050" y="101930"/>
                    </a:cubicBezTo>
                    <a:cubicBezTo>
                      <a:pt x="795540" y="101930"/>
                      <a:pt x="773950" y="72720"/>
                      <a:pt x="747280" y="63830"/>
                    </a:cubicBezTo>
                    <a:cubicBezTo>
                      <a:pt x="711720" y="52400"/>
                      <a:pt x="643140" y="33350"/>
                      <a:pt x="610120" y="52400"/>
                    </a:cubicBezTo>
                    <a:cubicBezTo>
                      <a:pt x="577100" y="72720"/>
                      <a:pt x="577100" y="152730"/>
                      <a:pt x="552970" y="184480"/>
                    </a:cubicBezTo>
                    <a:cubicBezTo>
                      <a:pt x="536460" y="207340"/>
                      <a:pt x="513600" y="223850"/>
                      <a:pt x="494550" y="231470"/>
                    </a:cubicBezTo>
                    <a:cubicBezTo>
                      <a:pt x="481850" y="237820"/>
                      <a:pt x="472960" y="237820"/>
                      <a:pt x="456450" y="235280"/>
                    </a:cubicBezTo>
                    <a:cubicBezTo>
                      <a:pt x="423430" y="230200"/>
                      <a:pt x="361200" y="171780"/>
                      <a:pt x="314210" y="175590"/>
                    </a:cubicBezTo>
                    <a:cubicBezTo>
                      <a:pt x="264680" y="179400"/>
                      <a:pt x="210070" y="253060"/>
                      <a:pt x="165620" y="268300"/>
                    </a:cubicBezTo>
                    <a:cubicBezTo>
                      <a:pt x="133870" y="279730"/>
                      <a:pt x="97040" y="278460"/>
                      <a:pt x="76720" y="278460"/>
                    </a:cubicBezTo>
                    <a:cubicBezTo>
                      <a:pt x="65290" y="278460"/>
                      <a:pt x="60210" y="278460"/>
                      <a:pt x="51320" y="274650"/>
                    </a:cubicBezTo>
                    <a:cubicBezTo>
                      <a:pt x="36080" y="268300"/>
                      <a:pt x="6870" y="247980"/>
                      <a:pt x="1790" y="234010"/>
                    </a:cubicBezTo>
                    <a:cubicBezTo>
                      <a:pt x="-2020" y="223850"/>
                      <a:pt x="520" y="209880"/>
                      <a:pt x="6870" y="204800"/>
                    </a:cubicBezTo>
                    <a:cubicBezTo>
                      <a:pt x="13220" y="199720"/>
                      <a:pt x="39890" y="202260"/>
                      <a:pt x="39890" y="202260"/>
                    </a:cubicBezTo>
                  </a:path>
                </a:pathLst>
              </a:custGeom>
              <a:solidFill>
                <a:srgbClr val="FFFFFF"/>
              </a:solidFill>
              <a:ln cap="sq">
                <a:noFill/>
                <a:prstDash val="solid"/>
                <a:miter/>
              </a:ln>
            </p:spPr>
          </p:sp>
        </p:grpSp>
        <p:grpSp>
          <p:nvGrpSpPr>
            <p:cNvPr name="Group 35" id="35"/>
            <p:cNvGrpSpPr/>
            <p:nvPr/>
          </p:nvGrpSpPr>
          <p:grpSpPr>
            <a:xfrm rot="0">
              <a:off x="4609195" y="1031301"/>
              <a:ext cx="248751" cy="251822"/>
              <a:chOff x="0" y="0"/>
              <a:chExt cx="822960" cy="833120"/>
            </a:xfrm>
          </p:grpSpPr>
          <p:sp>
            <p:nvSpPr>
              <p:cNvPr name="Freeform 36" id="36"/>
              <p:cNvSpPr/>
              <p:nvPr/>
            </p:nvSpPr>
            <p:spPr>
              <a:xfrm flipH="false" flipV="false" rot="0">
                <a:off x="43276" y="50660"/>
                <a:ext cx="730848" cy="732321"/>
              </a:xfrm>
              <a:custGeom>
                <a:avLst/>
                <a:gdLst/>
                <a:ahLst/>
                <a:cxnLst/>
                <a:rect r="r" b="b" t="t" l="l"/>
                <a:pathLst>
                  <a:path h="732321" w="730848">
                    <a:moveTo>
                      <a:pt x="76104" y="42050"/>
                    </a:moveTo>
                    <a:cubicBezTo>
                      <a:pt x="44354" y="92850"/>
                      <a:pt x="44354" y="120790"/>
                      <a:pt x="58324" y="132220"/>
                    </a:cubicBezTo>
                    <a:cubicBezTo>
                      <a:pt x="78644" y="151270"/>
                      <a:pt x="154844" y="136030"/>
                      <a:pt x="189134" y="143650"/>
                    </a:cubicBezTo>
                    <a:cubicBezTo>
                      <a:pt x="213264" y="150000"/>
                      <a:pt x="227234" y="155080"/>
                      <a:pt x="247554" y="165240"/>
                    </a:cubicBezTo>
                    <a:cubicBezTo>
                      <a:pt x="275494" y="179210"/>
                      <a:pt x="312324" y="204610"/>
                      <a:pt x="337724" y="227470"/>
                    </a:cubicBezTo>
                    <a:cubicBezTo>
                      <a:pt x="360584" y="246520"/>
                      <a:pt x="373284" y="257950"/>
                      <a:pt x="397414" y="287160"/>
                    </a:cubicBezTo>
                    <a:cubicBezTo>
                      <a:pt x="444404" y="344310"/>
                      <a:pt x="528224" y="491630"/>
                      <a:pt x="591724" y="564020"/>
                    </a:cubicBezTo>
                    <a:cubicBezTo>
                      <a:pt x="638714" y="618630"/>
                      <a:pt x="716184" y="663080"/>
                      <a:pt x="727614" y="693560"/>
                    </a:cubicBezTo>
                    <a:cubicBezTo>
                      <a:pt x="732694" y="706260"/>
                      <a:pt x="731424" y="717690"/>
                      <a:pt x="726344" y="724040"/>
                    </a:cubicBezTo>
                    <a:cubicBezTo>
                      <a:pt x="721264" y="730390"/>
                      <a:pt x="703484" y="734200"/>
                      <a:pt x="695864" y="730390"/>
                    </a:cubicBezTo>
                    <a:cubicBezTo>
                      <a:pt x="689514" y="727850"/>
                      <a:pt x="683164" y="718960"/>
                      <a:pt x="681894" y="712610"/>
                    </a:cubicBezTo>
                    <a:cubicBezTo>
                      <a:pt x="680624" y="704990"/>
                      <a:pt x="684434" y="693560"/>
                      <a:pt x="689514" y="689750"/>
                    </a:cubicBezTo>
                    <a:cubicBezTo>
                      <a:pt x="695864" y="684670"/>
                      <a:pt x="713644" y="680860"/>
                      <a:pt x="719994" y="685940"/>
                    </a:cubicBezTo>
                    <a:cubicBezTo>
                      <a:pt x="727614" y="691020"/>
                      <a:pt x="732694" y="713880"/>
                      <a:pt x="727614" y="721500"/>
                    </a:cubicBezTo>
                    <a:cubicBezTo>
                      <a:pt x="723804" y="729120"/>
                      <a:pt x="711104" y="734200"/>
                      <a:pt x="698404" y="731660"/>
                    </a:cubicBezTo>
                    <a:cubicBezTo>
                      <a:pt x="669194" y="726580"/>
                      <a:pt x="610774" y="666890"/>
                      <a:pt x="566324" y="617360"/>
                    </a:cubicBezTo>
                    <a:cubicBezTo>
                      <a:pt x="504094" y="547510"/>
                      <a:pt x="425354" y="402730"/>
                      <a:pt x="375824" y="340500"/>
                    </a:cubicBezTo>
                    <a:cubicBezTo>
                      <a:pt x="347884" y="306210"/>
                      <a:pt x="335184" y="288430"/>
                      <a:pt x="305974" y="265570"/>
                    </a:cubicBezTo>
                    <a:cubicBezTo>
                      <a:pt x="270414" y="238900"/>
                      <a:pt x="219614" y="205880"/>
                      <a:pt x="173894" y="191910"/>
                    </a:cubicBezTo>
                    <a:cubicBezTo>
                      <a:pt x="128174" y="179210"/>
                      <a:pt x="58324" y="195720"/>
                      <a:pt x="31654" y="185560"/>
                    </a:cubicBezTo>
                    <a:cubicBezTo>
                      <a:pt x="20224" y="180480"/>
                      <a:pt x="13874" y="176670"/>
                      <a:pt x="8794" y="165240"/>
                    </a:cubicBezTo>
                    <a:cubicBezTo>
                      <a:pt x="-1366" y="143650"/>
                      <a:pt x="-3906" y="77610"/>
                      <a:pt x="7524" y="48400"/>
                    </a:cubicBezTo>
                    <a:cubicBezTo>
                      <a:pt x="15144" y="26810"/>
                      <a:pt x="38004" y="2680"/>
                      <a:pt x="51974" y="140"/>
                    </a:cubicBezTo>
                    <a:cubicBezTo>
                      <a:pt x="60864" y="-1130"/>
                      <a:pt x="73564" y="6490"/>
                      <a:pt x="77374" y="12840"/>
                    </a:cubicBezTo>
                    <a:cubicBezTo>
                      <a:pt x="81184" y="19190"/>
                      <a:pt x="76104" y="42050"/>
                      <a:pt x="76104" y="42050"/>
                    </a:cubicBezTo>
                  </a:path>
                </a:pathLst>
              </a:custGeom>
              <a:solidFill>
                <a:srgbClr val="FFFFFF"/>
              </a:solidFill>
              <a:ln cap="sq">
                <a:noFill/>
                <a:prstDash val="solid"/>
                <a:miter/>
              </a:ln>
            </p:spPr>
          </p:sp>
        </p:grpSp>
        <p:grpSp>
          <p:nvGrpSpPr>
            <p:cNvPr name="Group 37" id="37"/>
            <p:cNvGrpSpPr/>
            <p:nvPr/>
          </p:nvGrpSpPr>
          <p:grpSpPr>
            <a:xfrm rot="0">
              <a:off x="4613034" y="913452"/>
              <a:ext cx="198463" cy="159692"/>
              <a:chOff x="0" y="0"/>
              <a:chExt cx="656590" cy="528320"/>
            </a:xfrm>
          </p:grpSpPr>
          <p:sp>
            <p:nvSpPr>
              <p:cNvPr name="Freeform 38" id="38"/>
              <p:cNvSpPr/>
              <p:nvPr/>
            </p:nvSpPr>
            <p:spPr>
              <a:xfrm flipH="false" flipV="false" rot="0">
                <a:off x="50800" y="46831"/>
                <a:ext cx="555032" cy="430882"/>
              </a:xfrm>
              <a:custGeom>
                <a:avLst/>
                <a:gdLst/>
                <a:ahLst/>
                <a:cxnLst/>
                <a:rect r="r" b="b" t="t" l="l"/>
                <a:pathLst>
                  <a:path h="430882" w="555032">
                    <a:moveTo>
                      <a:pt x="10160" y="388779"/>
                    </a:moveTo>
                    <a:cubicBezTo>
                      <a:pt x="176530" y="223679"/>
                      <a:pt x="203200" y="162719"/>
                      <a:pt x="246380" y="119539"/>
                    </a:cubicBezTo>
                    <a:cubicBezTo>
                      <a:pt x="289560" y="75089"/>
                      <a:pt x="354330" y="21749"/>
                      <a:pt x="396240" y="7779"/>
                    </a:cubicBezTo>
                    <a:cubicBezTo>
                      <a:pt x="420370" y="-1111"/>
                      <a:pt x="439420" y="-2381"/>
                      <a:pt x="461010" y="3969"/>
                    </a:cubicBezTo>
                    <a:cubicBezTo>
                      <a:pt x="488950" y="12859"/>
                      <a:pt x="537210" y="47149"/>
                      <a:pt x="547370" y="67469"/>
                    </a:cubicBezTo>
                    <a:cubicBezTo>
                      <a:pt x="553720" y="80169"/>
                      <a:pt x="553720" y="97949"/>
                      <a:pt x="547370" y="104299"/>
                    </a:cubicBezTo>
                    <a:cubicBezTo>
                      <a:pt x="542290" y="110649"/>
                      <a:pt x="524510" y="111919"/>
                      <a:pt x="516890" y="108109"/>
                    </a:cubicBezTo>
                    <a:cubicBezTo>
                      <a:pt x="510540" y="104299"/>
                      <a:pt x="505460" y="94139"/>
                      <a:pt x="505460" y="87789"/>
                    </a:cubicBezTo>
                    <a:cubicBezTo>
                      <a:pt x="505460" y="78899"/>
                      <a:pt x="514350" y="64929"/>
                      <a:pt x="521970" y="62389"/>
                    </a:cubicBezTo>
                    <a:cubicBezTo>
                      <a:pt x="529590" y="58579"/>
                      <a:pt x="541020" y="61119"/>
                      <a:pt x="546100" y="66199"/>
                    </a:cubicBezTo>
                    <a:cubicBezTo>
                      <a:pt x="552450" y="71279"/>
                      <a:pt x="557530" y="87789"/>
                      <a:pt x="553720" y="95409"/>
                    </a:cubicBezTo>
                    <a:cubicBezTo>
                      <a:pt x="551180" y="103029"/>
                      <a:pt x="538480" y="111919"/>
                      <a:pt x="527050" y="110649"/>
                    </a:cubicBezTo>
                    <a:cubicBezTo>
                      <a:pt x="505460" y="110649"/>
                      <a:pt x="468630" y="40799"/>
                      <a:pt x="433070" y="42069"/>
                    </a:cubicBezTo>
                    <a:cubicBezTo>
                      <a:pt x="388620" y="42069"/>
                      <a:pt x="322580" y="113189"/>
                      <a:pt x="280670" y="157639"/>
                    </a:cubicBezTo>
                    <a:cubicBezTo>
                      <a:pt x="238760" y="200819"/>
                      <a:pt x="217170" y="257969"/>
                      <a:pt x="180340" y="301149"/>
                    </a:cubicBezTo>
                    <a:cubicBezTo>
                      <a:pt x="143510" y="343059"/>
                      <a:pt x="93980" y="395129"/>
                      <a:pt x="60960" y="414179"/>
                    </a:cubicBezTo>
                    <a:cubicBezTo>
                      <a:pt x="41910" y="425609"/>
                      <a:pt x="21590" y="434499"/>
                      <a:pt x="11430" y="429419"/>
                    </a:cubicBezTo>
                    <a:cubicBezTo>
                      <a:pt x="3810" y="426879"/>
                      <a:pt x="0" y="416719"/>
                      <a:pt x="0" y="409099"/>
                    </a:cubicBezTo>
                    <a:cubicBezTo>
                      <a:pt x="0" y="402749"/>
                      <a:pt x="10160" y="388779"/>
                      <a:pt x="10160" y="388779"/>
                    </a:cubicBezTo>
                  </a:path>
                </a:pathLst>
              </a:custGeom>
              <a:solidFill>
                <a:srgbClr val="FFFFFF"/>
              </a:solidFill>
              <a:ln cap="sq">
                <a:noFill/>
                <a:prstDash val="solid"/>
                <a:miter/>
              </a:ln>
            </p:spPr>
          </p:sp>
        </p:grpSp>
        <p:grpSp>
          <p:nvGrpSpPr>
            <p:cNvPr name="Group 39" id="39"/>
            <p:cNvGrpSpPr/>
            <p:nvPr/>
          </p:nvGrpSpPr>
          <p:grpSpPr>
            <a:xfrm rot="0">
              <a:off x="4764281" y="922665"/>
              <a:ext cx="195776" cy="166602"/>
              <a:chOff x="0" y="0"/>
              <a:chExt cx="647700" cy="551180"/>
            </a:xfrm>
          </p:grpSpPr>
          <p:sp>
            <p:nvSpPr>
              <p:cNvPr name="Freeform 40" id="40"/>
              <p:cNvSpPr/>
              <p:nvPr/>
            </p:nvSpPr>
            <p:spPr>
              <a:xfrm flipH="false" flipV="false" rot="0">
                <a:off x="50607" y="57302"/>
                <a:ext cx="545266" cy="444656"/>
              </a:xfrm>
              <a:custGeom>
                <a:avLst/>
                <a:gdLst/>
                <a:ahLst/>
                <a:cxnLst/>
                <a:rect r="r" b="b" t="t" l="l"/>
                <a:pathLst>
                  <a:path h="444656" w="545266">
                    <a:moveTo>
                      <a:pt x="25593" y="8738"/>
                    </a:moveTo>
                    <a:cubicBezTo>
                      <a:pt x="181803" y="-3962"/>
                      <a:pt x="188153" y="-1422"/>
                      <a:pt x="194503" y="7468"/>
                    </a:cubicBezTo>
                    <a:cubicBezTo>
                      <a:pt x="207203" y="20168"/>
                      <a:pt x="207203" y="49378"/>
                      <a:pt x="221173" y="69698"/>
                    </a:cubicBezTo>
                    <a:cubicBezTo>
                      <a:pt x="241493" y="97638"/>
                      <a:pt x="287213" y="150978"/>
                      <a:pt x="310073" y="153518"/>
                    </a:cubicBezTo>
                    <a:cubicBezTo>
                      <a:pt x="321503" y="154788"/>
                      <a:pt x="331663" y="134468"/>
                      <a:pt x="340553" y="135738"/>
                    </a:cubicBezTo>
                    <a:cubicBezTo>
                      <a:pt x="349443" y="137008"/>
                      <a:pt x="357063" y="147168"/>
                      <a:pt x="362143" y="161138"/>
                    </a:cubicBezTo>
                    <a:cubicBezTo>
                      <a:pt x="374843" y="196698"/>
                      <a:pt x="376113" y="341478"/>
                      <a:pt x="359603" y="371958"/>
                    </a:cubicBezTo>
                    <a:cubicBezTo>
                      <a:pt x="353253" y="384658"/>
                      <a:pt x="340553" y="392278"/>
                      <a:pt x="331663" y="391008"/>
                    </a:cubicBezTo>
                    <a:cubicBezTo>
                      <a:pt x="324043" y="391008"/>
                      <a:pt x="312613" y="379578"/>
                      <a:pt x="310073" y="371958"/>
                    </a:cubicBezTo>
                    <a:cubicBezTo>
                      <a:pt x="308803" y="364338"/>
                      <a:pt x="313883" y="351638"/>
                      <a:pt x="321503" y="342748"/>
                    </a:cubicBezTo>
                    <a:cubicBezTo>
                      <a:pt x="330393" y="331318"/>
                      <a:pt x="351983" y="317348"/>
                      <a:pt x="367223" y="313538"/>
                    </a:cubicBezTo>
                    <a:cubicBezTo>
                      <a:pt x="379923" y="310998"/>
                      <a:pt x="391353" y="312268"/>
                      <a:pt x="404053" y="318618"/>
                    </a:cubicBezTo>
                    <a:cubicBezTo>
                      <a:pt x="423103" y="328778"/>
                      <a:pt x="437073" y="373228"/>
                      <a:pt x="458663" y="380848"/>
                    </a:cubicBezTo>
                    <a:cubicBezTo>
                      <a:pt x="480253" y="387198"/>
                      <a:pt x="522163" y="354178"/>
                      <a:pt x="533593" y="361798"/>
                    </a:cubicBezTo>
                    <a:cubicBezTo>
                      <a:pt x="542483" y="368148"/>
                      <a:pt x="545023" y="391008"/>
                      <a:pt x="539943" y="398628"/>
                    </a:cubicBezTo>
                    <a:cubicBezTo>
                      <a:pt x="536133" y="404978"/>
                      <a:pt x="518353" y="411328"/>
                      <a:pt x="510733" y="407518"/>
                    </a:cubicBezTo>
                    <a:cubicBezTo>
                      <a:pt x="503113" y="403708"/>
                      <a:pt x="492953" y="380848"/>
                      <a:pt x="496763" y="373228"/>
                    </a:cubicBezTo>
                    <a:cubicBezTo>
                      <a:pt x="500573" y="365608"/>
                      <a:pt x="523433" y="357988"/>
                      <a:pt x="531053" y="360528"/>
                    </a:cubicBezTo>
                    <a:cubicBezTo>
                      <a:pt x="537403" y="363068"/>
                      <a:pt x="543753" y="373228"/>
                      <a:pt x="545023" y="380848"/>
                    </a:cubicBezTo>
                    <a:cubicBezTo>
                      <a:pt x="546293" y="387198"/>
                      <a:pt x="542483" y="394818"/>
                      <a:pt x="536133" y="402438"/>
                    </a:cubicBezTo>
                    <a:cubicBezTo>
                      <a:pt x="527243" y="415138"/>
                      <a:pt x="500573" y="432918"/>
                      <a:pt x="485333" y="439268"/>
                    </a:cubicBezTo>
                    <a:cubicBezTo>
                      <a:pt x="475173" y="443078"/>
                      <a:pt x="466283" y="446888"/>
                      <a:pt x="456123" y="443078"/>
                    </a:cubicBezTo>
                    <a:cubicBezTo>
                      <a:pt x="437073" y="436728"/>
                      <a:pt x="407863" y="389738"/>
                      <a:pt x="388813" y="377038"/>
                    </a:cubicBezTo>
                    <a:cubicBezTo>
                      <a:pt x="378653" y="370688"/>
                      <a:pt x="368493" y="364338"/>
                      <a:pt x="360873" y="366878"/>
                    </a:cubicBezTo>
                    <a:cubicBezTo>
                      <a:pt x="351983" y="368148"/>
                      <a:pt x="346903" y="389738"/>
                      <a:pt x="338013" y="391008"/>
                    </a:cubicBezTo>
                    <a:cubicBezTo>
                      <a:pt x="330393" y="393548"/>
                      <a:pt x="318963" y="388468"/>
                      <a:pt x="312613" y="378308"/>
                    </a:cubicBezTo>
                    <a:cubicBezTo>
                      <a:pt x="297373" y="354178"/>
                      <a:pt x="298643" y="246228"/>
                      <a:pt x="302453" y="210668"/>
                    </a:cubicBezTo>
                    <a:cubicBezTo>
                      <a:pt x="304993" y="192888"/>
                      <a:pt x="308803" y="177648"/>
                      <a:pt x="316423" y="172568"/>
                    </a:cubicBezTo>
                    <a:cubicBezTo>
                      <a:pt x="322773" y="168758"/>
                      <a:pt x="344363" y="173838"/>
                      <a:pt x="345633" y="176378"/>
                    </a:cubicBezTo>
                    <a:cubicBezTo>
                      <a:pt x="345633" y="181458"/>
                      <a:pt x="312613" y="201778"/>
                      <a:pt x="292293" y="197968"/>
                    </a:cubicBezTo>
                    <a:cubicBezTo>
                      <a:pt x="261813" y="192888"/>
                      <a:pt x="211013" y="135738"/>
                      <a:pt x="185613" y="106528"/>
                    </a:cubicBezTo>
                    <a:cubicBezTo>
                      <a:pt x="169103" y="86208"/>
                      <a:pt x="164023" y="50648"/>
                      <a:pt x="151323" y="46838"/>
                    </a:cubicBezTo>
                    <a:cubicBezTo>
                      <a:pt x="143703" y="44298"/>
                      <a:pt x="138623" y="56998"/>
                      <a:pt x="127193" y="59538"/>
                    </a:cubicBezTo>
                    <a:cubicBezTo>
                      <a:pt x="103063" y="64618"/>
                      <a:pt x="31943" y="68428"/>
                      <a:pt x="12893" y="56998"/>
                    </a:cubicBezTo>
                    <a:cubicBezTo>
                      <a:pt x="4003" y="51918"/>
                      <a:pt x="-1077" y="39218"/>
                      <a:pt x="193" y="31598"/>
                    </a:cubicBezTo>
                    <a:cubicBezTo>
                      <a:pt x="1463" y="22708"/>
                      <a:pt x="25593" y="8738"/>
                      <a:pt x="25593" y="8738"/>
                    </a:cubicBezTo>
                  </a:path>
                </a:pathLst>
              </a:custGeom>
              <a:solidFill>
                <a:srgbClr val="FFFFFF"/>
              </a:solidFill>
              <a:ln cap="sq">
                <a:noFill/>
                <a:prstDash val="solid"/>
                <a:miter/>
              </a:ln>
            </p:spPr>
          </p:sp>
        </p:grpSp>
        <p:grpSp>
          <p:nvGrpSpPr>
            <p:cNvPr name="Group 41" id="41"/>
            <p:cNvGrpSpPr/>
            <p:nvPr/>
          </p:nvGrpSpPr>
          <p:grpSpPr>
            <a:xfrm rot="0">
              <a:off x="4522824" y="1052030"/>
              <a:ext cx="123608" cy="117849"/>
              <a:chOff x="0" y="0"/>
              <a:chExt cx="408940" cy="389890"/>
            </a:xfrm>
          </p:grpSpPr>
          <p:sp>
            <p:nvSpPr>
              <p:cNvPr name="Freeform 42" id="42"/>
              <p:cNvSpPr/>
              <p:nvPr/>
            </p:nvSpPr>
            <p:spPr>
              <a:xfrm flipH="false" flipV="false" rot="0">
                <a:off x="50696" y="50624"/>
                <a:ext cx="307690" cy="289030"/>
              </a:xfrm>
              <a:custGeom>
                <a:avLst/>
                <a:gdLst/>
                <a:ahLst/>
                <a:cxnLst/>
                <a:rect r="r" b="b" t="t" l="l"/>
                <a:pathLst>
                  <a:path h="289030" w="307690">
                    <a:moveTo>
                      <a:pt x="104" y="250366"/>
                    </a:moveTo>
                    <a:cubicBezTo>
                      <a:pt x="89004" y="155116"/>
                      <a:pt x="182984" y="129716"/>
                      <a:pt x="219814" y="92886"/>
                    </a:cubicBezTo>
                    <a:cubicBezTo>
                      <a:pt x="245214" y="66216"/>
                      <a:pt x="249024" y="15416"/>
                      <a:pt x="266804" y="3986"/>
                    </a:cubicBezTo>
                    <a:cubicBezTo>
                      <a:pt x="275694" y="-1094"/>
                      <a:pt x="288394" y="-1094"/>
                      <a:pt x="296014" y="2716"/>
                    </a:cubicBezTo>
                    <a:cubicBezTo>
                      <a:pt x="302364" y="7796"/>
                      <a:pt x="308714" y="21766"/>
                      <a:pt x="307444" y="29386"/>
                    </a:cubicBezTo>
                    <a:cubicBezTo>
                      <a:pt x="306174" y="37006"/>
                      <a:pt x="297284" y="47166"/>
                      <a:pt x="289664" y="48436"/>
                    </a:cubicBezTo>
                    <a:cubicBezTo>
                      <a:pt x="282044" y="50976"/>
                      <a:pt x="265534" y="44626"/>
                      <a:pt x="260454" y="38276"/>
                    </a:cubicBezTo>
                    <a:cubicBezTo>
                      <a:pt x="256644" y="33196"/>
                      <a:pt x="255374" y="21766"/>
                      <a:pt x="259184" y="15416"/>
                    </a:cubicBezTo>
                    <a:cubicBezTo>
                      <a:pt x="261724" y="7796"/>
                      <a:pt x="276964" y="-1094"/>
                      <a:pt x="284584" y="176"/>
                    </a:cubicBezTo>
                    <a:cubicBezTo>
                      <a:pt x="293474" y="176"/>
                      <a:pt x="304904" y="12876"/>
                      <a:pt x="307444" y="20496"/>
                    </a:cubicBezTo>
                    <a:cubicBezTo>
                      <a:pt x="308714" y="28116"/>
                      <a:pt x="304904" y="39546"/>
                      <a:pt x="299824" y="43356"/>
                    </a:cubicBezTo>
                    <a:cubicBezTo>
                      <a:pt x="292204" y="48436"/>
                      <a:pt x="269344" y="47166"/>
                      <a:pt x="262994" y="40816"/>
                    </a:cubicBezTo>
                    <a:cubicBezTo>
                      <a:pt x="257914" y="37006"/>
                      <a:pt x="255374" y="24306"/>
                      <a:pt x="257914" y="17956"/>
                    </a:cubicBezTo>
                    <a:cubicBezTo>
                      <a:pt x="259184" y="11606"/>
                      <a:pt x="265534" y="3986"/>
                      <a:pt x="271884" y="1446"/>
                    </a:cubicBezTo>
                    <a:cubicBezTo>
                      <a:pt x="279504" y="-1094"/>
                      <a:pt x="294744" y="1446"/>
                      <a:pt x="299824" y="6526"/>
                    </a:cubicBezTo>
                    <a:cubicBezTo>
                      <a:pt x="306174" y="11606"/>
                      <a:pt x="307444" y="19226"/>
                      <a:pt x="307444" y="29386"/>
                    </a:cubicBezTo>
                    <a:cubicBezTo>
                      <a:pt x="304904" y="50976"/>
                      <a:pt x="285854" y="96696"/>
                      <a:pt x="259184" y="124636"/>
                    </a:cubicBezTo>
                    <a:cubicBezTo>
                      <a:pt x="223624" y="162736"/>
                      <a:pt x="129644" y="190676"/>
                      <a:pt x="90274" y="222426"/>
                    </a:cubicBezTo>
                    <a:cubicBezTo>
                      <a:pt x="63604" y="244016"/>
                      <a:pt x="50904" y="279576"/>
                      <a:pt x="34394" y="287196"/>
                    </a:cubicBezTo>
                    <a:cubicBezTo>
                      <a:pt x="24234" y="291006"/>
                      <a:pt x="10264" y="288466"/>
                      <a:pt x="5184" y="283386"/>
                    </a:cubicBezTo>
                    <a:cubicBezTo>
                      <a:pt x="-1166" y="278306"/>
                      <a:pt x="104" y="250366"/>
                      <a:pt x="104" y="250366"/>
                    </a:cubicBezTo>
                  </a:path>
                </a:pathLst>
              </a:custGeom>
              <a:solidFill>
                <a:srgbClr val="FFFFFF"/>
              </a:solidFill>
              <a:ln cap="sq">
                <a:noFill/>
                <a:prstDash val="solid"/>
                <a:miter/>
              </a:ln>
            </p:spPr>
          </p:sp>
        </p:grpSp>
        <p:grpSp>
          <p:nvGrpSpPr>
            <p:cNvPr name="Group 43" id="43"/>
            <p:cNvGrpSpPr/>
            <p:nvPr/>
          </p:nvGrpSpPr>
          <p:grpSpPr>
            <a:xfrm rot="0">
              <a:off x="4525127" y="1123047"/>
              <a:ext cx="124759" cy="233396"/>
              <a:chOff x="0" y="0"/>
              <a:chExt cx="412750" cy="772160"/>
            </a:xfrm>
          </p:grpSpPr>
          <p:sp>
            <p:nvSpPr>
              <p:cNvPr name="Freeform 44" id="44"/>
              <p:cNvSpPr/>
              <p:nvPr/>
            </p:nvSpPr>
            <p:spPr>
              <a:xfrm flipH="false" flipV="false" rot="0">
                <a:off x="50706" y="50534"/>
                <a:ext cx="310082" cy="669556"/>
              </a:xfrm>
              <a:custGeom>
                <a:avLst/>
                <a:gdLst/>
                <a:ahLst/>
                <a:cxnLst/>
                <a:rect r="r" b="b" t="t" l="l"/>
                <a:pathLst>
                  <a:path h="669556" w="310082">
                    <a:moveTo>
                      <a:pt x="48354" y="14236"/>
                    </a:moveTo>
                    <a:cubicBezTo>
                      <a:pt x="203294" y="382536"/>
                      <a:pt x="199484" y="402856"/>
                      <a:pt x="213454" y="438416"/>
                    </a:cubicBezTo>
                    <a:cubicBezTo>
                      <a:pt x="231234" y="485406"/>
                      <a:pt x="282034" y="552716"/>
                      <a:pt x="296004" y="593356"/>
                    </a:cubicBezTo>
                    <a:cubicBezTo>
                      <a:pt x="304894" y="618756"/>
                      <a:pt x="313784" y="644156"/>
                      <a:pt x="307434" y="655586"/>
                    </a:cubicBezTo>
                    <a:cubicBezTo>
                      <a:pt x="303624" y="664476"/>
                      <a:pt x="289654" y="669556"/>
                      <a:pt x="282034" y="669556"/>
                    </a:cubicBezTo>
                    <a:cubicBezTo>
                      <a:pt x="274414" y="668286"/>
                      <a:pt x="262984" y="660666"/>
                      <a:pt x="261714" y="654316"/>
                    </a:cubicBezTo>
                    <a:cubicBezTo>
                      <a:pt x="259174" y="645426"/>
                      <a:pt x="269334" y="623836"/>
                      <a:pt x="276954" y="620026"/>
                    </a:cubicBezTo>
                    <a:cubicBezTo>
                      <a:pt x="282034" y="616216"/>
                      <a:pt x="294734" y="618756"/>
                      <a:pt x="299814" y="623836"/>
                    </a:cubicBezTo>
                    <a:cubicBezTo>
                      <a:pt x="306164" y="627646"/>
                      <a:pt x="309974" y="637806"/>
                      <a:pt x="309974" y="645426"/>
                    </a:cubicBezTo>
                    <a:cubicBezTo>
                      <a:pt x="309974" y="651776"/>
                      <a:pt x="304894" y="661936"/>
                      <a:pt x="298544" y="665746"/>
                    </a:cubicBezTo>
                    <a:cubicBezTo>
                      <a:pt x="292194" y="669556"/>
                      <a:pt x="280764" y="669556"/>
                      <a:pt x="274414" y="667016"/>
                    </a:cubicBezTo>
                    <a:cubicBezTo>
                      <a:pt x="268064" y="664476"/>
                      <a:pt x="261714" y="655586"/>
                      <a:pt x="260444" y="649236"/>
                    </a:cubicBezTo>
                    <a:cubicBezTo>
                      <a:pt x="259174" y="641616"/>
                      <a:pt x="261714" y="631456"/>
                      <a:pt x="266794" y="626376"/>
                    </a:cubicBezTo>
                    <a:cubicBezTo>
                      <a:pt x="271874" y="621296"/>
                      <a:pt x="283304" y="617486"/>
                      <a:pt x="289654" y="618756"/>
                    </a:cubicBezTo>
                    <a:cubicBezTo>
                      <a:pt x="297274" y="621296"/>
                      <a:pt x="308704" y="630186"/>
                      <a:pt x="309974" y="637806"/>
                    </a:cubicBezTo>
                    <a:cubicBezTo>
                      <a:pt x="311244" y="646696"/>
                      <a:pt x="301084" y="664476"/>
                      <a:pt x="293464" y="668286"/>
                    </a:cubicBezTo>
                    <a:cubicBezTo>
                      <a:pt x="287114" y="670826"/>
                      <a:pt x="275684" y="668286"/>
                      <a:pt x="265524" y="660666"/>
                    </a:cubicBezTo>
                    <a:cubicBezTo>
                      <a:pt x="237584" y="637806"/>
                      <a:pt x="185514" y="506996"/>
                      <a:pt x="163924" y="448576"/>
                    </a:cubicBezTo>
                    <a:cubicBezTo>
                      <a:pt x="149954" y="410476"/>
                      <a:pt x="151224" y="390156"/>
                      <a:pt x="137254" y="348246"/>
                    </a:cubicBezTo>
                    <a:cubicBezTo>
                      <a:pt x="109314" y="270776"/>
                      <a:pt x="-3716" y="76466"/>
                      <a:pt x="94" y="28206"/>
                    </a:cubicBezTo>
                    <a:cubicBezTo>
                      <a:pt x="94" y="12966"/>
                      <a:pt x="8984" y="2806"/>
                      <a:pt x="17874" y="266"/>
                    </a:cubicBezTo>
                    <a:cubicBezTo>
                      <a:pt x="25494" y="-2274"/>
                      <a:pt x="48354" y="14236"/>
                      <a:pt x="48354" y="14236"/>
                    </a:cubicBezTo>
                  </a:path>
                </a:pathLst>
              </a:custGeom>
              <a:solidFill>
                <a:srgbClr val="FFFFFF"/>
              </a:solidFill>
              <a:ln cap="sq">
                <a:noFill/>
                <a:prstDash val="solid"/>
                <a:miter/>
              </a:ln>
            </p:spPr>
          </p:sp>
        </p:grpSp>
        <p:grpSp>
          <p:nvGrpSpPr>
            <p:cNvPr name="Group 45" id="45"/>
            <p:cNvGrpSpPr/>
            <p:nvPr/>
          </p:nvGrpSpPr>
          <p:grpSpPr>
            <a:xfrm rot="0">
              <a:off x="4603437" y="1309226"/>
              <a:ext cx="132437" cy="87907"/>
              <a:chOff x="0" y="0"/>
              <a:chExt cx="438150" cy="290830"/>
            </a:xfrm>
          </p:grpSpPr>
          <p:sp>
            <p:nvSpPr>
              <p:cNvPr name="Freeform 46" id="46"/>
              <p:cNvSpPr/>
              <p:nvPr/>
            </p:nvSpPr>
            <p:spPr>
              <a:xfrm flipH="false" flipV="false" rot="0">
                <a:off x="48560" y="50800"/>
                <a:ext cx="338671" cy="188203"/>
              </a:xfrm>
              <a:custGeom>
                <a:avLst/>
                <a:gdLst/>
                <a:ahLst/>
                <a:cxnLst/>
                <a:rect r="r" b="b" t="t" l="l"/>
                <a:pathLst>
                  <a:path h="188203" w="338671">
                    <a:moveTo>
                      <a:pt x="33990" y="0"/>
                    </a:moveTo>
                    <a:cubicBezTo>
                      <a:pt x="281640" y="109220"/>
                      <a:pt x="328630" y="130810"/>
                      <a:pt x="336250" y="151130"/>
                    </a:cubicBezTo>
                    <a:cubicBezTo>
                      <a:pt x="341330" y="162560"/>
                      <a:pt x="336250" y="179070"/>
                      <a:pt x="328630" y="184150"/>
                    </a:cubicBezTo>
                    <a:cubicBezTo>
                      <a:pt x="322280" y="189230"/>
                      <a:pt x="305770" y="187960"/>
                      <a:pt x="299420" y="182880"/>
                    </a:cubicBezTo>
                    <a:cubicBezTo>
                      <a:pt x="293070" y="179070"/>
                      <a:pt x="287990" y="161290"/>
                      <a:pt x="290530" y="153670"/>
                    </a:cubicBezTo>
                    <a:cubicBezTo>
                      <a:pt x="293070" y="147320"/>
                      <a:pt x="301960" y="139700"/>
                      <a:pt x="308310" y="138430"/>
                    </a:cubicBezTo>
                    <a:cubicBezTo>
                      <a:pt x="315930" y="137160"/>
                      <a:pt x="327360" y="139700"/>
                      <a:pt x="332440" y="144780"/>
                    </a:cubicBezTo>
                    <a:cubicBezTo>
                      <a:pt x="337520" y="151130"/>
                      <a:pt x="340060" y="167640"/>
                      <a:pt x="337520" y="175260"/>
                    </a:cubicBezTo>
                    <a:cubicBezTo>
                      <a:pt x="333710" y="181610"/>
                      <a:pt x="324820" y="187960"/>
                      <a:pt x="317200" y="187960"/>
                    </a:cubicBezTo>
                    <a:cubicBezTo>
                      <a:pt x="310850" y="189230"/>
                      <a:pt x="298150" y="185420"/>
                      <a:pt x="295610" y="179070"/>
                    </a:cubicBezTo>
                    <a:cubicBezTo>
                      <a:pt x="290530" y="172720"/>
                      <a:pt x="293070" y="148590"/>
                      <a:pt x="299420" y="143510"/>
                    </a:cubicBezTo>
                    <a:cubicBezTo>
                      <a:pt x="304500" y="137160"/>
                      <a:pt x="322280" y="137160"/>
                      <a:pt x="328630" y="142240"/>
                    </a:cubicBezTo>
                    <a:cubicBezTo>
                      <a:pt x="334980" y="147320"/>
                      <a:pt x="341330" y="167640"/>
                      <a:pt x="337520" y="175260"/>
                    </a:cubicBezTo>
                    <a:cubicBezTo>
                      <a:pt x="333710" y="181610"/>
                      <a:pt x="318470" y="187960"/>
                      <a:pt x="305770" y="186690"/>
                    </a:cubicBezTo>
                    <a:cubicBezTo>
                      <a:pt x="280370" y="185420"/>
                      <a:pt x="239730" y="144780"/>
                      <a:pt x="199090" y="124460"/>
                    </a:cubicBezTo>
                    <a:cubicBezTo>
                      <a:pt x="145750" y="97790"/>
                      <a:pt x="35260" y="73660"/>
                      <a:pt x="11130" y="45720"/>
                    </a:cubicBezTo>
                    <a:cubicBezTo>
                      <a:pt x="970" y="33020"/>
                      <a:pt x="-2840" y="16510"/>
                      <a:pt x="2240" y="8890"/>
                    </a:cubicBezTo>
                    <a:cubicBezTo>
                      <a:pt x="6050" y="1270"/>
                      <a:pt x="33990" y="0"/>
                      <a:pt x="33990" y="0"/>
                    </a:cubicBezTo>
                  </a:path>
                </a:pathLst>
              </a:custGeom>
              <a:solidFill>
                <a:srgbClr val="FFFFFF"/>
              </a:solidFill>
              <a:ln cap="sq">
                <a:noFill/>
                <a:prstDash val="solid"/>
                <a:miter/>
              </a:ln>
            </p:spPr>
          </p:sp>
        </p:grpSp>
        <p:grpSp>
          <p:nvGrpSpPr>
            <p:cNvPr name="Group 47" id="47"/>
            <p:cNvGrpSpPr/>
            <p:nvPr/>
          </p:nvGrpSpPr>
          <p:grpSpPr>
            <a:xfrm rot="0">
              <a:off x="4691728" y="1344543"/>
              <a:ext cx="128982" cy="55662"/>
              <a:chOff x="0" y="0"/>
              <a:chExt cx="426720" cy="184150"/>
            </a:xfrm>
          </p:grpSpPr>
          <p:sp>
            <p:nvSpPr>
              <p:cNvPr name="Freeform 48" id="48"/>
              <p:cNvSpPr/>
              <p:nvPr/>
            </p:nvSpPr>
            <p:spPr>
              <a:xfrm flipH="false" flipV="false" rot="0">
                <a:off x="50739" y="50493"/>
                <a:ext cx="326502" cy="82195"/>
              </a:xfrm>
              <a:custGeom>
                <a:avLst/>
                <a:gdLst/>
                <a:ahLst/>
                <a:cxnLst/>
                <a:rect r="r" b="b" t="t" l="l"/>
                <a:pathLst>
                  <a:path h="82195" w="326502">
                    <a:moveTo>
                      <a:pt x="17841" y="33327"/>
                    </a:moveTo>
                    <a:cubicBezTo>
                      <a:pt x="102931" y="11737"/>
                      <a:pt x="199451" y="20627"/>
                      <a:pt x="243901" y="15547"/>
                    </a:cubicBezTo>
                    <a:cubicBezTo>
                      <a:pt x="270571" y="11737"/>
                      <a:pt x="292161" y="-2233"/>
                      <a:pt x="306131" y="307"/>
                    </a:cubicBezTo>
                    <a:cubicBezTo>
                      <a:pt x="315021" y="2847"/>
                      <a:pt x="321371" y="9197"/>
                      <a:pt x="325181" y="15547"/>
                    </a:cubicBezTo>
                    <a:cubicBezTo>
                      <a:pt x="327721" y="21897"/>
                      <a:pt x="326451" y="33327"/>
                      <a:pt x="322641" y="39677"/>
                    </a:cubicBezTo>
                    <a:cubicBezTo>
                      <a:pt x="318831" y="44757"/>
                      <a:pt x="309941" y="51107"/>
                      <a:pt x="302321" y="51107"/>
                    </a:cubicBezTo>
                    <a:cubicBezTo>
                      <a:pt x="295971" y="51107"/>
                      <a:pt x="284541" y="46027"/>
                      <a:pt x="280731" y="40947"/>
                    </a:cubicBezTo>
                    <a:cubicBezTo>
                      <a:pt x="276921" y="35867"/>
                      <a:pt x="275651" y="24437"/>
                      <a:pt x="276921" y="16817"/>
                    </a:cubicBezTo>
                    <a:cubicBezTo>
                      <a:pt x="279461" y="10467"/>
                      <a:pt x="288351" y="2847"/>
                      <a:pt x="294701" y="1577"/>
                    </a:cubicBezTo>
                    <a:cubicBezTo>
                      <a:pt x="301051" y="-963"/>
                      <a:pt x="313751" y="1577"/>
                      <a:pt x="317561" y="6657"/>
                    </a:cubicBezTo>
                    <a:cubicBezTo>
                      <a:pt x="323911" y="13007"/>
                      <a:pt x="328991" y="28247"/>
                      <a:pt x="323911" y="37137"/>
                    </a:cubicBezTo>
                    <a:cubicBezTo>
                      <a:pt x="317561" y="49837"/>
                      <a:pt x="288351" y="59997"/>
                      <a:pt x="261681" y="66347"/>
                    </a:cubicBezTo>
                    <a:cubicBezTo>
                      <a:pt x="218501" y="76507"/>
                      <a:pt x="124521" y="62537"/>
                      <a:pt x="81341" y="67617"/>
                    </a:cubicBezTo>
                    <a:cubicBezTo>
                      <a:pt x="55941" y="70157"/>
                      <a:pt x="35621" y="85397"/>
                      <a:pt x="21651" y="81587"/>
                    </a:cubicBezTo>
                    <a:cubicBezTo>
                      <a:pt x="11491" y="79047"/>
                      <a:pt x="1331" y="70157"/>
                      <a:pt x="61" y="62537"/>
                    </a:cubicBezTo>
                    <a:cubicBezTo>
                      <a:pt x="-1209" y="53647"/>
                      <a:pt x="17841" y="33327"/>
                      <a:pt x="17841" y="33327"/>
                    </a:cubicBezTo>
                  </a:path>
                </a:pathLst>
              </a:custGeom>
              <a:solidFill>
                <a:srgbClr val="FFFFFF"/>
              </a:solidFill>
              <a:ln cap="sq">
                <a:noFill/>
                <a:prstDash val="solid"/>
                <a:miter/>
              </a:ln>
            </p:spPr>
          </p:sp>
        </p:grpSp>
        <p:grpSp>
          <p:nvGrpSpPr>
            <p:cNvPr name="Group 49" id="49"/>
            <p:cNvGrpSpPr/>
            <p:nvPr/>
          </p:nvGrpSpPr>
          <p:grpSpPr>
            <a:xfrm rot="0">
              <a:off x="4770806" y="1240513"/>
              <a:ext cx="74088" cy="150479"/>
              <a:chOff x="0" y="0"/>
              <a:chExt cx="245110" cy="497840"/>
            </a:xfrm>
          </p:grpSpPr>
          <p:sp>
            <p:nvSpPr>
              <p:cNvPr name="Freeform 50" id="50"/>
              <p:cNvSpPr/>
              <p:nvPr/>
            </p:nvSpPr>
            <p:spPr>
              <a:xfrm flipH="false" flipV="false" rot="0">
                <a:off x="46990" y="47566"/>
                <a:ext cx="146623" cy="398204"/>
              </a:xfrm>
              <a:custGeom>
                <a:avLst/>
                <a:gdLst/>
                <a:ahLst/>
                <a:cxnLst/>
                <a:rect r="r" b="b" t="t" l="l"/>
                <a:pathLst>
                  <a:path h="398204" w="146623">
                    <a:moveTo>
                      <a:pt x="12700" y="352484"/>
                    </a:moveTo>
                    <a:cubicBezTo>
                      <a:pt x="59690" y="297874"/>
                      <a:pt x="10160" y="233104"/>
                      <a:pt x="3810" y="193734"/>
                    </a:cubicBezTo>
                    <a:cubicBezTo>
                      <a:pt x="0" y="163254"/>
                      <a:pt x="-3810" y="137854"/>
                      <a:pt x="7620" y="109914"/>
                    </a:cubicBezTo>
                    <a:cubicBezTo>
                      <a:pt x="22860" y="73084"/>
                      <a:pt x="81280" y="13394"/>
                      <a:pt x="106680" y="3234"/>
                    </a:cubicBezTo>
                    <a:cubicBezTo>
                      <a:pt x="119380" y="-1846"/>
                      <a:pt x="132080" y="-576"/>
                      <a:pt x="138430" y="4504"/>
                    </a:cubicBezTo>
                    <a:cubicBezTo>
                      <a:pt x="143510" y="9584"/>
                      <a:pt x="148590" y="27364"/>
                      <a:pt x="144780" y="34984"/>
                    </a:cubicBezTo>
                    <a:cubicBezTo>
                      <a:pt x="140970" y="42604"/>
                      <a:pt x="118110" y="48954"/>
                      <a:pt x="110490" y="46414"/>
                    </a:cubicBezTo>
                    <a:cubicBezTo>
                      <a:pt x="102870" y="43874"/>
                      <a:pt x="97790" y="33714"/>
                      <a:pt x="96520" y="27364"/>
                    </a:cubicBezTo>
                    <a:cubicBezTo>
                      <a:pt x="95250" y="19744"/>
                      <a:pt x="99060" y="9584"/>
                      <a:pt x="105410" y="4504"/>
                    </a:cubicBezTo>
                    <a:cubicBezTo>
                      <a:pt x="111760" y="-576"/>
                      <a:pt x="128270" y="-1846"/>
                      <a:pt x="135890" y="3234"/>
                    </a:cubicBezTo>
                    <a:cubicBezTo>
                      <a:pt x="142240" y="7044"/>
                      <a:pt x="148590" y="19744"/>
                      <a:pt x="146050" y="32444"/>
                    </a:cubicBezTo>
                    <a:cubicBezTo>
                      <a:pt x="140970" y="56574"/>
                      <a:pt x="64770" y="102294"/>
                      <a:pt x="53340" y="134044"/>
                    </a:cubicBezTo>
                    <a:cubicBezTo>
                      <a:pt x="45720" y="155634"/>
                      <a:pt x="49530" y="172144"/>
                      <a:pt x="54610" y="193734"/>
                    </a:cubicBezTo>
                    <a:cubicBezTo>
                      <a:pt x="62230" y="224214"/>
                      <a:pt x="95250" y="269934"/>
                      <a:pt x="101600" y="296604"/>
                    </a:cubicBezTo>
                    <a:cubicBezTo>
                      <a:pt x="105410" y="311844"/>
                      <a:pt x="105410" y="323274"/>
                      <a:pt x="101600" y="334704"/>
                    </a:cubicBezTo>
                    <a:cubicBezTo>
                      <a:pt x="99060" y="344864"/>
                      <a:pt x="92710" y="355024"/>
                      <a:pt x="83820" y="363914"/>
                    </a:cubicBezTo>
                    <a:cubicBezTo>
                      <a:pt x="71120" y="376614"/>
                      <a:pt x="46990" y="398204"/>
                      <a:pt x="31750" y="398204"/>
                    </a:cubicBezTo>
                    <a:cubicBezTo>
                      <a:pt x="21590" y="398204"/>
                      <a:pt x="6350" y="388044"/>
                      <a:pt x="3810" y="380424"/>
                    </a:cubicBezTo>
                    <a:cubicBezTo>
                      <a:pt x="1270" y="372804"/>
                      <a:pt x="12700" y="352484"/>
                      <a:pt x="12700" y="352484"/>
                    </a:cubicBezTo>
                  </a:path>
                </a:pathLst>
              </a:custGeom>
              <a:solidFill>
                <a:srgbClr val="FFFFFF"/>
              </a:solidFill>
              <a:ln cap="sq">
                <a:noFill/>
                <a:prstDash val="solid"/>
                <a:miter/>
              </a:ln>
            </p:spPr>
          </p:sp>
        </p:grpSp>
        <p:grpSp>
          <p:nvGrpSpPr>
            <p:cNvPr name="Group 51" id="51"/>
            <p:cNvGrpSpPr/>
            <p:nvPr/>
          </p:nvGrpSpPr>
          <p:grpSpPr>
            <a:xfrm rot="0">
              <a:off x="4606892" y="702321"/>
              <a:ext cx="171976" cy="250670"/>
              <a:chOff x="0" y="0"/>
              <a:chExt cx="568960" cy="829310"/>
            </a:xfrm>
          </p:grpSpPr>
          <p:sp>
            <p:nvSpPr>
              <p:cNvPr name="Freeform 52" id="52"/>
              <p:cNvSpPr/>
              <p:nvPr/>
            </p:nvSpPr>
            <p:spPr>
              <a:xfrm flipH="false" flipV="false" rot="0">
                <a:off x="50263" y="50488"/>
                <a:ext cx="468336" cy="726840"/>
              </a:xfrm>
              <a:custGeom>
                <a:avLst/>
                <a:gdLst/>
                <a:ahLst/>
                <a:cxnLst/>
                <a:rect r="r" b="b" t="t" l="l"/>
                <a:pathLst>
                  <a:path h="726840" w="468336">
                    <a:moveTo>
                      <a:pt x="387887" y="686112"/>
                    </a:moveTo>
                    <a:cubicBezTo>
                      <a:pt x="420907" y="631502"/>
                      <a:pt x="417097" y="623882"/>
                      <a:pt x="409477" y="614992"/>
                    </a:cubicBezTo>
                    <a:cubicBezTo>
                      <a:pt x="399317" y="603562"/>
                      <a:pt x="377727" y="590862"/>
                      <a:pt x="356137" y="583242"/>
                    </a:cubicBezTo>
                    <a:cubicBezTo>
                      <a:pt x="328197" y="574352"/>
                      <a:pt x="272317" y="584512"/>
                      <a:pt x="254537" y="573082"/>
                    </a:cubicBezTo>
                    <a:cubicBezTo>
                      <a:pt x="244377" y="568002"/>
                      <a:pt x="241837" y="560382"/>
                      <a:pt x="238027" y="550222"/>
                    </a:cubicBezTo>
                    <a:cubicBezTo>
                      <a:pt x="234217" y="536252"/>
                      <a:pt x="246917" y="514662"/>
                      <a:pt x="239297" y="491802"/>
                    </a:cubicBezTo>
                    <a:cubicBezTo>
                      <a:pt x="225327" y="452432"/>
                      <a:pt x="161827" y="385122"/>
                      <a:pt x="121187" y="345752"/>
                    </a:cubicBezTo>
                    <a:cubicBezTo>
                      <a:pt x="88167" y="314002"/>
                      <a:pt x="41177" y="301302"/>
                      <a:pt x="22127" y="270822"/>
                    </a:cubicBezTo>
                    <a:cubicBezTo>
                      <a:pt x="4347" y="242882"/>
                      <a:pt x="-2003" y="197162"/>
                      <a:pt x="537" y="174302"/>
                    </a:cubicBezTo>
                    <a:cubicBezTo>
                      <a:pt x="3077" y="161602"/>
                      <a:pt x="6887" y="157792"/>
                      <a:pt x="17047" y="145092"/>
                    </a:cubicBezTo>
                    <a:cubicBezTo>
                      <a:pt x="39907" y="114612"/>
                      <a:pt x="126267" y="26982"/>
                      <a:pt x="155477" y="9202"/>
                    </a:cubicBezTo>
                    <a:cubicBezTo>
                      <a:pt x="166907" y="1582"/>
                      <a:pt x="169447" y="-958"/>
                      <a:pt x="180877" y="312"/>
                    </a:cubicBezTo>
                    <a:cubicBezTo>
                      <a:pt x="217707" y="1582"/>
                      <a:pt x="370107" y="77782"/>
                      <a:pt x="390427" y="105722"/>
                    </a:cubicBezTo>
                    <a:cubicBezTo>
                      <a:pt x="395507" y="113342"/>
                      <a:pt x="395507" y="122232"/>
                      <a:pt x="392967" y="128582"/>
                    </a:cubicBezTo>
                    <a:cubicBezTo>
                      <a:pt x="390427" y="134932"/>
                      <a:pt x="381537" y="142552"/>
                      <a:pt x="375187" y="145092"/>
                    </a:cubicBezTo>
                    <a:cubicBezTo>
                      <a:pt x="368837" y="146362"/>
                      <a:pt x="357407" y="143822"/>
                      <a:pt x="352327" y="138742"/>
                    </a:cubicBezTo>
                    <a:cubicBezTo>
                      <a:pt x="345977" y="132392"/>
                      <a:pt x="342167" y="115882"/>
                      <a:pt x="345977" y="108262"/>
                    </a:cubicBezTo>
                    <a:cubicBezTo>
                      <a:pt x="349787" y="100642"/>
                      <a:pt x="366297" y="94292"/>
                      <a:pt x="373917" y="95562"/>
                    </a:cubicBezTo>
                    <a:cubicBezTo>
                      <a:pt x="381537" y="95562"/>
                      <a:pt x="390427" y="103182"/>
                      <a:pt x="392967" y="109532"/>
                    </a:cubicBezTo>
                    <a:cubicBezTo>
                      <a:pt x="395507" y="117152"/>
                      <a:pt x="390427" y="133662"/>
                      <a:pt x="385347" y="140012"/>
                    </a:cubicBezTo>
                    <a:cubicBezTo>
                      <a:pt x="380267" y="145092"/>
                      <a:pt x="372647" y="145092"/>
                      <a:pt x="361217" y="143822"/>
                    </a:cubicBezTo>
                    <a:cubicBezTo>
                      <a:pt x="329467" y="140012"/>
                      <a:pt x="232947" y="47302"/>
                      <a:pt x="179607" y="56192"/>
                    </a:cubicBezTo>
                    <a:cubicBezTo>
                      <a:pt x="131347" y="63812"/>
                      <a:pt x="69117" y="146362"/>
                      <a:pt x="55147" y="174302"/>
                    </a:cubicBezTo>
                    <a:cubicBezTo>
                      <a:pt x="50067" y="187002"/>
                      <a:pt x="52607" y="194622"/>
                      <a:pt x="52607" y="204782"/>
                    </a:cubicBezTo>
                    <a:cubicBezTo>
                      <a:pt x="52607" y="213672"/>
                      <a:pt x="48797" y="221292"/>
                      <a:pt x="53877" y="231452"/>
                    </a:cubicBezTo>
                    <a:cubicBezTo>
                      <a:pt x="67847" y="255582"/>
                      <a:pt x="135157" y="288602"/>
                      <a:pt x="171987" y="325432"/>
                    </a:cubicBezTo>
                    <a:cubicBezTo>
                      <a:pt x="211357" y="364802"/>
                      <a:pt x="262157" y="427032"/>
                      <a:pt x="279937" y="465132"/>
                    </a:cubicBezTo>
                    <a:cubicBezTo>
                      <a:pt x="290097" y="486722"/>
                      <a:pt x="292637" y="504502"/>
                      <a:pt x="292637" y="521012"/>
                    </a:cubicBezTo>
                    <a:cubicBezTo>
                      <a:pt x="291367" y="532442"/>
                      <a:pt x="282477" y="550222"/>
                      <a:pt x="281207" y="550222"/>
                    </a:cubicBezTo>
                    <a:cubicBezTo>
                      <a:pt x="279937" y="548952"/>
                      <a:pt x="277397" y="527362"/>
                      <a:pt x="282477" y="523552"/>
                    </a:cubicBezTo>
                    <a:cubicBezTo>
                      <a:pt x="291367" y="515932"/>
                      <a:pt x="324387" y="524822"/>
                      <a:pt x="344707" y="528632"/>
                    </a:cubicBezTo>
                    <a:cubicBezTo>
                      <a:pt x="366297" y="533712"/>
                      <a:pt x="390427" y="540062"/>
                      <a:pt x="408207" y="550222"/>
                    </a:cubicBezTo>
                    <a:cubicBezTo>
                      <a:pt x="424717" y="559112"/>
                      <a:pt x="441227" y="570542"/>
                      <a:pt x="451387" y="587052"/>
                    </a:cubicBezTo>
                    <a:cubicBezTo>
                      <a:pt x="461547" y="604832"/>
                      <a:pt x="470437" y="635312"/>
                      <a:pt x="467897" y="655632"/>
                    </a:cubicBezTo>
                    <a:cubicBezTo>
                      <a:pt x="465357" y="673412"/>
                      <a:pt x="451387" y="692462"/>
                      <a:pt x="438687" y="703892"/>
                    </a:cubicBezTo>
                    <a:cubicBezTo>
                      <a:pt x="427257" y="715322"/>
                      <a:pt x="409477" y="728022"/>
                      <a:pt x="399317" y="726752"/>
                    </a:cubicBezTo>
                    <a:cubicBezTo>
                      <a:pt x="392967" y="725482"/>
                      <a:pt x="385347" y="716592"/>
                      <a:pt x="382807" y="708972"/>
                    </a:cubicBezTo>
                    <a:cubicBezTo>
                      <a:pt x="381537" y="702622"/>
                      <a:pt x="387887" y="686112"/>
                      <a:pt x="387887" y="686112"/>
                    </a:cubicBezTo>
                  </a:path>
                </a:pathLst>
              </a:custGeom>
              <a:solidFill>
                <a:srgbClr val="FFFFFF"/>
              </a:solidFill>
              <a:ln cap="sq">
                <a:noFill/>
                <a:prstDash val="solid"/>
                <a:miter/>
              </a:ln>
            </p:spPr>
          </p:sp>
        </p:grpSp>
        <p:grpSp>
          <p:nvGrpSpPr>
            <p:cNvPr name="Group 53" id="53"/>
            <p:cNvGrpSpPr/>
            <p:nvPr/>
          </p:nvGrpSpPr>
          <p:grpSpPr>
            <a:xfrm rot="0">
              <a:off x="4716680" y="660095"/>
              <a:ext cx="219192" cy="113627"/>
              <a:chOff x="0" y="0"/>
              <a:chExt cx="725170" cy="375920"/>
            </a:xfrm>
          </p:grpSpPr>
          <p:sp>
            <p:nvSpPr>
              <p:cNvPr name="Freeform 54" id="54"/>
              <p:cNvSpPr/>
              <p:nvPr/>
            </p:nvSpPr>
            <p:spPr>
              <a:xfrm flipH="false" flipV="false" rot="0">
                <a:off x="50552" y="59117"/>
                <a:ext cx="622946" cy="264752"/>
              </a:xfrm>
              <a:custGeom>
                <a:avLst/>
                <a:gdLst/>
                <a:ahLst/>
                <a:cxnLst/>
                <a:rect r="r" b="b" t="t" l="l"/>
                <a:pathLst>
                  <a:path h="264752" w="622946">
                    <a:moveTo>
                      <a:pt x="15488" y="217743"/>
                    </a:moveTo>
                    <a:cubicBezTo>
                      <a:pt x="586988" y="-8317"/>
                      <a:pt x="618738" y="9463"/>
                      <a:pt x="622548" y="20893"/>
                    </a:cubicBezTo>
                    <a:cubicBezTo>
                      <a:pt x="625088" y="29783"/>
                      <a:pt x="614928" y="45023"/>
                      <a:pt x="607308" y="47563"/>
                    </a:cubicBezTo>
                    <a:cubicBezTo>
                      <a:pt x="599688" y="51373"/>
                      <a:pt x="576828" y="41213"/>
                      <a:pt x="573018" y="33593"/>
                    </a:cubicBezTo>
                    <a:cubicBezTo>
                      <a:pt x="570478" y="25973"/>
                      <a:pt x="581908" y="3113"/>
                      <a:pt x="589528" y="573"/>
                    </a:cubicBezTo>
                    <a:cubicBezTo>
                      <a:pt x="597148" y="-1967"/>
                      <a:pt x="614928" y="4383"/>
                      <a:pt x="618738" y="10733"/>
                    </a:cubicBezTo>
                    <a:cubicBezTo>
                      <a:pt x="622548" y="18353"/>
                      <a:pt x="616198" y="41213"/>
                      <a:pt x="609848" y="46293"/>
                    </a:cubicBezTo>
                    <a:cubicBezTo>
                      <a:pt x="604768" y="51373"/>
                      <a:pt x="592068" y="50103"/>
                      <a:pt x="585718" y="47563"/>
                    </a:cubicBezTo>
                    <a:cubicBezTo>
                      <a:pt x="579368" y="43753"/>
                      <a:pt x="581908" y="31053"/>
                      <a:pt x="571748" y="28513"/>
                    </a:cubicBezTo>
                    <a:cubicBezTo>
                      <a:pt x="523488" y="14543"/>
                      <a:pt x="105658" y="267273"/>
                      <a:pt x="34538" y="264733"/>
                    </a:cubicBezTo>
                    <a:cubicBezTo>
                      <a:pt x="15488" y="264733"/>
                      <a:pt x="2788" y="255843"/>
                      <a:pt x="248" y="248223"/>
                    </a:cubicBezTo>
                    <a:cubicBezTo>
                      <a:pt x="-2292" y="240603"/>
                      <a:pt x="15488" y="217743"/>
                      <a:pt x="15488" y="217743"/>
                    </a:cubicBezTo>
                  </a:path>
                </a:pathLst>
              </a:custGeom>
              <a:solidFill>
                <a:srgbClr val="FFFFFF"/>
              </a:solidFill>
              <a:ln cap="sq">
                <a:noFill/>
                <a:prstDash val="solid"/>
                <a:miter/>
              </a:ln>
            </p:spPr>
          </p:sp>
        </p:grpSp>
        <p:grpSp>
          <p:nvGrpSpPr>
            <p:cNvPr name="Group 55" id="55"/>
            <p:cNvGrpSpPr/>
            <p:nvPr/>
          </p:nvGrpSpPr>
          <p:grpSpPr>
            <a:xfrm rot="0">
              <a:off x="4788081" y="664317"/>
              <a:ext cx="150479" cy="82149"/>
              <a:chOff x="0" y="0"/>
              <a:chExt cx="497840" cy="271780"/>
            </a:xfrm>
          </p:grpSpPr>
          <p:sp>
            <p:nvSpPr>
              <p:cNvPr name="Freeform 56" id="56"/>
              <p:cNvSpPr/>
              <p:nvPr/>
            </p:nvSpPr>
            <p:spPr>
              <a:xfrm flipH="false" flipV="false" rot="0">
                <a:off x="50592" y="50101"/>
                <a:ext cx="396609" cy="169631"/>
              </a:xfrm>
              <a:custGeom>
                <a:avLst/>
                <a:gdLst/>
                <a:ahLst/>
                <a:cxnLst/>
                <a:rect r="r" b="b" t="t" l="l"/>
                <a:pathLst>
                  <a:path h="169631" w="396609">
                    <a:moveTo>
                      <a:pt x="19258" y="120079"/>
                    </a:moveTo>
                    <a:cubicBezTo>
                      <a:pt x="217378" y="34989"/>
                      <a:pt x="256748" y="26099"/>
                      <a:pt x="292308" y="17209"/>
                    </a:cubicBezTo>
                    <a:cubicBezTo>
                      <a:pt x="324058" y="10859"/>
                      <a:pt x="365968" y="-5651"/>
                      <a:pt x="381208" y="1969"/>
                    </a:cubicBezTo>
                    <a:cubicBezTo>
                      <a:pt x="391368" y="5779"/>
                      <a:pt x="397718" y="21019"/>
                      <a:pt x="396448" y="28639"/>
                    </a:cubicBezTo>
                    <a:cubicBezTo>
                      <a:pt x="393908" y="37529"/>
                      <a:pt x="381208" y="48959"/>
                      <a:pt x="373588" y="50229"/>
                    </a:cubicBezTo>
                    <a:cubicBezTo>
                      <a:pt x="365968" y="51499"/>
                      <a:pt x="355808" y="46419"/>
                      <a:pt x="350728" y="41339"/>
                    </a:cubicBezTo>
                    <a:cubicBezTo>
                      <a:pt x="346918" y="33719"/>
                      <a:pt x="345648" y="17209"/>
                      <a:pt x="349458" y="9589"/>
                    </a:cubicBezTo>
                    <a:cubicBezTo>
                      <a:pt x="354538" y="3239"/>
                      <a:pt x="371048" y="-1841"/>
                      <a:pt x="378668" y="699"/>
                    </a:cubicBezTo>
                    <a:cubicBezTo>
                      <a:pt x="386288" y="1969"/>
                      <a:pt x="393908" y="10859"/>
                      <a:pt x="395178" y="18479"/>
                    </a:cubicBezTo>
                    <a:cubicBezTo>
                      <a:pt x="396448" y="26099"/>
                      <a:pt x="393908" y="37529"/>
                      <a:pt x="383748" y="46419"/>
                    </a:cubicBezTo>
                    <a:cubicBezTo>
                      <a:pt x="359618" y="68009"/>
                      <a:pt x="264368" y="74359"/>
                      <a:pt x="205948" y="94679"/>
                    </a:cubicBezTo>
                    <a:cubicBezTo>
                      <a:pt x="146258" y="114999"/>
                      <a:pt x="63708" y="170879"/>
                      <a:pt x="29418" y="169609"/>
                    </a:cubicBezTo>
                    <a:cubicBezTo>
                      <a:pt x="15448" y="169609"/>
                      <a:pt x="2748" y="160719"/>
                      <a:pt x="208" y="153099"/>
                    </a:cubicBezTo>
                    <a:cubicBezTo>
                      <a:pt x="-2332" y="145479"/>
                      <a:pt x="19258" y="120079"/>
                      <a:pt x="19258" y="120079"/>
                    </a:cubicBezTo>
                  </a:path>
                </a:pathLst>
              </a:custGeom>
              <a:solidFill>
                <a:srgbClr val="FFFFFF"/>
              </a:solidFill>
              <a:ln cap="sq">
                <a:noFill/>
                <a:prstDash val="solid"/>
                <a:miter/>
              </a:ln>
            </p:spPr>
          </p:sp>
        </p:grpSp>
        <p:grpSp>
          <p:nvGrpSpPr>
            <p:cNvPr name="Group 57" id="57"/>
            <p:cNvGrpSpPr/>
            <p:nvPr/>
          </p:nvGrpSpPr>
          <p:grpSpPr>
            <a:xfrm rot="0">
              <a:off x="4669080" y="412112"/>
              <a:ext cx="280996" cy="188866"/>
              <a:chOff x="0" y="0"/>
              <a:chExt cx="929640" cy="624840"/>
            </a:xfrm>
          </p:grpSpPr>
          <p:sp>
            <p:nvSpPr>
              <p:cNvPr name="Freeform 58" id="58"/>
              <p:cNvSpPr/>
              <p:nvPr/>
            </p:nvSpPr>
            <p:spPr>
              <a:xfrm flipH="false" flipV="false" rot="0">
                <a:off x="49050" y="50800"/>
                <a:ext cx="829517" cy="527204"/>
              </a:xfrm>
              <a:custGeom>
                <a:avLst/>
                <a:gdLst/>
                <a:ahLst/>
                <a:cxnLst/>
                <a:rect r="r" b="b" t="t" l="l"/>
                <a:pathLst>
                  <a:path h="527204" w="829517">
                    <a:moveTo>
                      <a:pt x="24610" y="0"/>
                    </a:moveTo>
                    <a:cubicBezTo>
                      <a:pt x="232890" y="54610"/>
                      <a:pt x="258290" y="156210"/>
                      <a:pt x="283690" y="168910"/>
                    </a:cubicBezTo>
                    <a:cubicBezTo>
                      <a:pt x="295120" y="173990"/>
                      <a:pt x="302740" y="165100"/>
                      <a:pt x="314170" y="167640"/>
                    </a:cubicBezTo>
                    <a:cubicBezTo>
                      <a:pt x="330680" y="171450"/>
                      <a:pt x="357350" y="184150"/>
                      <a:pt x="375130" y="199390"/>
                    </a:cubicBezTo>
                    <a:cubicBezTo>
                      <a:pt x="391640" y="214630"/>
                      <a:pt x="403070" y="233680"/>
                      <a:pt x="417040" y="257810"/>
                    </a:cubicBezTo>
                    <a:cubicBezTo>
                      <a:pt x="436090" y="290830"/>
                      <a:pt x="438630" y="347980"/>
                      <a:pt x="472920" y="379730"/>
                    </a:cubicBezTo>
                    <a:cubicBezTo>
                      <a:pt x="516100" y="421640"/>
                      <a:pt x="615160" y="447040"/>
                      <a:pt x="677390" y="462280"/>
                    </a:cubicBezTo>
                    <a:cubicBezTo>
                      <a:pt x="725650" y="473710"/>
                      <a:pt x="790420" y="462280"/>
                      <a:pt x="813280" y="473710"/>
                    </a:cubicBezTo>
                    <a:cubicBezTo>
                      <a:pt x="822170" y="477520"/>
                      <a:pt x="827250" y="483870"/>
                      <a:pt x="828520" y="490220"/>
                    </a:cubicBezTo>
                    <a:cubicBezTo>
                      <a:pt x="831060" y="499110"/>
                      <a:pt x="824710" y="514350"/>
                      <a:pt x="817090" y="519430"/>
                    </a:cubicBezTo>
                    <a:cubicBezTo>
                      <a:pt x="812010" y="523240"/>
                      <a:pt x="800580" y="524510"/>
                      <a:pt x="794230" y="520700"/>
                    </a:cubicBezTo>
                    <a:cubicBezTo>
                      <a:pt x="786610" y="516890"/>
                      <a:pt x="778990" y="501650"/>
                      <a:pt x="778990" y="492760"/>
                    </a:cubicBezTo>
                    <a:cubicBezTo>
                      <a:pt x="780260" y="486410"/>
                      <a:pt x="787880" y="476250"/>
                      <a:pt x="794230" y="473710"/>
                    </a:cubicBezTo>
                    <a:cubicBezTo>
                      <a:pt x="801850" y="471170"/>
                      <a:pt x="818360" y="474980"/>
                      <a:pt x="823440" y="481330"/>
                    </a:cubicBezTo>
                    <a:cubicBezTo>
                      <a:pt x="828520" y="486410"/>
                      <a:pt x="831060" y="497840"/>
                      <a:pt x="828520" y="504190"/>
                    </a:cubicBezTo>
                    <a:cubicBezTo>
                      <a:pt x="825980" y="511810"/>
                      <a:pt x="817090" y="519430"/>
                      <a:pt x="804390" y="523240"/>
                    </a:cubicBezTo>
                    <a:cubicBezTo>
                      <a:pt x="778990" y="530860"/>
                      <a:pt x="721840" y="527050"/>
                      <a:pt x="671040" y="515620"/>
                    </a:cubicBezTo>
                    <a:cubicBezTo>
                      <a:pt x="601190" y="499110"/>
                      <a:pt x="479270" y="462280"/>
                      <a:pt x="429740" y="414020"/>
                    </a:cubicBezTo>
                    <a:cubicBezTo>
                      <a:pt x="394180" y="379730"/>
                      <a:pt x="392910" y="317500"/>
                      <a:pt x="375130" y="285750"/>
                    </a:cubicBezTo>
                    <a:cubicBezTo>
                      <a:pt x="362430" y="265430"/>
                      <a:pt x="352270" y="251460"/>
                      <a:pt x="338300" y="238760"/>
                    </a:cubicBezTo>
                    <a:cubicBezTo>
                      <a:pt x="325600" y="226060"/>
                      <a:pt x="307820" y="212090"/>
                      <a:pt x="293850" y="208280"/>
                    </a:cubicBezTo>
                    <a:cubicBezTo>
                      <a:pt x="281150" y="205740"/>
                      <a:pt x="270990" y="217170"/>
                      <a:pt x="257020" y="210820"/>
                    </a:cubicBezTo>
                    <a:cubicBezTo>
                      <a:pt x="226540" y="198120"/>
                      <a:pt x="190980" y="91440"/>
                      <a:pt x="145260" y="64770"/>
                    </a:cubicBezTo>
                    <a:cubicBezTo>
                      <a:pt x="105890" y="40640"/>
                      <a:pt x="25880" y="60960"/>
                      <a:pt x="8100" y="44450"/>
                    </a:cubicBezTo>
                    <a:cubicBezTo>
                      <a:pt x="480" y="36830"/>
                      <a:pt x="-2060" y="24130"/>
                      <a:pt x="1750" y="16510"/>
                    </a:cubicBezTo>
                    <a:cubicBezTo>
                      <a:pt x="4290" y="8890"/>
                      <a:pt x="24610" y="0"/>
                      <a:pt x="24610" y="0"/>
                    </a:cubicBezTo>
                  </a:path>
                </a:pathLst>
              </a:custGeom>
              <a:solidFill>
                <a:srgbClr val="FFFFFF"/>
              </a:solidFill>
              <a:ln cap="sq">
                <a:noFill/>
                <a:prstDash val="solid"/>
                <a:miter/>
              </a:ln>
            </p:spPr>
          </p:sp>
        </p:grpSp>
        <p:grpSp>
          <p:nvGrpSpPr>
            <p:cNvPr name="Group 59" id="59"/>
            <p:cNvGrpSpPr/>
            <p:nvPr/>
          </p:nvGrpSpPr>
          <p:grpSpPr>
            <a:xfrm rot="0">
              <a:off x="4598831" y="592533"/>
              <a:ext cx="98272" cy="155085"/>
              <a:chOff x="0" y="0"/>
              <a:chExt cx="325120" cy="513080"/>
            </a:xfrm>
          </p:grpSpPr>
          <p:sp>
            <p:nvSpPr>
              <p:cNvPr name="Freeform 60" id="60"/>
              <p:cNvSpPr/>
              <p:nvPr/>
            </p:nvSpPr>
            <p:spPr>
              <a:xfrm flipH="false" flipV="false" rot="0">
                <a:off x="49470" y="50800"/>
                <a:ext cx="224389" cy="411726"/>
              </a:xfrm>
              <a:custGeom>
                <a:avLst/>
                <a:gdLst/>
                <a:ahLst/>
                <a:cxnLst/>
                <a:rect r="r" b="b" t="t" l="l"/>
                <a:pathLst>
                  <a:path h="411726" w="224389">
                    <a:moveTo>
                      <a:pt x="29270" y="0"/>
                    </a:moveTo>
                    <a:cubicBezTo>
                      <a:pt x="121980" y="36830"/>
                      <a:pt x="128330" y="49530"/>
                      <a:pt x="135950" y="71120"/>
                    </a:cubicBezTo>
                    <a:cubicBezTo>
                      <a:pt x="149920" y="113030"/>
                      <a:pt x="137220" y="219710"/>
                      <a:pt x="156270" y="274320"/>
                    </a:cubicBezTo>
                    <a:cubicBezTo>
                      <a:pt x="171510" y="318770"/>
                      <a:pt x="221040" y="358140"/>
                      <a:pt x="223580" y="382270"/>
                    </a:cubicBezTo>
                    <a:cubicBezTo>
                      <a:pt x="226120" y="391160"/>
                      <a:pt x="222310" y="400050"/>
                      <a:pt x="217230" y="403860"/>
                    </a:cubicBezTo>
                    <a:cubicBezTo>
                      <a:pt x="212150" y="408940"/>
                      <a:pt x="201990" y="412750"/>
                      <a:pt x="194370" y="411480"/>
                    </a:cubicBezTo>
                    <a:cubicBezTo>
                      <a:pt x="188020" y="410210"/>
                      <a:pt x="179130" y="402590"/>
                      <a:pt x="175320" y="396240"/>
                    </a:cubicBezTo>
                    <a:cubicBezTo>
                      <a:pt x="172780" y="389890"/>
                      <a:pt x="174050" y="378460"/>
                      <a:pt x="177860" y="373380"/>
                    </a:cubicBezTo>
                    <a:cubicBezTo>
                      <a:pt x="181670" y="367030"/>
                      <a:pt x="191830" y="360680"/>
                      <a:pt x="198180" y="360680"/>
                    </a:cubicBezTo>
                    <a:cubicBezTo>
                      <a:pt x="207070" y="361950"/>
                      <a:pt x="221040" y="370840"/>
                      <a:pt x="223580" y="378460"/>
                    </a:cubicBezTo>
                    <a:cubicBezTo>
                      <a:pt x="226120" y="387350"/>
                      <a:pt x="219770" y="403860"/>
                      <a:pt x="213420" y="407670"/>
                    </a:cubicBezTo>
                    <a:cubicBezTo>
                      <a:pt x="205800" y="412750"/>
                      <a:pt x="193100" y="411480"/>
                      <a:pt x="182940" y="405130"/>
                    </a:cubicBezTo>
                    <a:cubicBezTo>
                      <a:pt x="161350" y="393700"/>
                      <a:pt x="130870" y="349250"/>
                      <a:pt x="115630" y="308610"/>
                    </a:cubicBezTo>
                    <a:cubicBezTo>
                      <a:pt x="92770" y="250190"/>
                      <a:pt x="115630" y="128270"/>
                      <a:pt x="86420" y="82550"/>
                    </a:cubicBezTo>
                    <a:cubicBezTo>
                      <a:pt x="67370" y="52070"/>
                      <a:pt x="7680" y="46990"/>
                      <a:pt x="1330" y="31750"/>
                    </a:cubicBezTo>
                    <a:cubicBezTo>
                      <a:pt x="-2480" y="22860"/>
                      <a:pt x="2600" y="13970"/>
                      <a:pt x="7680" y="8890"/>
                    </a:cubicBezTo>
                    <a:cubicBezTo>
                      <a:pt x="11490" y="3810"/>
                      <a:pt x="29270" y="0"/>
                      <a:pt x="29270" y="0"/>
                    </a:cubicBezTo>
                  </a:path>
                </a:pathLst>
              </a:custGeom>
              <a:solidFill>
                <a:srgbClr val="FFFFFF"/>
              </a:solidFill>
              <a:ln cap="sq">
                <a:noFill/>
                <a:prstDash val="solid"/>
                <a:miter/>
              </a:ln>
            </p:spPr>
          </p:sp>
        </p:grpSp>
        <p:grpSp>
          <p:nvGrpSpPr>
            <p:cNvPr name="Group 61" id="61"/>
            <p:cNvGrpSpPr/>
            <p:nvPr/>
          </p:nvGrpSpPr>
          <p:grpSpPr>
            <a:xfrm rot="0">
              <a:off x="4599982" y="407889"/>
              <a:ext cx="120153" cy="224950"/>
              <a:chOff x="0" y="0"/>
              <a:chExt cx="397510" cy="744220"/>
            </a:xfrm>
          </p:grpSpPr>
          <p:sp>
            <p:nvSpPr>
              <p:cNvPr name="Freeform 62" id="62"/>
              <p:cNvSpPr/>
              <p:nvPr/>
            </p:nvSpPr>
            <p:spPr>
              <a:xfrm flipH="false" flipV="false" rot="0">
                <a:off x="50298" y="50624"/>
                <a:ext cx="296575" cy="645825"/>
              </a:xfrm>
              <a:custGeom>
                <a:avLst/>
                <a:gdLst/>
                <a:ahLst/>
                <a:cxnLst/>
                <a:rect r="r" b="b" t="t" l="l"/>
                <a:pathLst>
                  <a:path h="645825" w="296575">
                    <a:moveTo>
                      <a:pt x="502" y="607236"/>
                    </a:moveTo>
                    <a:cubicBezTo>
                      <a:pt x="81782" y="443406"/>
                      <a:pt x="99562" y="340536"/>
                      <a:pt x="127502" y="277036"/>
                    </a:cubicBezTo>
                    <a:cubicBezTo>
                      <a:pt x="149092" y="226236"/>
                      <a:pt x="178302" y="190676"/>
                      <a:pt x="198622" y="144956"/>
                    </a:cubicBezTo>
                    <a:cubicBezTo>
                      <a:pt x="218942" y="101776"/>
                      <a:pt x="232912" y="30656"/>
                      <a:pt x="250692" y="11606"/>
                    </a:cubicBezTo>
                    <a:cubicBezTo>
                      <a:pt x="257042" y="3986"/>
                      <a:pt x="264662" y="176"/>
                      <a:pt x="271012" y="176"/>
                    </a:cubicBezTo>
                    <a:cubicBezTo>
                      <a:pt x="279902" y="176"/>
                      <a:pt x="293872" y="10336"/>
                      <a:pt x="296412" y="17956"/>
                    </a:cubicBezTo>
                    <a:cubicBezTo>
                      <a:pt x="297682" y="26846"/>
                      <a:pt x="291332" y="42086"/>
                      <a:pt x="284982" y="47166"/>
                    </a:cubicBezTo>
                    <a:cubicBezTo>
                      <a:pt x="278632" y="50976"/>
                      <a:pt x="267202" y="52246"/>
                      <a:pt x="260852" y="48436"/>
                    </a:cubicBezTo>
                    <a:cubicBezTo>
                      <a:pt x="254502" y="44626"/>
                      <a:pt x="245612" y="29386"/>
                      <a:pt x="246882" y="21766"/>
                    </a:cubicBezTo>
                    <a:cubicBezTo>
                      <a:pt x="246882" y="14146"/>
                      <a:pt x="254502" y="5256"/>
                      <a:pt x="260852" y="2716"/>
                    </a:cubicBezTo>
                    <a:cubicBezTo>
                      <a:pt x="267202" y="-1094"/>
                      <a:pt x="278632" y="-1094"/>
                      <a:pt x="284982" y="3986"/>
                    </a:cubicBezTo>
                    <a:cubicBezTo>
                      <a:pt x="291332" y="7796"/>
                      <a:pt x="296412" y="19226"/>
                      <a:pt x="296412" y="31926"/>
                    </a:cubicBezTo>
                    <a:cubicBezTo>
                      <a:pt x="296412" y="58596"/>
                      <a:pt x="269742" y="111936"/>
                      <a:pt x="250692" y="152576"/>
                    </a:cubicBezTo>
                    <a:cubicBezTo>
                      <a:pt x="230372" y="198296"/>
                      <a:pt x="198622" y="237666"/>
                      <a:pt x="175762" y="289736"/>
                    </a:cubicBezTo>
                    <a:cubicBezTo>
                      <a:pt x="149092" y="353236"/>
                      <a:pt x="133852" y="449756"/>
                      <a:pt x="107182" y="513256"/>
                    </a:cubicBezTo>
                    <a:cubicBezTo>
                      <a:pt x="86862" y="562786"/>
                      <a:pt x="61462" y="627556"/>
                      <a:pt x="37332" y="641526"/>
                    </a:cubicBezTo>
                    <a:cubicBezTo>
                      <a:pt x="27172" y="647876"/>
                      <a:pt x="10662" y="646606"/>
                      <a:pt x="4312" y="641526"/>
                    </a:cubicBezTo>
                    <a:cubicBezTo>
                      <a:pt x="-2038" y="635176"/>
                      <a:pt x="502" y="607236"/>
                      <a:pt x="502" y="607236"/>
                    </a:cubicBezTo>
                  </a:path>
                </a:pathLst>
              </a:custGeom>
              <a:solidFill>
                <a:srgbClr val="FFFFFF"/>
              </a:solidFill>
              <a:ln cap="sq">
                <a:noFill/>
                <a:prstDash val="solid"/>
                <a:miter/>
              </a:ln>
            </p:spPr>
          </p:sp>
        </p:grpSp>
        <p:grpSp>
          <p:nvGrpSpPr>
            <p:cNvPr name="Group 63" id="63"/>
            <p:cNvGrpSpPr/>
            <p:nvPr/>
          </p:nvGrpSpPr>
          <p:grpSpPr>
            <a:xfrm rot="0">
              <a:off x="4416874" y="645123"/>
              <a:ext cx="54126" cy="71401"/>
              <a:chOff x="0" y="0"/>
              <a:chExt cx="179070" cy="236220"/>
            </a:xfrm>
          </p:grpSpPr>
          <p:sp>
            <p:nvSpPr>
              <p:cNvPr name="Freeform 64" id="64"/>
              <p:cNvSpPr/>
              <p:nvPr/>
            </p:nvSpPr>
            <p:spPr>
              <a:xfrm flipH="false" flipV="false" rot="0">
                <a:off x="48657" y="50756"/>
                <a:ext cx="79288" cy="133534"/>
              </a:xfrm>
              <a:custGeom>
                <a:avLst/>
                <a:gdLst/>
                <a:ahLst/>
                <a:cxnLst/>
                <a:rect r="r" b="b" t="t" l="l"/>
                <a:pathLst>
                  <a:path h="133534" w="79288">
                    <a:moveTo>
                      <a:pt x="52943" y="25444"/>
                    </a:moveTo>
                    <a:cubicBezTo>
                      <a:pt x="74533" y="127044"/>
                      <a:pt x="54213" y="133394"/>
                      <a:pt x="45323" y="130854"/>
                    </a:cubicBezTo>
                    <a:cubicBezTo>
                      <a:pt x="37703" y="128314"/>
                      <a:pt x="28813" y="113074"/>
                      <a:pt x="30083" y="104184"/>
                    </a:cubicBezTo>
                    <a:cubicBezTo>
                      <a:pt x="31353" y="96564"/>
                      <a:pt x="44053" y="85134"/>
                      <a:pt x="51673" y="82594"/>
                    </a:cubicBezTo>
                    <a:cubicBezTo>
                      <a:pt x="58023" y="81324"/>
                      <a:pt x="69453" y="85134"/>
                      <a:pt x="74533" y="90214"/>
                    </a:cubicBezTo>
                    <a:cubicBezTo>
                      <a:pt x="79613" y="96564"/>
                      <a:pt x="80883" y="114344"/>
                      <a:pt x="77073" y="120694"/>
                    </a:cubicBezTo>
                    <a:cubicBezTo>
                      <a:pt x="74533" y="127044"/>
                      <a:pt x="64373" y="134664"/>
                      <a:pt x="56753" y="133394"/>
                    </a:cubicBezTo>
                    <a:cubicBezTo>
                      <a:pt x="42783" y="130854"/>
                      <a:pt x="14843" y="94024"/>
                      <a:pt x="5953" y="74974"/>
                    </a:cubicBezTo>
                    <a:cubicBezTo>
                      <a:pt x="-397" y="58464"/>
                      <a:pt x="-1667" y="38144"/>
                      <a:pt x="2143" y="25444"/>
                    </a:cubicBezTo>
                    <a:cubicBezTo>
                      <a:pt x="5953" y="14014"/>
                      <a:pt x="16113" y="44"/>
                      <a:pt x="25003" y="44"/>
                    </a:cubicBezTo>
                    <a:cubicBezTo>
                      <a:pt x="33893" y="-1226"/>
                      <a:pt x="52943" y="25444"/>
                      <a:pt x="52943" y="25444"/>
                    </a:cubicBezTo>
                  </a:path>
                </a:pathLst>
              </a:custGeom>
              <a:solidFill>
                <a:srgbClr val="FFFFFF"/>
              </a:solidFill>
              <a:ln cap="sq">
                <a:noFill/>
                <a:prstDash val="solid"/>
                <a:miter/>
              </a:ln>
            </p:spPr>
          </p:sp>
        </p:grpSp>
        <p:grpSp>
          <p:nvGrpSpPr>
            <p:cNvPr name="Group 65" id="65"/>
            <p:cNvGrpSpPr/>
            <p:nvPr/>
          </p:nvGrpSpPr>
          <p:grpSpPr>
            <a:xfrm rot="0">
              <a:off x="4426471" y="671611"/>
              <a:ext cx="233012" cy="155853"/>
              <a:chOff x="0" y="0"/>
              <a:chExt cx="770890" cy="515620"/>
            </a:xfrm>
          </p:grpSpPr>
          <p:sp>
            <p:nvSpPr>
              <p:cNvPr name="Freeform 66" id="66"/>
              <p:cNvSpPr/>
              <p:nvPr/>
            </p:nvSpPr>
            <p:spPr>
              <a:xfrm flipH="false" flipV="false" rot="0">
                <a:off x="47999" y="50559"/>
                <a:ext cx="672091" cy="414809"/>
              </a:xfrm>
              <a:custGeom>
                <a:avLst/>
                <a:gdLst/>
                <a:ahLst/>
                <a:cxnLst/>
                <a:rect r="r" b="b" t="t" l="l"/>
                <a:pathLst>
                  <a:path h="414809" w="672091">
                    <a:moveTo>
                      <a:pt x="49791" y="21831"/>
                    </a:moveTo>
                    <a:cubicBezTo>
                      <a:pt x="75191" y="78981"/>
                      <a:pt x="106941" y="81521"/>
                      <a:pt x="117101" y="95491"/>
                    </a:cubicBezTo>
                    <a:cubicBezTo>
                      <a:pt x="127261" y="110731"/>
                      <a:pt x="112021" y="132321"/>
                      <a:pt x="127261" y="151371"/>
                    </a:cubicBezTo>
                    <a:cubicBezTo>
                      <a:pt x="172981" y="209791"/>
                      <a:pt x="496831" y="317741"/>
                      <a:pt x="583191" y="346951"/>
                    </a:cubicBezTo>
                    <a:cubicBezTo>
                      <a:pt x="616211" y="358381"/>
                      <a:pt x="640341" y="353301"/>
                      <a:pt x="654311" y="364731"/>
                    </a:cubicBezTo>
                    <a:cubicBezTo>
                      <a:pt x="664471" y="373621"/>
                      <a:pt x="673361" y="390131"/>
                      <a:pt x="669551" y="399021"/>
                    </a:cubicBezTo>
                    <a:cubicBezTo>
                      <a:pt x="665741" y="406641"/>
                      <a:pt x="642881" y="414261"/>
                      <a:pt x="635261" y="411721"/>
                    </a:cubicBezTo>
                    <a:cubicBezTo>
                      <a:pt x="628911" y="409181"/>
                      <a:pt x="621291" y="399021"/>
                      <a:pt x="621291" y="392671"/>
                    </a:cubicBezTo>
                    <a:cubicBezTo>
                      <a:pt x="620021" y="383781"/>
                      <a:pt x="628911" y="369811"/>
                      <a:pt x="636531" y="366001"/>
                    </a:cubicBezTo>
                    <a:cubicBezTo>
                      <a:pt x="641611" y="362191"/>
                      <a:pt x="654311" y="363461"/>
                      <a:pt x="659391" y="367271"/>
                    </a:cubicBezTo>
                    <a:cubicBezTo>
                      <a:pt x="665741" y="371081"/>
                      <a:pt x="672091" y="381241"/>
                      <a:pt x="672091" y="387591"/>
                    </a:cubicBezTo>
                    <a:cubicBezTo>
                      <a:pt x="670821" y="396481"/>
                      <a:pt x="663201" y="409181"/>
                      <a:pt x="654311" y="412991"/>
                    </a:cubicBezTo>
                    <a:cubicBezTo>
                      <a:pt x="637801" y="419341"/>
                      <a:pt x="611131" y="407911"/>
                      <a:pt x="575571" y="396481"/>
                    </a:cubicBezTo>
                    <a:cubicBezTo>
                      <a:pt x="486671" y="368541"/>
                      <a:pt x="195841" y="251701"/>
                      <a:pt x="123451" y="205981"/>
                    </a:cubicBezTo>
                    <a:cubicBezTo>
                      <a:pt x="98051" y="190741"/>
                      <a:pt x="84081" y="180581"/>
                      <a:pt x="76461" y="165341"/>
                    </a:cubicBezTo>
                    <a:cubicBezTo>
                      <a:pt x="71381" y="153911"/>
                      <a:pt x="82811" y="138671"/>
                      <a:pt x="76461" y="125971"/>
                    </a:cubicBezTo>
                    <a:cubicBezTo>
                      <a:pt x="67571" y="109461"/>
                      <a:pt x="24391" y="99301"/>
                      <a:pt x="11691" y="78981"/>
                    </a:cubicBezTo>
                    <a:cubicBezTo>
                      <a:pt x="1531" y="59931"/>
                      <a:pt x="-3549" y="23101"/>
                      <a:pt x="2801" y="10401"/>
                    </a:cubicBezTo>
                    <a:cubicBezTo>
                      <a:pt x="7881" y="2781"/>
                      <a:pt x="21851" y="-1029"/>
                      <a:pt x="29471" y="241"/>
                    </a:cubicBezTo>
                    <a:cubicBezTo>
                      <a:pt x="38361" y="1511"/>
                      <a:pt x="49791" y="21831"/>
                      <a:pt x="49791" y="21831"/>
                    </a:cubicBezTo>
                  </a:path>
                </a:pathLst>
              </a:custGeom>
              <a:solidFill>
                <a:srgbClr val="FFFFFF"/>
              </a:solidFill>
              <a:ln cap="sq">
                <a:noFill/>
                <a:prstDash val="solid"/>
                <a:miter/>
              </a:ln>
            </p:spPr>
          </p:sp>
        </p:grpSp>
        <p:grpSp>
          <p:nvGrpSpPr>
            <p:cNvPr name="Group 67" id="67"/>
            <p:cNvGrpSpPr/>
            <p:nvPr/>
          </p:nvGrpSpPr>
          <p:grpSpPr>
            <a:xfrm rot="0">
              <a:off x="4419945" y="587926"/>
              <a:ext cx="232628" cy="99040"/>
              <a:chOff x="0" y="0"/>
              <a:chExt cx="769620" cy="327660"/>
            </a:xfrm>
          </p:grpSpPr>
          <p:sp>
            <p:nvSpPr>
              <p:cNvPr name="Freeform 68" id="68"/>
              <p:cNvSpPr/>
              <p:nvPr/>
            </p:nvSpPr>
            <p:spPr>
              <a:xfrm flipH="false" flipV="false" rot="0">
                <a:off x="50662" y="49570"/>
                <a:ext cx="667049" cy="233985"/>
              </a:xfrm>
              <a:custGeom>
                <a:avLst/>
                <a:gdLst/>
                <a:ahLst/>
                <a:cxnLst/>
                <a:rect r="r" b="b" t="t" l="l"/>
                <a:pathLst>
                  <a:path h="233985" w="667049">
                    <a:moveTo>
                      <a:pt x="25538" y="176490"/>
                    </a:moveTo>
                    <a:cubicBezTo>
                      <a:pt x="226198" y="152360"/>
                      <a:pt x="275728" y="39330"/>
                      <a:pt x="322718" y="15200"/>
                    </a:cubicBezTo>
                    <a:cubicBezTo>
                      <a:pt x="351928" y="-1310"/>
                      <a:pt x="374788" y="-1310"/>
                      <a:pt x="406538" y="1230"/>
                    </a:cubicBezTo>
                    <a:cubicBezTo>
                      <a:pt x="450988" y="3770"/>
                      <a:pt x="518298" y="44410"/>
                      <a:pt x="564018" y="45680"/>
                    </a:cubicBezTo>
                    <a:cubicBezTo>
                      <a:pt x="597038" y="46950"/>
                      <a:pt x="636408" y="19010"/>
                      <a:pt x="652918" y="26630"/>
                    </a:cubicBezTo>
                    <a:cubicBezTo>
                      <a:pt x="661808" y="30440"/>
                      <a:pt x="668158" y="45680"/>
                      <a:pt x="666888" y="53300"/>
                    </a:cubicBezTo>
                    <a:cubicBezTo>
                      <a:pt x="666888" y="60920"/>
                      <a:pt x="659268" y="69810"/>
                      <a:pt x="652918" y="72350"/>
                    </a:cubicBezTo>
                    <a:cubicBezTo>
                      <a:pt x="646568" y="74890"/>
                      <a:pt x="635138" y="74890"/>
                      <a:pt x="628788" y="71080"/>
                    </a:cubicBezTo>
                    <a:cubicBezTo>
                      <a:pt x="623708" y="67270"/>
                      <a:pt x="616088" y="58380"/>
                      <a:pt x="617358" y="50760"/>
                    </a:cubicBezTo>
                    <a:cubicBezTo>
                      <a:pt x="617358" y="41870"/>
                      <a:pt x="633868" y="25360"/>
                      <a:pt x="641488" y="24090"/>
                    </a:cubicBezTo>
                    <a:cubicBezTo>
                      <a:pt x="649108" y="22820"/>
                      <a:pt x="659268" y="29170"/>
                      <a:pt x="663078" y="35520"/>
                    </a:cubicBezTo>
                    <a:cubicBezTo>
                      <a:pt x="666888" y="41870"/>
                      <a:pt x="668158" y="57110"/>
                      <a:pt x="661808" y="66000"/>
                    </a:cubicBezTo>
                    <a:cubicBezTo>
                      <a:pt x="650378" y="81240"/>
                      <a:pt x="611008" y="95210"/>
                      <a:pt x="577988" y="97750"/>
                    </a:cubicBezTo>
                    <a:cubicBezTo>
                      <a:pt x="530998" y="100290"/>
                      <a:pt x="448448" y="55840"/>
                      <a:pt x="406538" y="52030"/>
                    </a:cubicBezTo>
                    <a:cubicBezTo>
                      <a:pt x="382408" y="49490"/>
                      <a:pt x="370978" y="45680"/>
                      <a:pt x="350658" y="55840"/>
                    </a:cubicBezTo>
                    <a:cubicBezTo>
                      <a:pt x="310018" y="74890"/>
                      <a:pt x="237628" y="193000"/>
                      <a:pt x="204608" y="214590"/>
                    </a:cubicBezTo>
                    <a:cubicBezTo>
                      <a:pt x="190638" y="223480"/>
                      <a:pt x="186828" y="224750"/>
                      <a:pt x="172858" y="227290"/>
                    </a:cubicBezTo>
                    <a:cubicBezTo>
                      <a:pt x="141108" y="232370"/>
                      <a:pt x="44588" y="239990"/>
                      <a:pt x="19188" y="226020"/>
                    </a:cubicBezTo>
                    <a:cubicBezTo>
                      <a:pt x="6488" y="219670"/>
                      <a:pt x="-1132" y="206970"/>
                      <a:pt x="138" y="198080"/>
                    </a:cubicBezTo>
                    <a:cubicBezTo>
                      <a:pt x="138" y="190460"/>
                      <a:pt x="25538" y="176490"/>
                      <a:pt x="25538" y="176490"/>
                    </a:cubicBezTo>
                  </a:path>
                </a:pathLst>
              </a:custGeom>
              <a:solidFill>
                <a:srgbClr val="FFFFFF"/>
              </a:solidFill>
              <a:ln cap="sq">
                <a:noFill/>
                <a:prstDash val="solid"/>
                <a:miter/>
              </a:ln>
            </p:spPr>
          </p:sp>
        </p:grpSp>
        <p:grpSp>
          <p:nvGrpSpPr>
            <p:cNvPr name="Group 69" id="69"/>
            <p:cNvGrpSpPr/>
            <p:nvPr/>
          </p:nvGrpSpPr>
          <p:grpSpPr>
            <a:xfrm rot="0">
              <a:off x="4394609" y="352611"/>
              <a:ext cx="69865" cy="340113"/>
              <a:chOff x="0" y="0"/>
              <a:chExt cx="231140" cy="1125220"/>
            </a:xfrm>
          </p:grpSpPr>
          <p:sp>
            <p:nvSpPr>
              <p:cNvPr name="Freeform 70" id="70"/>
              <p:cNvSpPr/>
              <p:nvPr/>
            </p:nvSpPr>
            <p:spPr>
              <a:xfrm flipH="false" flipV="false" rot="0">
                <a:off x="48218" y="50557"/>
                <a:ext cx="134091" cy="1022593"/>
              </a:xfrm>
              <a:custGeom>
                <a:avLst/>
                <a:gdLst/>
                <a:ahLst/>
                <a:cxnLst/>
                <a:rect r="r" b="b" t="t" l="l"/>
                <a:pathLst>
                  <a:path h="1022593" w="134091">
                    <a:moveTo>
                      <a:pt x="52112" y="1009893"/>
                    </a:moveTo>
                    <a:cubicBezTo>
                      <a:pt x="38142" y="940043"/>
                      <a:pt x="62272" y="933693"/>
                      <a:pt x="69892" y="915913"/>
                    </a:cubicBezTo>
                    <a:cubicBezTo>
                      <a:pt x="81322" y="889243"/>
                      <a:pt x="86402" y="838443"/>
                      <a:pt x="81322" y="810503"/>
                    </a:cubicBezTo>
                    <a:cubicBezTo>
                      <a:pt x="76242" y="788913"/>
                      <a:pt x="62272" y="786373"/>
                      <a:pt x="54652" y="757163"/>
                    </a:cubicBezTo>
                    <a:cubicBezTo>
                      <a:pt x="26712" y="659373"/>
                      <a:pt x="-10118" y="174233"/>
                      <a:pt x="2582" y="70093"/>
                    </a:cubicBezTo>
                    <a:cubicBezTo>
                      <a:pt x="6392" y="38343"/>
                      <a:pt x="12742" y="19293"/>
                      <a:pt x="22902" y="9133"/>
                    </a:cubicBezTo>
                    <a:cubicBezTo>
                      <a:pt x="29252" y="2783"/>
                      <a:pt x="38142" y="-1027"/>
                      <a:pt x="45762" y="243"/>
                    </a:cubicBezTo>
                    <a:cubicBezTo>
                      <a:pt x="53382" y="2783"/>
                      <a:pt x="66082" y="14213"/>
                      <a:pt x="67352" y="21833"/>
                    </a:cubicBezTo>
                    <a:cubicBezTo>
                      <a:pt x="68622" y="29453"/>
                      <a:pt x="64812" y="39613"/>
                      <a:pt x="58462" y="44693"/>
                    </a:cubicBezTo>
                    <a:cubicBezTo>
                      <a:pt x="53382" y="49773"/>
                      <a:pt x="43222" y="52313"/>
                      <a:pt x="35602" y="49773"/>
                    </a:cubicBezTo>
                    <a:cubicBezTo>
                      <a:pt x="29252" y="48503"/>
                      <a:pt x="20362" y="40883"/>
                      <a:pt x="17822" y="34533"/>
                    </a:cubicBezTo>
                    <a:cubicBezTo>
                      <a:pt x="15282" y="28183"/>
                      <a:pt x="17822" y="16753"/>
                      <a:pt x="21632" y="10403"/>
                    </a:cubicBezTo>
                    <a:cubicBezTo>
                      <a:pt x="25442" y="5323"/>
                      <a:pt x="35602" y="243"/>
                      <a:pt x="43222" y="243"/>
                    </a:cubicBezTo>
                    <a:cubicBezTo>
                      <a:pt x="49572" y="243"/>
                      <a:pt x="58462" y="4053"/>
                      <a:pt x="63542" y="11673"/>
                    </a:cubicBezTo>
                    <a:cubicBezTo>
                      <a:pt x="74972" y="33263"/>
                      <a:pt x="53382" y="98033"/>
                      <a:pt x="55922" y="157723"/>
                    </a:cubicBezTo>
                    <a:cubicBezTo>
                      <a:pt x="58462" y="250433"/>
                      <a:pt x="87672" y="404103"/>
                      <a:pt x="95292" y="512053"/>
                    </a:cubicBezTo>
                    <a:cubicBezTo>
                      <a:pt x="101642" y="600953"/>
                      <a:pt x="90212" y="703823"/>
                      <a:pt x="104182" y="755893"/>
                    </a:cubicBezTo>
                    <a:cubicBezTo>
                      <a:pt x="110532" y="781293"/>
                      <a:pt x="127042" y="787643"/>
                      <a:pt x="132122" y="810503"/>
                    </a:cubicBezTo>
                    <a:cubicBezTo>
                      <a:pt x="137202" y="840983"/>
                      <a:pt x="132122" y="899403"/>
                      <a:pt x="120692" y="926073"/>
                    </a:cubicBezTo>
                    <a:cubicBezTo>
                      <a:pt x="113072" y="945123"/>
                      <a:pt x="88942" y="951473"/>
                      <a:pt x="86402" y="966713"/>
                    </a:cubicBezTo>
                    <a:cubicBezTo>
                      <a:pt x="82592" y="979413"/>
                      <a:pt x="101642" y="998463"/>
                      <a:pt x="97832" y="1008623"/>
                    </a:cubicBezTo>
                    <a:cubicBezTo>
                      <a:pt x="94022" y="1016243"/>
                      <a:pt x="80052" y="1022593"/>
                      <a:pt x="72432" y="1022593"/>
                    </a:cubicBezTo>
                    <a:cubicBezTo>
                      <a:pt x="64812" y="1022593"/>
                      <a:pt x="52112" y="1009893"/>
                      <a:pt x="52112" y="1009893"/>
                    </a:cubicBezTo>
                  </a:path>
                </a:pathLst>
              </a:custGeom>
              <a:solidFill>
                <a:srgbClr val="FFFFFF"/>
              </a:solidFill>
              <a:ln cap="sq">
                <a:noFill/>
                <a:prstDash val="solid"/>
                <a:miter/>
              </a:ln>
            </p:spPr>
          </p:sp>
        </p:grpSp>
        <p:grpSp>
          <p:nvGrpSpPr>
            <p:cNvPr name="Group 71" id="71"/>
            <p:cNvGrpSpPr/>
            <p:nvPr/>
          </p:nvGrpSpPr>
          <p:grpSpPr>
            <a:xfrm rot="0">
              <a:off x="4403822" y="358753"/>
              <a:ext cx="318232" cy="100191"/>
              <a:chOff x="0" y="0"/>
              <a:chExt cx="1052830" cy="331470"/>
            </a:xfrm>
          </p:grpSpPr>
          <p:sp>
            <p:nvSpPr>
              <p:cNvPr name="Freeform 72" id="72"/>
              <p:cNvSpPr/>
              <p:nvPr/>
            </p:nvSpPr>
            <p:spPr>
              <a:xfrm flipH="false" flipV="false" rot="0">
                <a:off x="49118" y="50800"/>
                <a:ext cx="953020" cy="228659"/>
              </a:xfrm>
              <a:custGeom>
                <a:avLst/>
                <a:gdLst/>
                <a:ahLst/>
                <a:cxnLst/>
                <a:rect r="r" b="b" t="t" l="l"/>
                <a:pathLst>
                  <a:path h="228659" w="953020">
                    <a:moveTo>
                      <a:pt x="32162" y="0"/>
                    </a:moveTo>
                    <a:cubicBezTo>
                      <a:pt x="348392" y="130810"/>
                      <a:pt x="378872" y="134620"/>
                      <a:pt x="424592" y="139700"/>
                    </a:cubicBezTo>
                    <a:cubicBezTo>
                      <a:pt x="479202" y="146050"/>
                      <a:pt x="549052" y="153670"/>
                      <a:pt x="607472" y="146050"/>
                    </a:cubicBezTo>
                    <a:cubicBezTo>
                      <a:pt x="660812" y="137160"/>
                      <a:pt x="706532" y="92710"/>
                      <a:pt x="758602" y="95250"/>
                    </a:cubicBezTo>
                    <a:cubicBezTo>
                      <a:pt x="817022" y="99060"/>
                      <a:pt x="914812" y="158750"/>
                      <a:pt x="940212" y="181610"/>
                    </a:cubicBezTo>
                    <a:cubicBezTo>
                      <a:pt x="947832" y="187960"/>
                      <a:pt x="952912" y="194310"/>
                      <a:pt x="952912" y="200660"/>
                    </a:cubicBezTo>
                    <a:cubicBezTo>
                      <a:pt x="952912" y="209550"/>
                      <a:pt x="942752" y="223520"/>
                      <a:pt x="936402" y="227330"/>
                    </a:cubicBezTo>
                    <a:cubicBezTo>
                      <a:pt x="928782" y="229870"/>
                      <a:pt x="918622" y="227330"/>
                      <a:pt x="912272" y="223520"/>
                    </a:cubicBezTo>
                    <a:cubicBezTo>
                      <a:pt x="907192" y="219710"/>
                      <a:pt x="902112" y="209550"/>
                      <a:pt x="902112" y="201930"/>
                    </a:cubicBezTo>
                    <a:cubicBezTo>
                      <a:pt x="902112" y="195580"/>
                      <a:pt x="907192" y="185420"/>
                      <a:pt x="913542" y="181610"/>
                    </a:cubicBezTo>
                    <a:cubicBezTo>
                      <a:pt x="919892" y="177800"/>
                      <a:pt x="931322" y="176530"/>
                      <a:pt x="937672" y="180340"/>
                    </a:cubicBezTo>
                    <a:cubicBezTo>
                      <a:pt x="944022" y="184150"/>
                      <a:pt x="954182" y="199390"/>
                      <a:pt x="952912" y="207010"/>
                    </a:cubicBezTo>
                    <a:cubicBezTo>
                      <a:pt x="950372" y="214630"/>
                      <a:pt x="936402" y="227330"/>
                      <a:pt x="922432" y="228600"/>
                    </a:cubicBezTo>
                    <a:cubicBezTo>
                      <a:pt x="889412" y="231140"/>
                      <a:pt x="808132" y="151130"/>
                      <a:pt x="754792" y="148590"/>
                    </a:cubicBezTo>
                    <a:cubicBezTo>
                      <a:pt x="706532" y="146050"/>
                      <a:pt x="665892" y="187960"/>
                      <a:pt x="616362" y="196850"/>
                    </a:cubicBezTo>
                    <a:cubicBezTo>
                      <a:pt x="560482" y="204470"/>
                      <a:pt x="493172" y="198120"/>
                      <a:pt x="434752" y="191770"/>
                    </a:cubicBezTo>
                    <a:cubicBezTo>
                      <a:pt x="378872" y="185420"/>
                      <a:pt x="333152" y="177800"/>
                      <a:pt x="273462" y="158750"/>
                    </a:cubicBezTo>
                    <a:cubicBezTo>
                      <a:pt x="195992" y="134620"/>
                      <a:pt x="39782" y="77470"/>
                      <a:pt x="10572" y="44450"/>
                    </a:cubicBezTo>
                    <a:cubicBezTo>
                      <a:pt x="412" y="33020"/>
                      <a:pt x="-2128" y="20320"/>
                      <a:pt x="1682" y="12700"/>
                    </a:cubicBezTo>
                    <a:cubicBezTo>
                      <a:pt x="5492" y="5080"/>
                      <a:pt x="32162" y="0"/>
                      <a:pt x="32162" y="0"/>
                    </a:cubicBezTo>
                  </a:path>
                </a:pathLst>
              </a:custGeom>
              <a:solidFill>
                <a:srgbClr val="FFFFFF"/>
              </a:solidFill>
              <a:ln cap="sq">
                <a:noFill/>
                <a:prstDash val="solid"/>
                <a:miter/>
              </a:ln>
            </p:spPr>
          </p:sp>
        </p:grpSp>
        <p:grpSp>
          <p:nvGrpSpPr>
            <p:cNvPr name="Group 73" id="73"/>
            <p:cNvGrpSpPr/>
            <p:nvPr/>
          </p:nvGrpSpPr>
          <p:grpSpPr>
            <a:xfrm rot="0">
              <a:off x="5169268" y="683895"/>
              <a:ext cx="194624" cy="239922"/>
              <a:chOff x="0" y="0"/>
              <a:chExt cx="643890" cy="793750"/>
            </a:xfrm>
          </p:grpSpPr>
          <p:sp>
            <p:nvSpPr>
              <p:cNvPr name="Freeform 74" id="74"/>
              <p:cNvSpPr/>
              <p:nvPr/>
            </p:nvSpPr>
            <p:spPr>
              <a:xfrm flipH="false" flipV="false" rot="0">
                <a:off x="50800" y="50800"/>
                <a:ext cx="542454" cy="694035"/>
              </a:xfrm>
              <a:custGeom>
                <a:avLst/>
                <a:gdLst/>
                <a:ahLst/>
                <a:cxnLst/>
                <a:rect r="r" b="b" t="t" l="l"/>
                <a:pathLst>
                  <a:path h="694035" w="542454">
                    <a:moveTo>
                      <a:pt x="0" y="668020"/>
                    </a:moveTo>
                    <a:cubicBezTo>
                      <a:pt x="43180" y="590550"/>
                      <a:pt x="67310" y="596900"/>
                      <a:pt x="91440" y="600710"/>
                    </a:cubicBezTo>
                    <a:cubicBezTo>
                      <a:pt x="121920" y="604520"/>
                      <a:pt x="167640" y="633730"/>
                      <a:pt x="199390" y="631190"/>
                    </a:cubicBezTo>
                    <a:cubicBezTo>
                      <a:pt x="223520" y="629920"/>
                      <a:pt x="245110" y="623570"/>
                      <a:pt x="262890" y="605790"/>
                    </a:cubicBezTo>
                    <a:cubicBezTo>
                      <a:pt x="287020" y="580390"/>
                      <a:pt x="308610" y="521970"/>
                      <a:pt x="311150" y="477520"/>
                    </a:cubicBezTo>
                    <a:cubicBezTo>
                      <a:pt x="313690" y="427990"/>
                      <a:pt x="262890" y="355600"/>
                      <a:pt x="270510" y="320040"/>
                    </a:cubicBezTo>
                    <a:cubicBezTo>
                      <a:pt x="274320" y="298450"/>
                      <a:pt x="290830" y="287020"/>
                      <a:pt x="304800" y="274320"/>
                    </a:cubicBezTo>
                    <a:cubicBezTo>
                      <a:pt x="318770" y="260350"/>
                      <a:pt x="340360" y="256540"/>
                      <a:pt x="355600" y="242570"/>
                    </a:cubicBezTo>
                    <a:cubicBezTo>
                      <a:pt x="374650" y="224790"/>
                      <a:pt x="393700" y="196850"/>
                      <a:pt x="406400" y="168910"/>
                    </a:cubicBezTo>
                    <a:cubicBezTo>
                      <a:pt x="420370" y="138430"/>
                      <a:pt x="415290" y="91440"/>
                      <a:pt x="433070" y="63500"/>
                    </a:cubicBezTo>
                    <a:cubicBezTo>
                      <a:pt x="450850" y="35560"/>
                      <a:pt x="491490" y="2540"/>
                      <a:pt x="511810" y="0"/>
                    </a:cubicBezTo>
                    <a:cubicBezTo>
                      <a:pt x="523240" y="0"/>
                      <a:pt x="535940" y="6350"/>
                      <a:pt x="538480" y="13970"/>
                    </a:cubicBezTo>
                    <a:cubicBezTo>
                      <a:pt x="542290" y="21590"/>
                      <a:pt x="538480" y="38100"/>
                      <a:pt x="533400" y="44450"/>
                    </a:cubicBezTo>
                    <a:cubicBezTo>
                      <a:pt x="528320" y="49530"/>
                      <a:pt x="516890" y="52070"/>
                      <a:pt x="510540" y="49530"/>
                    </a:cubicBezTo>
                    <a:cubicBezTo>
                      <a:pt x="502920" y="48260"/>
                      <a:pt x="494030" y="40640"/>
                      <a:pt x="492760" y="34290"/>
                    </a:cubicBezTo>
                    <a:cubicBezTo>
                      <a:pt x="491490" y="25400"/>
                      <a:pt x="501650" y="5080"/>
                      <a:pt x="509270" y="1270"/>
                    </a:cubicBezTo>
                    <a:cubicBezTo>
                      <a:pt x="515620" y="-1270"/>
                      <a:pt x="527050" y="1270"/>
                      <a:pt x="532130" y="6350"/>
                    </a:cubicBezTo>
                    <a:cubicBezTo>
                      <a:pt x="537210" y="10160"/>
                      <a:pt x="543560" y="19050"/>
                      <a:pt x="542290" y="27940"/>
                    </a:cubicBezTo>
                    <a:cubicBezTo>
                      <a:pt x="538480" y="41910"/>
                      <a:pt x="509270" y="66040"/>
                      <a:pt x="494030" y="74930"/>
                    </a:cubicBezTo>
                    <a:cubicBezTo>
                      <a:pt x="482600" y="82550"/>
                      <a:pt x="463550" y="78740"/>
                      <a:pt x="461010" y="86360"/>
                    </a:cubicBezTo>
                    <a:cubicBezTo>
                      <a:pt x="457200" y="92710"/>
                      <a:pt x="472440" y="104140"/>
                      <a:pt x="473710" y="116840"/>
                    </a:cubicBezTo>
                    <a:cubicBezTo>
                      <a:pt x="474980" y="134620"/>
                      <a:pt x="469900" y="157480"/>
                      <a:pt x="457200" y="182880"/>
                    </a:cubicBezTo>
                    <a:cubicBezTo>
                      <a:pt x="434340" y="227330"/>
                      <a:pt x="332740" y="294640"/>
                      <a:pt x="321310" y="346710"/>
                    </a:cubicBezTo>
                    <a:cubicBezTo>
                      <a:pt x="313690" y="387350"/>
                      <a:pt x="354330" y="427990"/>
                      <a:pt x="356870" y="464820"/>
                    </a:cubicBezTo>
                    <a:cubicBezTo>
                      <a:pt x="359410" y="494030"/>
                      <a:pt x="351790" y="520700"/>
                      <a:pt x="342900" y="547370"/>
                    </a:cubicBezTo>
                    <a:cubicBezTo>
                      <a:pt x="334010" y="576580"/>
                      <a:pt x="322580" y="609600"/>
                      <a:pt x="302260" y="632460"/>
                    </a:cubicBezTo>
                    <a:cubicBezTo>
                      <a:pt x="279400" y="656590"/>
                      <a:pt x="247650" y="680720"/>
                      <a:pt x="213360" y="685800"/>
                    </a:cubicBezTo>
                    <a:cubicBezTo>
                      <a:pt x="167640" y="692150"/>
                      <a:pt x="76200" y="629920"/>
                      <a:pt x="50800" y="643890"/>
                    </a:cubicBezTo>
                    <a:cubicBezTo>
                      <a:pt x="36830" y="651510"/>
                      <a:pt x="44450" y="685800"/>
                      <a:pt x="34290" y="692150"/>
                    </a:cubicBezTo>
                    <a:cubicBezTo>
                      <a:pt x="29210" y="695960"/>
                      <a:pt x="16510" y="693420"/>
                      <a:pt x="11430" y="689610"/>
                    </a:cubicBezTo>
                    <a:cubicBezTo>
                      <a:pt x="5080" y="685800"/>
                      <a:pt x="0" y="668020"/>
                      <a:pt x="0" y="668020"/>
                    </a:cubicBezTo>
                  </a:path>
                </a:pathLst>
              </a:custGeom>
              <a:solidFill>
                <a:srgbClr val="FFFFFF"/>
              </a:solidFill>
              <a:ln cap="sq">
                <a:noFill/>
                <a:prstDash val="solid"/>
                <a:miter/>
              </a:ln>
            </p:spPr>
          </p:sp>
        </p:grpSp>
        <p:grpSp>
          <p:nvGrpSpPr>
            <p:cNvPr name="Group 75" id="75"/>
            <p:cNvGrpSpPr/>
            <p:nvPr/>
          </p:nvGrpSpPr>
          <p:grpSpPr>
            <a:xfrm rot="0">
              <a:off x="4689041" y="415183"/>
              <a:ext cx="102111" cy="92130"/>
              <a:chOff x="0" y="0"/>
              <a:chExt cx="337820" cy="304800"/>
            </a:xfrm>
          </p:grpSpPr>
          <p:sp>
            <p:nvSpPr>
              <p:cNvPr name="Freeform 76" id="76"/>
              <p:cNvSpPr/>
              <p:nvPr/>
            </p:nvSpPr>
            <p:spPr>
              <a:xfrm flipH="false" flipV="false" rot="0">
                <a:off x="50342" y="53340"/>
                <a:ext cx="236678" cy="201444"/>
              </a:xfrm>
              <a:custGeom>
                <a:avLst/>
                <a:gdLst/>
                <a:ahLst/>
                <a:cxnLst/>
                <a:rect r="r" b="b" t="t" l="l"/>
                <a:pathLst>
                  <a:path h="201444" w="236678">
                    <a:moveTo>
                      <a:pt x="16968" y="0"/>
                    </a:moveTo>
                    <a:cubicBezTo>
                      <a:pt x="96978" y="5080"/>
                      <a:pt x="136348" y="30480"/>
                      <a:pt x="163018" y="57150"/>
                    </a:cubicBezTo>
                    <a:cubicBezTo>
                      <a:pt x="192228" y="86360"/>
                      <a:pt x="235408" y="146050"/>
                      <a:pt x="235408" y="171450"/>
                    </a:cubicBezTo>
                    <a:cubicBezTo>
                      <a:pt x="236678" y="184150"/>
                      <a:pt x="226518" y="196850"/>
                      <a:pt x="218898" y="200660"/>
                    </a:cubicBezTo>
                    <a:cubicBezTo>
                      <a:pt x="211278" y="203200"/>
                      <a:pt x="194768" y="198120"/>
                      <a:pt x="190958" y="191770"/>
                    </a:cubicBezTo>
                    <a:cubicBezTo>
                      <a:pt x="187148" y="184150"/>
                      <a:pt x="197308" y="154940"/>
                      <a:pt x="206198" y="151130"/>
                    </a:cubicBezTo>
                    <a:cubicBezTo>
                      <a:pt x="211278" y="148590"/>
                      <a:pt x="223978" y="152400"/>
                      <a:pt x="229058" y="157480"/>
                    </a:cubicBezTo>
                    <a:cubicBezTo>
                      <a:pt x="234138" y="162560"/>
                      <a:pt x="236678" y="173990"/>
                      <a:pt x="236678" y="180340"/>
                    </a:cubicBezTo>
                    <a:cubicBezTo>
                      <a:pt x="235408" y="186690"/>
                      <a:pt x="227788" y="196850"/>
                      <a:pt x="221438" y="199390"/>
                    </a:cubicBezTo>
                    <a:cubicBezTo>
                      <a:pt x="215088" y="201930"/>
                      <a:pt x="203658" y="201930"/>
                      <a:pt x="197308" y="198120"/>
                    </a:cubicBezTo>
                    <a:cubicBezTo>
                      <a:pt x="192228" y="194310"/>
                      <a:pt x="185878" y="184150"/>
                      <a:pt x="185878" y="177800"/>
                    </a:cubicBezTo>
                    <a:cubicBezTo>
                      <a:pt x="185878" y="168910"/>
                      <a:pt x="194768" y="153670"/>
                      <a:pt x="202388" y="152400"/>
                    </a:cubicBezTo>
                    <a:cubicBezTo>
                      <a:pt x="211278" y="149860"/>
                      <a:pt x="232868" y="161290"/>
                      <a:pt x="235408" y="168910"/>
                    </a:cubicBezTo>
                    <a:cubicBezTo>
                      <a:pt x="237948" y="177800"/>
                      <a:pt x="226518" y="196850"/>
                      <a:pt x="218898" y="200660"/>
                    </a:cubicBezTo>
                    <a:cubicBezTo>
                      <a:pt x="211278" y="203200"/>
                      <a:pt x="201118" y="199390"/>
                      <a:pt x="190958" y="191770"/>
                    </a:cubicBezTo>
                    <a:cubicBezTo>
                      <a:pt x="170638" y="176530"/>
                      <a:pt x="151588" y="110490"/>
                      <a:pt x="124918" y="85090"/>
                    </a:cubicBezTo>
                    <a:cubicBezTo>
                      <a:pt x="103328" y="63500"/>
                      <a:pt x="70308" y="49530"/>
                      <a:pt x="47448" y="43180"/>
                    </a:cubicBezTo>
                    <a:cubicBezTo>
                      <a:pt x="32208" y="38100"/>
                      <a:pt x="11888" y="45720"/>
                      <a:pt x="5538" y="39370"/>
                    </a:cubicBezTo>
                    <a:cubicBezTo>
                      <a:pt x="458" y="35560"/>
                      <a:pt x="-812" y="24130"/>
                      <a:pt x="458" y="16510"/>
                    </a:cubicBezTo>
                    <a:cubicBezTo>
                      <a:pt x="2998" y="10160"/>
                      <a:pt x="16968" y="0"/>
                      <a:pt x="16968" y="0"/>
                    </a:cubicBezTo>
                  </a:path>
                </a:pathLst>
              </a:custGeom>
              <a:solidFill>
                <a:srgbClr val="FFFFFF"/>
              </a:solidFill>
              <a:ln cap="sq">
                <a:noFill/>
                <a:prstDash val="solid"/>
                <a:miter/>
              </a:ln>
            </p:spPr>
          </p:sp>
        </p:grpSp>
      </p:grpSp>
      <p:sp>
        <p:nvSpPr>
          <p:cNvPr name="Freeform 77" id="77"/>
          <p:cNvSpPr/>
          <p:nvPr/>
        </p:nvSpPr>
        <p:spPr>
          <a:xfrm flipH="false" flipV="false" rot="0">
            <a:off x="10091007" y="2485670"/>
            <a:ext cx="874889" cy="874889"/>
          </a:xfrm>
          <a:custGeom>
            <a:avLst/>
            <a:gdLst/>
            <a:ahLst/>
            <a:cxnLst/>
            <a:rect r="r" b="b" t="t" l="l"/>
            <a:pathLst>
              <a:path h="874889" w="874889">
                <a:moveTo>
                  <a:pt x="0" y="0"/>
                </a:moveTo>
                <a:lnTo>
                  <a:pt x="874888" y="0"/>
                </a:lnTo>
                <a:lnTo>
                  <a:pt x="874888" y="874889"/>
                </a:lnTo>
                <a:lnTo>
                  <a:pt x="0" y="87488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8" id="78"/>
          <p:cNvSpPr/>
          <p:nvPr/>
        </p:nvSpPr>
        <p:spPr>
          <a:xfrm flipH="false" flipV="false" rot="0">
            <a:off x="10091007" y="4615677"/>
            <a:ext cx="871636" cy="871636"/>
          </a:xfrm>
          <a:custGeom>
            <a:avLst/>
            <a:gdLst/>
            <a:ahLst/>
            <a:cxnLst/>
            <a:rect r="r" b="b" t="t" l="l"/>
            <a:pathLst>
              <a:path h="871636" w="871636">
                <a:moveTo>
                  <a:pt x="0" y="0"/>
                </a:moveTo>
                <a:lnTo>
                  <a:pt x="871636" y="0"/>
                </a:lnTo>
                <a:lnTo>
                  <a:pt x="871636" y="871637"/>
                </a:lnTo>
                <a:lnTo>
                  <a:pt x="0" y="87163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9" id="79"/>
          <p:cNvSpPr/>
          <p:nvPr/>
        </p:nvSpPr>
        <p:spPr>
          <a:xfrm flipH="false" flipV="false" rot="0">
            <a:off x="10091007" y="6586068"/>
            <a:ext cx="809297" cy="809297"/>
          </a:xfrm>
          <a:custGeom>
            <a:avLst/>
            <a:gdLst/>
            <a:ahLst/>
            <a:cxnLst/>
            <a:rect r="r" b="b" t="t" l="l"/>
            <a:pathLst>
              <a:path h="809297" w="809297">
                <a:moveTo>
                  <a:pt x="0" y="0"/>
                </a:moveTo>
                <a:lnTo>
                  <a:pt x="809297" y="0"/>
                </a:lnTo>
                <a:lnTo>
                  <a:pt x="809297" y="809297"/>
                </a:lnTo>
                <a:lnTo>
                  <a:pt x="0" y="80929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0" id="80"/>
          <p:cNvSpPr/>
          <p:nvPr/>
        </p:nvSpPr>
        <p:spPr>
          <a:xfrm flipH="false" flipV="false" rot="0">
            <a:off x="14098184" y="2485670"/>
            <a:ext cx="800407" cy="800407"/>
          </a:xfrm>
          <a:custGeom>
            <a:avLst/>
            <a:gdLst/>
            <a:ahLst/>
            <a:cxnLst/>
            <a:rect r="r" b="b" t="t" l="l"/>
            <a:pathLst>
              <a:path h="800407" w="800407">
                <a:moveTo>
                  <a:pt x="0" y="0"/>
                </a:moveTo>
                <a:lnTo>
                  <a:pt x="800407" y="0"/>
                </a:lnTo>
                <a:lnTo>
                  <a:pt x="800407" y="800407"/>
                </a:lnTo>
                <a:lnTo>
                  <a:pt x="0" y="800407"/>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1" id="81"/>
          <p:cNvSpPr/>
          <p:nvPr/>
        </p:nvSpPr>
        <p:spPr>
          <a:xfrm flipH="false" flipV="false" rot="0">
            <a:off x="14098184" y="4595947"/>
            <a:ext cx="804616" cy="804616"/>
          </a:xfrm>
          <a:custGeom>
            <a:avLst/>
            <a:gdLst/>
            <a:ahLst/>
            <a:cxnLst/>
            <a:rect r="r" b="b" t="t" l="l"/>
            <a:pathLst>
              <a:path h="804616" w="804616">
                <a:moveTo>
                  <a:pt x="0" y="0"/>
                </a:moveTo>
                <a:lnTo>
                  <a:pt x="804616" y="0"/>
                </a:lnTo>
                <a:lnTo>
                  <a:pt x="804616" y="804616"/>
                </a:lnTo>
                <a:lnTo>
                  <a:pt x="0" y="80461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2" id="82"/>
          <p:cNvSpPr/>
          <p:nvPr/>
        </p:nvSpPr>
        <p:spPr>
          <a:xfrm flipH="false" flipV="false" rot="0">
            <a:off x="14098184" y="6659822"/>
            <a:ext cx="801078" cy="801078"/>
          </a:xfrm>
          <a:custGeom>
            <a:avLst/>
            <a:gdLst/>
            <a:ahLst/>
            <a:cxnLst/>
            <a:rect r="r" b="b" t="t" l="l"/>
            <a:pathLst>
              <a:path h="801078" w="801078">
                <a:moveTo>
                  <a:pt x="0" y="0"/>
                </a:moveTo>
                <a:lnTo>
                  <a:pt x="801078" y="0"/>
                </a:lnTo>
                <a:lnTo>
                  <a:pt x="801078" y="801078"/>
                </a:lnTo>
                <a:lnTo>
                  <a:pt x="0" y="80107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83" id="83"/>
          <p:cNvGrpSpPr/>
          <p:nvPr/>
        </p:nvGrpSpPr>
        <p:grpSpPr>
          <a:xfrm rot="0">
            <a:off x="11123867" y="6701099"/>
            <a:ext cx="2854750" cy="1725778"/>
            <a:chOff x="0" y="0"/>
            <a:chExt cx="3806333" cy="2301038"/>
          </a:xfrm>
        </p:grpSpPr>
        <p:sp>
          <p:nvSpPr>
            <p:cNvPr name="TextBox 84" id="84"/>
            <p:cNvSpPr txBox="true"/>
            <p:nvPr/>
          </p:nvSpPr>
          <p:spPr>
            <a:xfrm rot="0">
              <a:off x="0" y="-28575"/>
              <a:ext cx="3806333" cy="891826"/>
            </a:xfrm>
            <a:prstGeom prst="rect">
              <a:avLst/>
            </a:prstGeom>
          </p:spPr>
          <p:txBody>
            <a:bodyPr anchor="t" rtlCol="false" tIns="0" lIns="0" bIns="0" rIns="0">
              <a:spAutoFit/>
            </a:bodyPr>
            <a:lstStyle/>
            <a:p>
              <a:pPr algn="l">
                <a:lnSpc>
                  <a:spcPts val="2536"/>
                </a:lnSpc>
              </a:pPr>
              <a:r>
                <a:rPr lang="en-US" sz="2305" b="true">
                  <a:solidFill>
                    <a:srgbClr val="000000"/>
                  </a:solidFill>
                  <a:latin typeface="Neo Sans Std Bold"/>
                  <a:ea typeface="Neo Sans Std Bold"/>
                  <a:cs typeface="Neo Sans Std Bold"/>
                  <a:sym typeface="Neo Sans Std Bold"/>
                </a:rPr>
                <a:t>Fleming County</a:t>
              </a:r>
            </a:p>
            <a:p>
              <a:pPr algn="l">
                <a:lnSpc>
                  <a:spcPts val="2536"/>
                </a:lnSpc>
              </a:pPr>
              <a:r>
                <a:rPr lang="en-US" sz="2305" b="true">
                  <a:solidFill>
                    <a:srgbClr val="000000"/>
                  </a:solidFill>
                  <a:latin typeface="Neo Sans Std Bold"/>
                  <a:ea typeface="Neo Sans Std Bold"/>
                  <a:cs typeface="Neo Sans Std Bold"/>
                  <a:sym typeface="Neo Sans Std Bold"/>
                </a:rPr>
                <a:t>Public Library</a:t>
              </a:r>
            </a:p>
          </p:txBody>
        </p:sp>
        <p:sp>
          <p:nvSpPr>
            <p:cNvPr name="TextBox 85" id="85"/>
            <p:cNvSpPr txBox="true"/>
            <p:nvPr/>
          </p:nvSpPr>
          <p:spPr>
            <a:xfrm rot="0">
              <a:off x="0" y="954595"/>
              <a:ext cx="3806333" cy="1346443"/>
            </a:xfrm>
            <a:prstGeom prst="rect">
              <a:avLst/>
            </a:prstGeom>
          </p:spPr>
          <p:txBody>
            <a:bodyPr anchor="t" rtlCol="false" tIns="0" lIns="0" bIns="0" rIns="0">
              <a:spAutoFit/>
            </a:bodyPr>
            <a:lstStyle/>
            <a:p>
              <a:pPr algn="l">
                <a:lnSpc>
                  <a:spcPts val="2254"/>
                </a:lnSpc>
              </a:pPr>
              <a:r>
                <a:rPr lang="en-US" sz="2049">
                  <a:solidFill>
                    <a:srgbClr val="000000"/>
                  </a:solidFill>
                  <a:latin typeface="Neo Sans Std"/>
                  <a:ea typeface="Neo Sans Std"/>
                  <a:cs typeface="Neo Sans Std"/>
                  <a:sym typeface="Neo Sans Std"/>
                </a:rPr>
                <a:t>202 Bypass Blvd.</a:t>
              </a:r>
            </a:p>
            <a:p>
              <a:pPr algn="l">
                <a:lnSpc>
                  <a:spcPts val="2254"/>
                </a:lnSpc>
              </a:pPr>
              <a:r>
                <a:rPr lang="en-US" sz="2049">
                  <a:solidFill>
                    <a:srgbClr val="000000"/>
                  </a:solidFill>
                  <a:latin typeface="Neo Sans Std"/>
                  <a:ea typeface="Neo Sans Std"/>
                  <a:cs typeface="Neo Sans Std"/>
                  <a:sym typeface="Neo Sans Std"/>
                </a:rPr>
                <a:t>Flemingsburg, KY 41041</a:t>
              </a:r>
            </a:p>
            <a:p>
              <a:pPr algn="l">
                <a:lnSpc>
                  <a:spcPts val="4262"/>
                </a:lnSpc>
              </a:pPr>
              <a:r>
                <a:rPr lang="en-US" sz="2049">
                  <a:solidFill>
                    <a:srgbClr val="000000"/>
                  </a:solidFill>
                  <a:latin typeface="Neo Sans Std"/>
                  <a:ea typeface="Neo Sans Std"/>
                  <a:cs typeface="Neo Sans Std"/>
                  <a:sym typeface="Neo Sans Std"/>
                </a:rPr>
                <a:t>606.845.7851</a:t>
              </a:r>
            </a:p>
          </p:txBody>
        </p:sp>
      </p:grpSp>
      <p:grpSp>
        <p:nvGrpSpPr>
          <p:cNvPr name="Group 86" id="86"/>
          <p:cNvGrpSpPr/>
          <p:nvPr/>
        </p:nvGrpSpPr>
        <p:grpSpPr>
          <a:xfrm rot="0">
            <a:off x="11123867" y="2650582"/>
            <a:ext cx="2854750" cy="1725778"/>
            <a:chOff x="0" y="0"/>
            <a:chExt cx="3806333" cy="2301038"/>
          </a:xfrm>
        </p:grpSpPr>
        <p:sp>
          <p:nvSpPr>
            <p:cNvPr name="TextBox 87" id="87"/>
            <p:cNvSpPr txBox="true"/>
            <p:nvPr/>
          </p:nvSpPr>
          <p:spPr>
            <a:xfrm rot="0">
              <a:off x="0" y="-28575"/>
              <a:ext cx="3806333" cy="891826"/>
            </a:xfrm>
            <a:prstGeom prst="rect">
              <a:avLst/>
            </a:prstGeom>
          </p:spPr>
          <p:txBody>
            <a:bodyPr anchor="t" rtlCol="false" tIns="0" lIns="0" bIns="0" rIns="0">
              <a:spAutoFit/>
            </a:bodyPr>
            <a:lstStyle/>
            <a:p>
              <a:pPr algn="l">
                <a:lnSpc>
                  <a:spcPts val="2536"/>
                </a:lnSpc>
              </a:pPr>
              <a:r>
                <a:rPr lang="en-US" sz="2305" b="true">
                  <a:solidFill>
                    <a:srgbClr val="000000"/>
                  </a:solidFill>
                  <a:latin typeface="Neo Sans Std Bold"/>
                  <a:ea typeface="Neo Sans Std Bold"/>
                  <a:cs typeface="Neo Sans Std Bold"/>
                  <a:sym typeface="Neo Sans Std Bold"/>
                </a:rPr>
                <a:t>Greenup County</a:t>
              </a:r>
            </a:p>
            <a:p>
              <a:pPr algn="l">
                <a:lnSpc>
                  <a:spcPts val="2536"/>
                </a:lnSpc>
              </a:pPr>
              <a:r>
                <a:rPr lang="en-US" sz="2305" b="true">
                  <a:solidFill>
                    <a:srgbClr val="000000"/>
                  </a:solidFill>
                  <a:latin typeface="Neo Sans Std Bold"/>
                  <a:ea typeface="Neo Sans Std Bold"/>
                  <a:cs typeface="Neo Sans Std Bold"/>
                  <a:sym typeface="Neo Sans Std Bold"/>
                </a:rPr>
                <a:t>Public Library</a:t>
              </a:r>
            </a:p>
          </p:txBody>
        </p:sp>
        <p:sp>
          <p:nvSpPr>
            <p:cNvPr name="TextBox 88" id="88"/>
            <p:cNvSpPr txBox="true"/>
            <p:nvPr/>
          </p:nvSpPr>
          <p:spPr>
            <a:xfrm rot="0">
              <a:off x="0" y="954595"/>
              <a:ext cx="3806333" cy="1346443"/>
            </a:xfrm>
            <a:prstGeom prst="rect">
              <a:avLst/>
            </a:prstGeom>
          </p:spPr>
          <p:txBody>
            <a:bodyPr anchor="t" rtlCol="false" tIns="0" lIns="0" bIns="0" rIns="0">
              <a:spAutoFit/>
            </a:bodyPr>
            <a:lstStyle/>
            <a:p>
              <a:pPr algn="l">
                <a:lnSpc>
                  <a:spcPts val="2254"/>
                </a:lnSpc>
              </a:pPr>
              <a:r>
                <a:rPr lang="en-US" sz="2049">
                  <a:solidFill>
                    <a:srgbClr val="000000"/>
                  </a:solidFill>
                  <a:latin typeface="Neo Sans Std"/>
                  <a:ea typeface="Neo Sans Std"/>
                  <a:cs typeface="Neo Sans Std"/>
                  <a:sym typeface="Neo Sans Std"/>
                </a:rPr>
                <a:t>508 Main St.</a:t>
              </a:r>
            </a:p>
            <a:p>
              <a:pPr algn="l">
                <a:lnSpc>
                  <a:spcPts val="2254"/>
                </a:lnSpc>
              </a:pPr>
              <a:r>
                <a:rPr lang="en-US" sz="2049">
                  <a:solidFill>
                    <a:srgbClr val="000000"/>
                  </a:solidFill>
                  <a:latin typeface="Neo Sans Std"/>
                  <a:ea typeface="Neo Sans Std"/>
                  <a:cs typeface="Neo Sans Std"/>
                  <a:sym typeface="Neo Sans Std"/>
                </a:rPr>
                <a:t>Greenup, KY 41144</a:t>
              </a:r>
            </a:p>
            <a:p>
              <a:pPr algn="l">
                <a:lnSpc>
                  <a:spcPts val="4262"/>
                </a:lnSpc>
              </a:pPr>
              <a:r>
                <a:rPr lang="en-US" sz="2049">
                  <a:solidFill>
                    <a:srgbClr val="000000"/>
                  </a:solidFill>
                  <a:latin typeface="Neo Sans Std"/>
                  <a:ea typeface="Neo Sans Std"/>
                  <a:cs typeface="Neo Sans Std"/>
                  <a:sym typeface="Neo Sans Std"/>
                </a:rPr>
                <a:t>606.473.6514</a:t>
              </a:r>
            </a:p>
          </p:txBody>
        </p:sp>
      </p:grpSp>
      <p:grpSp>
        <p:nvGrpSpPr>
          <p:cNvPr name="Group 89" id="89"/>
          <p:cNvGrpSpPr/>
          <p:nvPr/>
        </p:nvGrpSpPr>
        <p:grpSpPr>
          <a:xfrm rot="0">
            <a:off x="11123867" y="4725859"/>
            <a:ext cx="3001156" cy="1725778"/>
            <a:chOff x="0" y="0"/>
            <a:chExt cx="4001541" cy="2301038"/>
          </a:xfrm>
        </p:grpSpPr>
        <p:sp>
          <p:nvSpPr>
            <p:cNvPr name="TextBox 90" id="90"/>
            <p:cNvSpPr txBox="true"/>
            <p:nvPr/>
          </p:nvSpPr>
          <p:spPr>
            <a:xfrm rot="0">
              <a:off x="0" y="19050"/>
              <a:ext cx="4001541" cy="844201"/>
            </a:xfrm>
            <a:prstGeom prst="rect">
              <a:avLst/>
            </a:prstGeom>
          </p:spPr>
          <p:txBody>
            <a:bodyPr anchor="t" rtlCol="false" tIns="0" lIns="0" bIns="0" rIns="0">
              <a:spAutoFit/>
            </a:bodyPr>
            <a:lstStyle/>
            <a:p>
              <a:pPr algn="l">
                <a:lnSpc>
                  <a:spcPts val="2536"/>
                </a:lnSpc>
              </a:pPr>
              <a:r>
                <a:rPr lang="en-US" sz="2305" b="true">
                  <a:solidFill>
                    <a:srgbClr val="000000"/>
                  </a:solidFill>
                  <a:latin typeface="Open Sans Bold"/>
                  <a:ea typeface="Open Sans Bold"/>
                  <a:cs typeface="Open Sans Bold"/>
                  <a:sym typeface="Open Sans Bold"/>
                </a:rPr>
                <a:t>Lewis County</a:t>
              </a:r>
            </a:p>
            <a:p>
              <a:pPr algn="l">
                <a:lnSpc>
                  <a:spcPts val="2536"/>
                </a:lnSpc>
              </a:pPr>
              <a:r>
                <a:rPr lang="en-US" sz="2305" b="true">
                  <a:solidFill>
                    <a:srgbClr val="000000"/>
                  </a:solidFill>
                  <a:latin typeface="Open Sans Bold"/>
                  <a:ea typeface="Open Sans Bold"/>
                  <a:cs typeface="Open Sans Bold"/>
                  <a:sym typeface="Open Sans Bold"/>
                </a:rPr>
                <a:t>Public Library</a:t>
              </a:r>
            </a:p>
          </p:txBody>
        </p:sp>
        <p:sp>
          <p:nvSpPr>
            <p:cNvPr name="TextBox 91" id="91"/>
            <p:cNvSpPr txBox="true"/>
            <p:nvPr/>
          </p:nvSpPr>
          <p:spPr>
            <a:xfrm rot="0">
              <a:off x="0" y="954595"/>
              <a:ext cx="3806333" cy="1346443"/>
            </a:xfrm>
            <a:prstGeom prst="rect">
              <a:avLst/>
            </a:prstGeom>
          </p:spPr>
          <p:txBody>
            <a:bodyPr anchor="t" rtlCol="false" tIns="0" lIns="0" bIns="0" rIns="0">
              <a:spAutoFit/>
            </a:bodyPr>
            <a:lstStyle/>
            <a:p>
              <a:pPr algn="l">
                <a:lnSpc>
                  <a:spcPts val="2254"/>
                </a:lnSpc>
              </a:pPr>
              <a:r>
                <a:rPr lang="en-US" sz="2049">
                  <a:solidFill>
                    <a:srgbClr val="000000"/>
                  </a:solidFill>
                  <a:latin typeface="Neo Sans Std"/>
                  <a:ea typeface="Neo Sans Std"/>
                  <a:cs typeface="Neo Sans Std"/>
                  <a:sym typeface="Neo Sans Std"/>
                </a:rPr>
                <a:t>23 Third St. </a:t>
              </a:r>
            </a:p>
            <a:p>
              <a:pPr algn="l">
                <a:lnSpc>
                  <a:spcPts val="2254"/>
                </a:lnSpc>
              </a:pPr>
              <a:r>
                <a:rPr lang="en-US" sz="2049">
                  <a:solidFill>
                    <a:srgbClr val="000000"/>
                  </a:solidFill>
                  <a:latin typeface="Neo Sans Std"/>
                  <a:ea typeface="Neo Sans Std"/>
                  <a:cs typeface="Neo Sans Std"/>
                  <a:sym typeface="Neo Sans Std"/>
                </a:rPr>
                <a:t>Vanceburg, KY 41179</a:t>
              </a:r>
            </a:p>
            <a:p>
              <a:pPr algn="l">
                <a:lnSpc>
                  <a:spcPts val="4262"/>
                </a:lnSpc>
              </a:pPr>
              <a:r>
                <a:rPr lang="en-US" sz="2049">
                  <a:solidFill>
                    <a:srgbClr val="000000"/>
                  </a:solidFill>
                  <a:latin typeface="Neo Sans Std"/>
                  <a:ea typeface="Neo Sans Std"/>
                  <a:cs typeface="Neo Sans Std"/>
                  <a:sym typeface="Neo Sans Std"/>
                </a:rPr>
                <a:t>606.796.2532</a:t>
              </a:r>
            </a:p>
          </p:txBody>
        </p:sp>
      </p:grpSp>
      <p:grpSp>
        <p:nvGrpSpPr>
          <p:cNvPr name="Group 92" id="92"/>
          <p:cNvGrpSpPr/>
          <p:nvPr/>
        </p:nvGrpSpPr>
        <p:grpSpPr>
          <a:xfrm rot="0">
            <a:off x="15018158" y="2615226"/>
            <a:ext cx="3033440" cy="1761135"/>
            <a:chOff x="0" y="0"/>
            <a:chExt cx="4044587" cy="2348179"/>
          </a:xfrm>
        </p:grpSpPr>
        <p:sp>
          <p:nvSpPr>
            <p:cNvPr name="TextBox 93" id="93"/>
            <p:cNvSpPr txBox="true"/>
            <p:nvPr/>
          </p:nvSpPr>
          <p:spPr>
            <a:xfrm rot="0">
              <a:off x="0" y="19050"/>
              <a:ext cx="4044587" cy="853488"/>
            </a:xfrm>
            <a:prstGeom prst="rect">
              <a:avLst/>
            </a:prstGeom>
          </p:spPr>
          <p:txBody>
            <a:bodyPr anchor="t" rtlCol="false" tIns="0" lIns="0" bIns="0" rIns="0">
              <a:spAutoFit/>
            </a:bodyPr>
            <a:lstStyle/>
            <a:p>
              <a:pPr algn="l">
                <a:lnSpc>
                  <a:spcPts val="2563"/>
                </a:lnSpc>
              </a:pPr>
              <a:r>
                <a:rPr lang="en-US" sz="2330" b="true">
                  <a:solidFill>
                    <a:srgbClr val="000000"/>
                  </a:solidFill>
                  <a:latin typeface="Open Sans Bold"/>
                  <a:ea typeface="Open Sans Bold"/>
                  <a:cs typeface="Open Sans Bold"/>
                  <a:sym typeface="Open Sans Bold"/>
                </a:rPr>
                <a:t>Flatwoods</a:t>
              </a:r>
            </a:p>
            <a:p>
              <a:pPr algn="l">
                <a:lnSpc>
                  <a:spcPts val="2563"/>
                </a:lnSpc>
              </a:pPr>
              <a:r>
                <a:rPr lang="en-US" sz="2330" b="true">
                  <a:solidFill>
                    <a:srgbClr val="000000"/>
                  </a:solidFill>
                  <a:latin typeface="Open Sans Bold"/>
                  <a:ea typeface="Open Sans Bold"/>
                  <a:cs typeface="Open Sans Bold"/>
                  <a:sym typeface="Open Sans Bold"/>
                </a:rPr>
                <a:t>Public Library</a:t>
              </a:r>
            </a:p>
          </p:txBody>
        </p:sp>
        <p:sp>
          <p:nvSpPr>
            <p:cNvPr name="TextBox 94" id="94"/>
            <p:cNvSpPr txBox="true"/>
            <p:nvPr/>
          </p:nvSpPr>
          <p:spPr>
            <a:xfrm rot="0">
              <a:off x="0" y="987560"/>
              <a:ext cx="3847280" cy="1360620"/>
            </a:xfrm>
            <a:prstGeom prst="rect">
              <a:avLst/>
            </a:prstGeom>
          </p:spPr>
          <p:txBody>
            <a:bodyPr anchor="t" rtlCol="false" tIns="0" lIns="0" bIns="0" rIns="0">
              <a:spAutoFit/>
            </a:bodyPr>
            <a:lstStyle/>
            <a:p>
              <a:pPr algn="l">
                <a:lnSpc>
                  <a:spcPts val="2278"/>
                </a:lnSpc>
              </a:pPr>
              <a:r>
                <a:rPr lang="en-US" sz="2071">
                  <a:solidFill>
                    <a:srgbClr val="000000"/>
                  </a:solidFill>
                  <a:latin typeface="Neo Sans Std"/>
                  <a:ea typeface="Neo Sans Std"/>
                  <a:cs typeface="Neo Sans Std"/>
                  <a:sym typeface="Neo Sans Std"/>
                </a:rPr>
                <a:t>1705 Argillite Rd </a:t>
              </a:r>
            </a:p>
            <a:p>
              <a:pPr algn="l">
                <a:lnSpc>
                  <a:spcPts val="2278"/>
                </a:lnSpc>
              </a:pPr>
              <a:r>
                <a:rPr lang="en-US" sz="2071">
                  <a:solidFill>
                    <a:srgbClr val="000000"/>
                  </a:solidFill>
                  <a:latin typeface="Neo Sans Std"/>
                  <a:ea typeface="Neo Sans Std"/>
                  <a:cs typeface="Neo Sans Std"/>
                  <a:sym typeface="Neo Sans Std"/>
                </a:rPr>
                <a:t>Flatwoods, KY 41139</a:t>
              </a:r>
            </a:p>
            <a:p>
              <a:pPr algn="l">
                <a:lnSpc>
                  <a:spcPts val="4308"/>
                </a:lnSpc>
              </a:pPr>
              <a:r>
                <a:rPr lang="en-US" sz="2071">
                  <a:solidFill>
                    <a:srgbClr val="000000"/>
                  </a:solidFill>
                  <a:latin typeface="Neo Sans Std"/>
                  <a:ea typeface="Neo Sans Std"/>
                  <a:cs typeface="Neo Sans Std"/>
                  <a:sym typeface="Neo Sans Std"/>
                </a:rPr>
                <a:t>606.836.3771</a:t>
              </a:r>
            </a:p>
          </p:txBody>
        </p:sp>
      </p:grpSp>
      <p:sp>
        <p:nvSpPr>
          <p:cNvPr name="TextBox 95" id="95"/>
          <p:cNvSpPr txBox="true"/>
          <p:nvPr/>
        </p:nvSpPr>
        <p:spPr>
          <a:xfrm rot="0">
            <a:off x="1028700" y="671282"/>
            <a:ext cx="12109603" cy="1014658"/>
          </a:xfrm>
          <a:prstGeom prst="rect">
            <a:avLst/>
          </a:prstGeom>
        </p:spPr>
        <p:txBody>
          <a:bodyPr anchor="t" rtlCol="false" tIns="0" lIns="0" bIns="0" rIns="0">
            <a:spAutoFit/>
          </a:bodyPr>
          <a:lstStyle/>
          <a:p>
            <a:pPr algn="l">
              <a:lnSpc>
                <a:spcPts val="7860"/>
              </a:lnSpc>
            </a:pPr>
            <a:r>
              <a:rPr lang="en-US" sz="7145">
                <a:solidFill>
                  <a:srgbClr val="767662"/>
                </a:solidFill>
                <a:latin typeface="Montserrat"/>
                <a:ea typeface="Montserrat"/>
                <a:cs typeface="Montserrat"/>
                <a:sym typeface="Montserrat"/>
              </a:rPr>
              <a:t>OUR </a:t>
            </a:r>
            <a:r>
              <a:rPr lang="en-US" b="true" sz="7145">
                <a:solidFill>
                  <a:srgbClr val="2A87C6"/>
                </a:solidFill>
                <a:latin typeface="Montserrat Bold"/>
                <a:ea typeface="Montserrat Bold"/>
                <a:cs typeface="Montserrat Bold"/>
                <a:sym typeface="Montserrat Bold"/>
              </a:rPr>
              <a:t>ACCESS LOCATIONS</a:t>
            </a:r>
            <a:r>
              <a:rPr lang="en-US" sz="7145">
                <a:solidFill>
                  <a:srgbClr val="767662"/>
                </a:solidFill>
                <a:latin typeface="Montserrat"/>
                <a:ea typeface="Montserrat"/>
                <a:cs typeface="Montserrat"/>
                <a:sym typeface="Montserrat"/>
              </a:rPr>
              <a:t> </a:t>
            </a:r>
          </a:p>
        </p:txBody>
      </p:sp>
      <p:grpSp>
        <p:nvGrpSpPr>
          <p:cNvPr name="Group 96" id="96"/>
          <p:cNvGrpSpPr/>
          <p:nvPr/>
        </p:nvGrpSpPr>
        <p:grpSpPr>
          <a:xfrm rot="0">
            <a:off x="7117358" y="5009764"/>
            <a:ext cx="1615492" cy="1448121"/>
            <a:chOff x="0" y="0"/>
            <a:chExt cx="1127760" cy="1010920"/>
          </a:xfrm>
        </p:grpSpPr>
        <p:sp>
          <p:nvSpPr>
            <p:cNvPr name="Freeform 97" id="97"/>
            <p:cNvSpPr/>
            <p:nvPr/>
          </p:nvSpPr>
          <p:spPr>
            <a:xfrm flipH="false" flipV="false" rot="0">
              <a:off x="48157" y="49010"/>
              <a:ext cx="1027857" cy="911110"/>
            </a:xfrm>
            <a:custGeom>
              <a:avLst/>
              <a:gdLst/>
              <a:ahLst/>
              <a:cxnLst/>
              <a:rect r="r" b="b" t="t" l="l"/>
              <a:pathLst>
                <a:path h="911110" w="1027857">
                  <a:moveTo>
                    <a:pt x="29313" y="116090"/>
                  </a:moveTo>
                  <a:cubicBezTo>
                    <a:pt x="142343" y="105930"/>
                    <a:pt x="194413" y="56400"/>
                    <a:pt x="233783" y="36080"/>
                  </a:cubicBezTo>
                  <a:cubicBezTo>
                    <a:pt x="264263" y="19570"/>
                    <a:pt x="290933" y="5600"/>
                    <a:pt x="317603" y="1790"/>
                  </a:cubicBezTo>
                  <a:cubicBezTo>
                    <a:pt x="339193" y="-2020"/>
                    <a:pt x="360783" y="520"/>
                    <a:pt x="379833" y="6870"/>
                  </a:cubicBezTo>
                  <a:cubicBezTo>
                    <a:pt x="398883" y="13220"/>
                    <a:pt x="416663" y="23380"/>
                    <a:pt x="431903" y="39890"/>
                  </a:cubicBezTo>
                  <a:cubicBezTo>
                    <a:pt x="449683" y="60210"/>
                    <a:pt x="468733" y="94500"/>
                    <a:pt x="475083" y="124980"/>
                  </a:cubicBezTo>
                  <a:cubicBezTo>
                    <a:pt x="480163" y="160540"/>
                    <a:pt x="457303" y="192290"/>
                    <a:pt x="461113" y="240550"/>
                  </a:cubicBezTo>
                  <a:cubicBezTo>
                    <a:pt x="466193" y="325640"/>
                    <a:pt x="520803" y="527570"/>
                    <a:pt x="552553" y="593610"/>
                  </a:cubicBezTo>
                  <a:cubicBezTo>
                    <a:pt x="566523" y="621550"/>
                    <a:pt x="575413" y="632980"/>
                    <a:pt x="594463" y="649490"/>
                  </a:cubicBezTo>
                  <a:cubicBezTo>
                    <a:pt x="614783" y="668540"/>
                    <a:pt x="642723" y="686320"/>
                    <a:pt x="673203" y="695210"/>
                  </a:cubicBezTo>
                  <a:cubicBezTo>
                    <a:pt x="712573" y="705370"/>
                    <a:pt x="768453" y="688860"/>
                    <a:pt x="814173" y="697750"/>
                  </a:cubicBezTo>
                  <a:cubicBezTo>
                    <a:pt x="861163" y="706640"/>
                    <a:pt x="920853" y="726960"/>
                    <a:pt x="951333" y="747280"/>
                  </a:cubicBezTo>
                  <a:cubicBezTo>
                    <a:pt x="970383" y="761250"/>
                    <a:pt x="980543" y="772680"/>
                    <a:pt x="991973" y="791730"/>
                  </a:cubicBezTo>
                  <a:cubicBezTo>
                    <a:pt x="1007213" y="815860"/>
                    <a:pt x="1030073" y="861580"/>
                    <a:pt x="1027533" y="881900"/>
                  </a:cubicBezTo>
                  <a:cubicBezTo>
                    <a:pt x="1027533" y="894600"/>
                    <a:pt x="1019913" y="906030"/>
                    <a:pt x="1012293" y="908570"/>
                  </a:cubicBezTo>
                  <a:cubicBezTo>
                    <a:pt x="1004673" y="912380"/>
                    <a:pt x="986893" y="907300"/>
                    <a:pt x="983083" y="900950"/>
                  </a:cubicBezTo>
                  <a:cubicBezTo>
                    <a:pt x="978003" y="894600"/>
                    <a:pt x="981813" y="870470"/>
                    <a:pt x="988163" y="865390"/>
                  </a:cubicBezTo>
                  <a:cubicBezTo>
                    <a:pt x="993243" y="860310"/>
                    <a:pt x="1004673" y="859040"/>
                    <a:pt x="1012293" y="861580"/>
                  </a:cubicBezTo>
                  <a:cubicBezTo>
                    <a:pt x="1018643" y="864120"/>
                    <a:pt x="1026263" y="873010"/>
                    <a:pt x="1027533" y="879360"/>
                  </a:cubicBezTo>
                  <a:cubicBezTo>
                    <a:pt x="1028803" y="886980"/>
                    <a:pt x="1026263" y="897140"/>
                    <a:pt x="1021183" y="902220"/>
                  </a:cubicBezTo>
                  <a:cubicBezTo>
                    <a:pt x="1017373" y="907300"/>
                    <a:pt x="1005943" y="911110"/>
                    <a:pt x="999593" y="911110"/>
                  </a:cubicBezTo>
                  <a:cubicBezTo>
                    <a:pt x="991973" y="909840"/>
                    <a:pt x="985623" y="904760"/>
                    <a:pt x="980543" y="897140"/>
                  </a:cubicBezTo>
                  <a:cubicBezTo>
                    <a:pt x="967843" y="880630"/>
                    <a:pt x="961493" y="832370"/>
                    <a:pt x="944983" y="810780"/>
                  </a:cubicBezTo>
                  <a:cubicBezTo>
                    <a:pt x="931013" y="793000"/>
                    <a:pt x="913233" y="781570"/>
                    <a:pt x="894183" y="771410"/>
                  </a:cubicBezTo>
                  <a:cubicBezTo>
                    <a:pt x="871323" y="759980"/>
                    <a:pt x="845923" y="754900"/>
                    <a:pt x="814173" y="748550"/>
                  </a:cubicBezTo>
                  <a:cubicBezTo>
                    <a:pt x="768453" y="740930"/>
                    <a:pt x="687173" y="751090"/>
                    <a:pt x="642723" y="737120"/>
                  </a:cubicBezTo>
                  <a:cubicBezTo>
                    <a:pt x="610973" y="726960"/>
                    <a:pt x="588113" y="706640"/>
                    <a:pt x="567793" y="688860"/>
                  </a:cubicBezTo>
                  <a:cubicBezTo>
                    <a:pt x="551283" y="674890"/>
                    <a:pt x="539853" y="662190"/>
                    <a:pt x="527153" y="643140"/>
                  </a:cubicBezTo>
                  <a:cubicBezTo>
                    <a:pt x="510643" y="619010"/>
                    <a:pt x="497943" y="594880"/>
                    <a:pt x="483973" y="555510"/>
                  </a:cubicBezTo>
                  <a:cubicBezTo>
                    <a:pt x="458573" y="488200"/>
                    <a:pt x="420473" y="343420"/>
                    <a:pt x="414123" y="265950"/>
                  </a:cubicBezTo>
                  <a:cubicBezTo>
                    <a:pt x="410313" y="213880"/>
                    <a:pt x="430633" y="168160"/>
                    <a:pt x="424283" y="133870"/>
                  </a:cubicBezTo>
                  <a:cubicBezTo>
                    <a:pt x="420473" y="108470"/>
                    <a:pt x="415393" y="86880"/>
                    <a:pt x="398883" y="72910"/>
                  </a:cubicBezTo>
                  <a:cubicBezTo>
                    <a:pt x="381103" y="56400"/>
                    <a:pt x="344273" y="46240"/>
                    <a:pt x="309983" y="51320"/>
                  </a:cubicBezTo>
                  <a:cubicBezTo>
                    <a:pt x="255373" y="60210"/>
                    <a:pt x="166473" y="159270"/>
                    <a:pt x="109323" y="171970"/>
                  </a:cubicBezTo>
                  <a:cubicBezTo>
                    <a:pt x="71223" y="180860"/>
                    <a:pt x="21693" y="174510"/>
                    <a:pt x="7723" y="160540"/>
                  </a:cubicBezTo>
                  <a:cubicBezTo>
                    <a:pt x="103" y="152920"/>
                    <a:pt x="-2437" y="135140"/>
                    <a:pt x="2643" y="127520"/>
                  </a:cubicBezTo>
                  <a:cubicBezTo>
                    <a:pt x="6453" y="119900"/>
                    <a:pt x="29313" y="116090"/>
                    <a:pt x="29313" y="116090"/>
                  </a:cubicBezTo>
                </a:path>
              </a:pathLst>
            </a:custGeom>
            <a:solidFill>
              <a:srgbClr val="051D40"/>
            </a:solidFill>
            <a:ln cap="sq">
              <a:noFill/>
              <a:prstDash val="solid"/>
              <a:miter/>
            </a:ln>
          </p:spPr>
        </p:sp>
      </p:grpSp>
      <p:grpSp>
        <p:nvGrpSpPr>
          <p:cNvPr name="Group 98" id="98"/>
          <p:cNvGrpSpPr/>
          <p:nvPr/>
        </p:nvGrpSpPr>
        <p:grpSpPr>
          <a:xfrm rot="0">
            <a:off x="8507263" y="6254130"/>
            <a:ext cx="232864" cy="227406"/>
            <a:chOff x="0" y="0"/>
            <a:chExt cx="162560" cy="158750"/>
          </a:xfrm>
        </p:grpSpPr>
        <p:sp>
          <p:nvSpPr>
            <p:cNvPr name="Freeform 99" id="99"/>
            <p:cNvSpPr/>
            <p:nvPr/>
          </p:nvSpPr>
          <p:spPr>
            <a:xfrm flipH="false" flipV="false" rot="0">
              <a:off x="50603" y="49787"/>
              <a:ext cx="61105" cy="57091"/>
            </a:xfrm>
            <a:custGeom>
              <a:avLst/>
              <a:gdLst/>
              <a:ahLst/>
              <a:cxnLst/>
              <a:rect r="r" b="b" t="t" l="l"/>
              <a:pathLst>
                <a:path h="57091" w="61105">
                  <a:moveTo>
                    <a:pt x="35757" y="54353"/>
                  </a:moveTo>
                  <a:cubicBezTo>
                    <a:pt x="6547" y="50543"/>
                    <a:pt x="197" y="40383"/>
                    <a:pt x="197" y="34033"/>
                  </a:cubicBezTo>
                  <a:cubicBezTo>
                    <a:pt x="-1073" y="26413"/>
                    <a:pt x="4007" y="16253"/>
                    <a:pt x="9087" y="12443"/>
                  </a:cubicBezTo>
                  <a:cubicBezTo>
                    <a:pt x="14167" y="7363"/>
                    <a:pt x="25597" y="4823"/>
                    <a:pt x="31947" y="7363"/>
                  </a:cubicBezTo>
                  <a:cubicBezTo>
                    <a:pt x="39567" y="9903"/>
                    <a:pt x="47187" y="17523"/>
                    <a:pt x="49727" y="23873"/>
                  </a:cubicBezTo>
                  <a:cubicBezTo>
                    <a:pt x="50997" y="31493"/>
                    <a:pt x="49727" y="41653"/>
                    <a:pt x="44647" y="48003"/>
                  </a:cubicBezTo>
                  <a:cubicBezTo>
                    <a:pt x="40837" y="53083"/>
                    <a:pt x="29407" y="58163"/>
                    <a:pt x="23057" y="56893"/>
                  </a:cubicBezTo>
                  <a:cubicBezTo>
                    <a:pt x="15437" y="55623"/>
                    <a:pt x="1467" y="45463"/>
                    <a:pt x="197" y="36573"/>
                  </a:cubicBezTo>
                  <a:cubicBezTo>
                    <a:pt x="-1073" y="26413"/>
                    <a:pt x="14167" y="4823"/>
                    <a:pt x="24327" y="1013"/>
                  </a:cubicBezTo>
                  <a:cubicBezTo>
                    <a:pt x="34487" y="-2797"/>
                    <a:pt x="54807" y="4823"/>
                    <a:pt x="59887" y="12443"/>
                  </a:cubicBezTo>
                  <a:cubicBezTo>
                    <a:pt x="63697" y="20063"/>
                    <a:pt x="57347" y="44193"/>
                    <a:pt x="57347" y="44193"/>
                  </a:cubicBezTo>
                </a:path>
              </a:pathLst>
            </a:custGeom>
            <a:solidFill>
              <a:srgbClr val="051D40"/>
            </a:solidFill>
            <a:ln cap="sq">
              <a:noFill/>
              <a:prstDash val="solid"/>
              <a:miter/>
            </a:ln>
          </p:spPr>
        </p:sp>
      </p:grpSp>
      <p:grpSp>
        <p:nvGrpSpPr>
          <p:cNvPr name="Group 100" id="100"/>
          <p:cNvGrpSpPr/>
          <p:nvPr/>
        </p:nvGrpSpPr>
        <p:grpSpPr>
          <a:xfrm rot="0">
            <a:off x="7946935" y="6294153"/>
            <a:ext cx="807746" cy="827758"/>
            <a:chOff x="0" y="0"/>
            <a:chExt cx="563880" cy="577850"/>
          </a:xfrm>
        </p:grpSpPr>
        <p:sp>
          <p:nvSpPr>
            <p:cNvPr name="Freeform 101" id="101"/>
            <p:cNvSpPr/>
            <p:nvPr/>
          </p:nvSpPr>
          <p:spPr>
            <a:xfrm flipH="false" flipV="false" rot="0">
              <a:off x="49428" y="49212"/>
              <a:ext cx="463652" cy="480972"/>
            </a:xfrm>
            <a:custGeom>
              <a:avLst/>
              <a:gdLst/>
              <a:ahLst/>
              <a:cxnLst/>
              <a:rect r="r" b="b" t="t" l="l"/>
              <a:pathLst>
                <a:path h="480972" w="463652">
                  <a:moveTo>
                    <a:pt x="1372" y="441008"/>
                  </a:moveTo>
                  <a:cubicBezTo>
                    <a:pt x="97892" y="348298"/>
                    <a:pt x="113132" y="316548"/>
                    <a:pt x="120752" y="292418"/>
                  </a:cubicBezTo>
                  <a:cubicBezTo>
                    <a:pt x="125832" y="273368"/>
                    <a:pt x="120752" y="251778"/>
                    <a:pt x="127102" y="237808"/>
                  </a:cubicBezTo>
                  <a:cubicBezTo>
                    <a:pt x="132182" y="228918"/>
                    <a:pt x="135992" y="227648"/>
                    <a:pt x="146152" y="217488"/>
                  </a:cubicBezTo>
                  <a:cubicBezTo>
                    <a:pt x="185522" y="183198"/>
                    <a:pt x="381102" y="13018"/>
                    <a:pt x="428092" y="1588"/>
                  </a:cubicBezTo>
                  <a:cubicBezTo>
                    <a:pt x="440792" y="-952"/>
                    <a:pt x="450952" y="1588"/>
                    <a:pt x="456032" y="7938"/>
                  </a:cubicBezTo>
                  <a:cubicBezTo>
                    <a:pt x="462382" y="14288"/>
                    <a:pt x="463652" y="33338"/>
                    <a:pt x="458572" y="39688"/>
                  </a:cubicBezTo>
                  <a:cubicBezTo>
                    <a:pt x="453492" y="47308"/>
                    <a:pt x="429362" y="49848"/>
                    <a:pt x="421742" y="44768"/>
                  </a:cubicBezTo>
                  <a:cubicBezTo>
                    <a:pt x="416662" y="42228"/>
                    <a:pt x="411582" y="30798"/>
                    <a:pt x="412852" y="23178"/>
                  </a:cubicBezTo>
                  <a:cubicBezTo>
                    <a:pt x="412852" y="16828"/>
                    <a:pt x="419202" y="6668"/>
                    <a:pt x="425552" y="2858"/>
                  </a:cubicBezTo>
                  <a:cubicBezTo>
                    <a:pt x="431902" y="-952"/>
                    <a:pt x="443332" y="-952"/>
                    <a:pt x="449682" y="2858"/>
                  </a:cubicBezTo>
                  <a:cubicBezTo>
                    <a:pt x="456032" y="5398"/>
                    <a:pt x="462382" y="14288"/>
                    <a:pt x="463652" y="21908"/>
                  </a:cubicBezTo>
                  <a:cubicBezTo>
                    <a:pt x="463652" y="28258"/>
                    <a:pt x="459842" y="39688"/>
                    <a:pt x="454762" y="43498"/>
                  </a:cubicBezTo>
                  <a:cubicBezTo>
                    <a:pt x="449682" y="48578"/>
                    <a:pt x="438252" y="51118"/>
                    <a:pt x="431902" y="49848"/>
                  </a:cubicBezTo>
                  <a:cubicBezTo>
                    <a:pt x="425552" y="48578"/>
                    <a:pt x="416662" y="40958"/>
                    <a:pt x="414122" y="34608"/>
                  </a:cubicBezTo>
                  <a:cubicBezTo>
                    <a:pt x="411582" y="25718"/>
                    <a:pt x="416662" y="9208"/>
                    <a:pt x="423012" y="5398"/>
                  </a:cubicBezTo>
                  <a:cubicBezTo>
                    <a:pt x="429362" y="318"/>
                    <a:pt x="449682" y="1588"/>
                    <a:pt x="456032" y="7938"/>
                  </a:cubicBezTo>
                  <a:cubicBezTo>
                    <a:pt x="462382" y="13018"/>
                    <a:pt x="466192" y="24448"/>
                    <a:pt x="461112" y="35878"/>
                  </a:cubicBezTo>
                  <a:cubicBezTo>
                    <a:pt x="444602" y="79058"/>
                    <a:pt x="182982" y="217488"/>
                    <a:pt x="165202" y="261938"/>
                  </a:cubicBezTo>
                  <a:cubicBezTo>
                    <a:pt x="160122" y="274638"/>
                    <a:pt x="172822" y="280988"/>
                    <a:pt x="171552" y="292418"/>
                  </a:cubicBezTo>
                  <a:cubicBezTo>
                    <a:pt x="169012" y="314008"/>
                    <a:pt x="156312" y="345758"/>
                    <a:pt x="138532" y="372428"/>
                  </a:cubicBezTo>
                  <a:cubicBezTo>
                    <a:pt x="115672" y="406718"/>
                    <a:pt x="63602" y="467678"/>
                    <a:pt x="36932" y="477838"/>
                  </a:cubicBezTo>
                  <a:cubicBezTo>
                    <a:pt x="24232" y="482918"/>
                    <a:pt x="8992" y="481648"/>
                    <a:pt x="2642" y="475298"/>
                  </a:cubicBezTo>
                  <a:cubicBezTo>
                    <a:pt x="-2438" y="468948"/>
                    <a:pt x="1372" y="441008"/>
                    <a:pt x="1372" y="441008"/>
                  </a:cubicBezTo>
                </a:path>
              </a:pathLst>
            </a:custGeom>
            <a:solidFill>
              <a:srgbClr val="051D40"/>
            </a:solidFill>
            <a:ln cap="sq">
              <a:noFill/>
              <a:prstDash val="solid"/>
              <a:miter/>
            </a:ln>
          </p:spPr>
        </p:sp>
      </p:grpSp>
      <p:grpSp>
        <p:nvGrpSpPr>
          <p:cNvPr name="Group 102" id="102"/>
          <p:cNvGrpSpPr/>
          <p:nvPr/>
        </p:nvGrpSpPr>
        <p:grpSpPr>
          <a:xfrm rot="0">
            <a:off x="7961489" y="6925432"/>
            <a:ext cx="347476" cy="920540"/>
            <a:chOff x="0" y="0"/>
            <a:chExt cx="242570" cy="642620"/>
          </a:xfrm>
        </p:grpSpPr>
        <p:sp>
          <p:nvSpPr>
            <p:cNvPr name="Freeform 103" id="103"/>
            <p:cNvSpPr/>
            <p:nvPr/>
          </p:nvSpPr>
          <p:spPr>
            <a:xfrm flipH="false" flipV="false" rot="0">
              <a:off x="49827" y="50692"/>
              <a:ext cx="146805" cy="541128"/>
            </a:xfrm>
            <a:custGeom>
              <a:avLst/>
              <a:gdLst/>
              <a:ahLst/>
              <a:cxnLst/>
              <a:rect r="r" b="b" t="t" l="l"/>
              <a:pathLst>
                <a:path h="541128" w="146805">
                  <a:moveTo>
                    <a:pt x="46693" y="50908"/>
                  </a:moveTo>
                  <a:cubicBezTo>
                    <a:pt x="31453" y="47098"/>
                    <a:pt x="30183" y="25508"/>
                    <a:pt x="33993" y="17888"/>
                  </a:cubicBezTo>
                  <a:cubicBezTo>
                    <a:pt x="39073" y="10268"/>
                    <a:pt x="51773" y="7728"/>
                    <a:pt x="63203" y="6458"/>
                  </a:cubicBezTo>
                  <a:cubicBezTo>
                    <a:pt x="79713" y="3918"/>
                    <a:pt x="111463" y="6458"/>
                    <a:pt x="124163" y="15348"/>
                  </a:cubicBezTo>
                  <a:cubicBezTo>
                    <a:pt x="133053" y="20428"/>
                    <a:pt x="136863" y="24238"/>
                    <a:pt x="140673" y="38208"/>
                  </a:cubicBezTo>
                  <a:cubicBezTo>
                    <a:pt x="155913" y="95358"/>
                    <a:pt x="141943" y="473818"/>
                    <a:pt x="107653" y="523348"/>
                  </a:cubicBezTo>
                  <a:cubicBezTo>
                    <a:pt x="98763" y="537318"/>
                    <a:pt x="82253" y="541128"/>
                    <a:pt x="74633" y="538588"/>
                  </a:cubicBezTo>
                  <a:cubicBezTo>
                    <a:pt x="67013" y="536048"/>
                    <a:pt x="58123" y="520808"/>
                    <a:pt x="58123" y="511918"/>
                  </a:cubicBezTo>
                  <a:cubicBezTo>
                    <a:pt x="59393" y="504298"/>
                    <a:pt x="72093" y="491598"/>
                    <a:pt x="79713" y="490328"/>
                  </a:cubicBezTo>
                  <a:cubicBezTo>
                    <a:pt x="86063" y="489058"/>
                    <a:pt x="97493" y="492868"/>
                    <a:pt x="102573" y="497948"/>
                  </a:cubicBezTo>
                  <a:cubicBezTo>
                    <a:pt x="107653" y="503028"/>
                    <a:pt x="110193" y="514458"/>
                    <a:pt x="108923" y="520808"/>
                  </a:cubicBezTo>
                  <a:cubicBezTo>
                    <a:pt x="106383" y="528428"/>
                    <a:pt x="93683" y="541128"/>
                    <a:pt x="84793" y="541128"/>
                  </a:cubicBezTo>
                  <a:cubicBezTo>
                    <a:pt x="75903" y="539858"/>
                    <a:pt x="64473" y="530968"/>
                    <a:pt x="58123" y="515728"/>
                  </a:cubicBezTo>
                  <a:cubicBezTo>
                    <a:pt x="35263" y="456038"/>
                    <a:pt x="92413" y="33128"/>
                    <a:pt x="93683" y="33128"/>
                  </a:cubicBezTo>
                  <a:cubicBezTo>
                    <a:pt x="93683" y="33128"/>
                    <a:pt x="98763" y="55988"/>
                    <a:pt x="92413" y="61068"/>
                  </a:cubicBezTo>
                  <a:cubicBezTo>
                    <a:pt x="80983" y="69958"/>
                    <a:pt x="21293" y="62338"/>
                    <a:pt x="7323" y="50908"/>
                  </a:cubicBezTo>
                  <a:cubicBezTo>
                    <a:pt x="973" y="45828"/>
                    <a:pt x="-1567" y="33128"/>
                    <a:pt x="973" y="25508"/>
                  </a:cubicBezTo>
                  <a:cubicBezTo>
                    <a:pt x="3513" y="16618"/>
                    <a:pt x="22563" y="1378"/>
                    <a:pt x="35263" y="108"/>
                  </a:cubicBezTo>
                  <a:cubicBezTo>
                    <a:pt x="46693" y="-1162"/>
                    <a:pt x="67013" y="8998"/>
                    <a:pt x="70823" y="16618"/>
                  </a:cubicBezTo>
                  <a:cubicBezTo>
                    <a:pt x="74633" y="22968"/>
                    <a:pt x="72093" y="34398"/>
                    <a:pt x="68283" y="40748"/>
                  </a:cubicBezTo>
                  <a:cubicBezTo>
                    <a:pt x="64473" y="45828"/>
                    <a:pt x="46693" y="50908"/>
                    <a:pt x="46693" y="50908"/>
                  </a:cubicBezTo>
                </a:path>
              </a:pathLst>
            </a:custGeom>
            <a:solidFill>
              <a:srgbClr val="051D40"/>
            </a:solidFill>
            <a:ln cap="sq">
              <a:noFill/>
              <a:prstDash val="solid"/>
              <a:miter/>
            </a:ln>
          </p:spPr>
        </p:sp>
      </p:grpSp>
      <p:grpSp>
        <p:nvGrpSpPr>
          <p:cNvPr name="Group 104" id="104"/>
          <p:cNvGrpSpPr/>
          <p:nvPr/>
        </p:nvGrpSpPr>
        <p:grpSpPr>
          <a:xfrm rot="0">
            <a:off x="8050632" y="6299611"/>
            <a:ext cx="1093368" cy="1560915"/>
            <a:chOff x="0" y="0"/>
            <a:chExt cx="763270" cy="1089660"/>
          </a:xfrm>
        </p:grpSpPr>
        <p:sp>
          <p:nvSpPr>
            <p:cNvPr name="Freeform 105" id="105"/>
            <p:cNvSpPr/>
            <p:nvPr/>
          </p:nvSpPr>
          <p:spPr>
            <a:xfrm flipH="false" flipV="false" rot="0">
              <a:off x="47752" y="50725"/>
              <a:ext cx="664967" cy="987002"/>
            </a:xfrm>
            <a:custGeom>
              <a:avLst/>
              <a:gdLst/>
              <a:ahLst/>
              <a:cxnLst/>
              <a:rect r="r" b="b" t="t" l="l"/>
              <a:pathLst>
                <a:path h="987002" w="664967">
                  <a:moveTo>
                    <a:pt x="34798" y="903045"/>
                  </a:moveTo>
                  <a:cubicBezTo>
                    <a:pt x="103378" y="932255"/>
                    <a:pt x="135128" y="934795"/>
                    <a:pt x="154178" y="933525"/>
                  </a:cubicBezTo>
                  <a:cubicBezTo>
                    <a:pt x="165608" y="932255"/>
                    <a:pt x="170688" y="932255"/>
                    <a:pt x="183388" y="925905"/>
                  </a:cubicBezTo>
                  <a:cubicBezTo>
                    <a:pt x="211328" y="913205"/>
                    <a:pt x="263398" y="848435"/>
                    <a:pt x="312928" y="830655"/>
                  </a:cubicBezTo>
                  <a:cubicBezTo>
                    <a:pt x="361188" y="811605"/>
                    <a:pt x="442468" y="812875"/>
                    <a:pt x="475488" y="817955"/>
                  </a:cubicBezTo>
                  <a:cubicBezTo>
                    <a:pt x="491998" y="819225"/>
                    <a:pt x="495808" y="821765"/>
                    <a:pt x="509778" y="830655"/>
                  </a:cubicBezTo>
                  <a:cubicBezTo>
                    <a:pt x="535178" y="845895"/>
                    <a:pt x="588518" y="930985"/>
                    <a:pt x="607568" y="922095"/>
                  </a:cubicBezTo>
                  <a:cubicBezTo>
                    <a:pt x="634238" y="910665"/>
                    <a:pt x="616458" y="746835"/>
                    <a:pt x="607568" y="666825"/>
                  </a:cubicBezTo>
                  <a:cubicBezTo>
                    <a:pt x="599948" y="591895"/>
                    <a:pt x="560578" y="514425"/>
                    <a:pt x="560578" y="453465"/>
                  </a:cubicBezTo>
                  <a:cubicBezTo>
                    <a:pt x="560578" y="406475"/>
                    <a:pt x="588518" y="373455"/>
                    <a:pt x="585978" y="330275"/>
                  </a:cubicBezTo>
                  <a:cubicBezTo>
                    <a:pt x="582168" y="282015"/>
                    <a:pt x="558038" y="222325"/>
                    <a:pt x="532638" y="179145"/>
                  </a:cubicBezTo>
                  <a:cubicBezTo>
                    <a:pt x="509778" y="138505"/>
                    <a:pt x="478028" y="101675"/>
                    <a:pt x="446278" y="77545"/>
                  </a:cubicBezTo>
                  <a:cubicBezTo>
                    <a:pt x="420878" y="55955"/>
                    <a:pt x="370078" y="49605"/>
                    <a:pt x="363728" y="34365"/>
                  </a:cubicBezTo>
                  <a:cubicBezTo>
                    <a:pt x="361188" y="22935"/>
                    <a:pt x="372618" y="3885"/>
                    <a:pt x="380238" y="1345"/>
                  </a:cubicBezTo>
                  <a:cubicBezTo>
                    <a:pt x="387858" y="-2465"/>
                    <a:pt x="405638" y="3885"/>
                    <a:pt x="409448" y="11505"/>
                  </a:cubicBezTo>
                  <a:cubicBezTo>
                    <a:pt x="413258" y="19125"/>
                    <a:pt x="408178" y="43255"/>
                    <a:pt x="400558" y="47065"/>
                  </a:cubicBezTo>
                  <a:cubicBezTo>
                    <a:pt x="392938" y="50875"/>
                    <a:pt x="370078" y="43255"/>
                    <a:pt x="364998" y="36905"/>
                  </a:cubicBezTo>
                  <a:cubicBezTo>
                    <a:pt x="361188" y="30555"/>
                    <a:pt x="362458" y="19125"/>
                    <a:pt x="366268" y="12775"/>
                  </a:cubicBezTo>
                  <a:cubicBezTo>
                    <a:pt x="370078" y="6425"/>
                    <a:pt x="377698" y="75"/>
                    <a:pt x="386588" y="75"/>
                  </a:cubicBezTo>
                  <a:cubicBezTo>
                    <a:pt x="399288" y="-1195"/>
                    <a:pt x="424688" y="14045"/>
                    <a:pt x="442468" y="22935"/>
                  </a:cubicBezTo>
                  <a:cubicBezTo>
                    <a:pt x="458978" y="31825"/>
                    <a:pt x="471678" y="39445"/>
                    <a:pt x="489458" y="54685"/>
                  </a:cubicBezTo>
                  <a:cubicBezTo>
                    <a:pt x="518668" y="80085"/>
                    <a:pt x="566928" y="132155"/>
                    <a:pt x="591058" y="175335"/>
                  </a:cubicBezTo>
                  <a:cubicBezTo>
                    <a:pt x="612648" y="214705"/>
                    <a:pt x="625348" y="260425"/>
                    <a:pt x="631698" y="298525"/>
                  </a:cubicBezTo>
                  <a:cubicBezTo>
                    <a:pt x="636778" y="331545"/>
                    <a:pt x="635508" y="365835"/>
                    <a:pt x="631698" y="393775"/>
                  </a:cubicBezTo>
                  <a:cubicBezTo>
                    <a:pt x="627888" y="415365"/>
                    <a:pt x="612648" y="426795"/>
                    <a:pt x="611378" y="453465"/>
                  </a:cubicBezTo>
                  <a:cubicBezTo>
                    <a:pt x="608838" y="501725"/>
                    <a:pt x="649478" y="599515"/>
                    <a:pt x="658368" y="665555"/>
                  </a:cubicBezTo>
                  <a:cubicBezTo>
                    <a:pt x="665988" y="723975"/>
                    <a:pt x="665988" y="782395"/>
                    <a:pt x="663448" y="831925"/>
                  </a:cubicBezTo>
                  <a:cubicBezTo>
                    <a:pt x="659638" y="871295"/>
                    <a:pt x="662178" y="917015"/>
                    <a:pt x="644398" y="938605"/>
                  </a:cubicBezTo>
                  <a:cubicBezTo>
                    <a:pt x="631698" y="956385"/>
                    <a:pt x="601218" y="964005"/>
                    <a:pt x="584708" y="964005"/>
                  </a:cubicBezTo>
                  <a:cubicBezTo>
                    <a:pt x="573278" y="964005"/>
                    <a:pt x="565658" y="958925"/>
                    <a:pt x="554228" y="951305"/>
                  </a:cubicBezTo>
                  <a:cubicBezTo>
                    <a:pt x="532638" y="936065"/>
                    <a:pt x="505968" y="880185"/>
                    <a:pt x="470408" y="867485"/>
                  </a:cubicBezTo>
                  <a:cubicBezTo>
                    <a:pt x="429768" y="852245"/>
                    <a:pt x="363728" y="862405"/>
                    <a:pt x="319278" y="880185"/>
                  </a:cubicBezTo>
                  <a:cubicBezTo>
                    <a:pt x="278638" y="896695"/>
                    <a:pt x="249428" y="950035"/>
                    <a:pt x="213868" y="966545"/>
                  </a:cubicBezTo>
                  <a:cubicBezTo>
                    <a:pt x="184658" y="980515"/>
                    <a:pt x="156718" y="988135"/>
                    <a:pt x="124968" y="986865"/>
                  </a:cubicBezTo>
                  <a:cubicBezTo>
                    <a:pt x="88138" y="984325"/>
                    <a:pt x="22098" y="964005"/>
                    <a:pt x="6858" y="944955"/>
                  </a:cubicBezTo>
                  <a:cubicBezTo>
                    <a:pt x="-762" y="936065"/>
                    <a:pt x="-2032" y="919555"/>
                    <a:pt x="3048" y="911935"/>
                  </a:cubicBezTo>
                  <a:cubicBezTo>
                    <a:pt x="6858" y="905585"/>
                    <a:pt x="34798" y="903045"/>
                    <a:pt x="34798" y="903045"/>
                  </a:cubicBezTo>
                </a:path>
              </a:pathLst>
            </a:custGeom>
            <a:solidFill>
              <a:srgbClr val="051D40"/>
            </a:solidFill>
            <a:ln cap="sq">
              <a:noFill/>
              <a:prstDash val="solid"/>
              <a:miter/>
            </a:ln>
          </p:spPr>
        </p:sp>
      </p:grpSp>
      <p:grpSp>
        <p:nvGrpSpPr>
          <p:cNvPr name="Group 106" id="106"/>
          <p:cNvGrpSpPr/>
          <p:nvPr/>
        </p:nvGrpSpPr>
        <p:grpSpPr>
          <a:xfrm rot="0">
            <a:off x="6537017" y="6237757"/>
            <a:ext cx="1611854" cy="885974"/>
            <a:chOff x="0" y="0"/>
            <a:chExt cx="1125220" cy="618490"/>
          </a:xfrm>
        </p:grpSpPr>
        <p:sp>
          <p:nvSpPr>
            <p:cNvPr name="Freeform 107" id="107"/>
            <p:cNvSpPr/>
            <p:nvPr/>
          </p:nvSpPr>
          <p:spPr>
            <a:xfrm flipH="false" flipV="false" rot="0">
              <a:off x="47260" y="50696"/>
              <a:ext cx="1027411" cy="516220"/>
            </a:xfrm>
            <a:custGeom>
              <a:avLst/>
              <a:gdLst/>
              <a:ahLst/>
              <a:cxnLst/>
              <a:rect r="r" b="b" t="t" l="l"/>
              <a:pathLst>
                <a:path h="516220" w="1027411">
                  <a:moveTo>
                    <a:pt x="36560" y="104"/>
                  </a:moveTo>
                  <a:cubicBezTo>
                    <a:pt x="188960" y="106784"/>
                    <a:pt x="224520" y="123294"/>
                    <a:pt x="263890" y="138534"/>
                  </a:cubicBezTo>
                  <a:cubicBezTo>
                    <a:pt x="303260" y="153774"/>
                    <a:pt x="362950" y="161394"/>
                    <a:pt x="387080" y="174094"/>
                  </a:cubicBezTo>
                  <a:cubicBezTo>
                    <a:pt x="398510" y="180444"/>
                    <a:pt x="402320" y="184254"/>
                    <a:pt x="408670" y="194414"/>
                  </a:cubicBezTo>
                  <a:cubicBezTo>
                    <a:pt x="420100" y="212194"/>
                    <a:pt x="413750" y="255374"/>
                    <a:pt x="431530" y="283314"/>
                  </a:cubicBezTo>
                  <a:cubicBezTo>
                    <a:pt x="456930" y="321414"/>
                    <a:pt x="519160" y="373484"/>
                    <a:pt x="563610" y="387454"/>
                  </a:cubicBezTo>
                  <a:cubicBezTo>
                    <a:pt x="599170" y="397614"/>
                    <a:pt x="625840" y="377294"/>
                    <a:pt x="669020" y="381104"/>
                  </a:cubicBezTo>
                  <a:cubicBezTo>
                    <a:pt x="742680" y="387454"/>
                    <a:pt x="900160" y="426824"/>
                    <a:pt x="961120" y="449684"/>
                  </a:cubicBezTo>
                  <a:cubicBezTo>
                    <a:pt x="991600" y="459844"/>
                    <a:pt x="1020810" y="468734"/>
                    <a:pt x="1025890" y="481434"/>
                  </a:cubicBezTo>
                  <a:cubicBezTo>
                    <a:pt x="1029700" y="489054"/>
                    <a:pt x="1024620" y="504294"/>
                    <a:pt x="1019540" y="509374"/>
                  </a:cubicBezTo>
                  <a:cubicBezTo>
                    <a:pt x="1014460" y="514454"/>
                    <a:pt x="1001760" y="516994"/>
                    <a:pt x="995410" y="514454"/>
                  </a:cubicBezTo>
                  <a:cubicBezTo>
                    <a:pt x="987790" y="511914"/>
                    <a:pt x="980170" y="504294"/>
                    <a:pt x="978900" y="497944"/>
                  </a:cubicBezTo>
                  <a:cubicBezTo>
                    <a:pt x="976360" y="490324"/>
                    <a:pt x="978900" y="480164"/>
                    <a:pt x="982710" y="473814"/>
                  </a:cubicBezTo>
                  <a:cubicBezTo>
                    <a:pt x="987790" y="468734"/>
                    <a:pt x="997950" y="463654"/>
                    <a:pt x="1004300" y="464924"/>
                  </a:cubicBezTo>
                  <a:cubicBezTo>
                    <a:pt x="1011920" y="464924"/>
                    <a:pt x="1022080" y="471274"/>
                    <a:pt x="1024620" y="477624"/>
                  </a:cubicBezTo>
                  <a:cubicBezTo>
                    <a:pt x="1028430" y="485244"/>
                    <a:pt x="1025890" y="501754"/>
                    <a:pt x="1020810" y="508104"/>
                  </a:cubicBezTo>
                  <a:cubicBezTo>
                    <a:pt x="1015730" y="513184"/>
                    <a:pt x="1004300" y="516994"/>
                    <a:pt x="997950" y="514454"/>
                  </a:cubicBezTo>
                  <a:cubicBezTo>
                    <a:pt x="990330" y="513184"/>
                    <a:pt x="981440" y="506834"/>
                    <a:pt x="978900" y="500484"/>
                  </a:cubicBezTo>
                  <a:cubicBezTo>
                    <a:pt x="976360" y="494134"/>
                    <a:pt x="976360" y="481434"/>
                    <a:pt x="981440" y="476354"/>
                  </a:cubicBezTo>
                  <a:cubicBezTo>
                    <a:pt x="987790" y="470004"/>
                    <a:pt x="1011920" y="466194"/>
                    <a:pt x="1019540" y="471274"/>
                  </a:cubicBezTo>
                  <a:cubicBezTo>
                    <a:pt x="1025890" y="475084"/>
                    <a:pt x="1029700" y="491594"/>
                    <a:pt x="1025890" y="499214"/>
                  </a:cubicBezTo>
                  <a:cubicBezTo>
                    <a:pt x="1023350" y="506834"/>
                    <a:pt x="1015730" y="513184"/>
                    <a:pt x="1003030" y="515724"/>
                  </a:cubicBezTo>
                  <a:cubicBezTo>
                    <a:pt x="957310" y="523344"/>
                    <a:pt x="766810" y="440794"/>
                    <a:pt x="682990" y="431904"/>
                  </a:cubicBezTo>
                  <a:cubicBezTo>
                    <a:pt x="629650" y="426824"/>
                    <a:pt x="594090" y="452224"/>
                    <a:pt x="550910" y="438254"/>
                  </a:cubicBezTo>
                  <a:cubicBezTo>
                    <a:pt x="498840" y="421744"/>
                    <a:pt x="426450" y="351894"/>
                    <a:pt x="395970" y="318874"/>
                  </a:cubicBezTo>
                  <a:cubicBezTo>
                    <a:pt x="380730" y="302364"/>
                    <a:pt x="374380" y="289664"/>
                    <a:pt x="368030" y="273154"/>
                  </a:cubicBezTo>
                  <a:cubicBezTo>
                    <a:pt x="360410" y="254104"/>
                    <a:pt x="368030" y="226164"/>
                    <a:pt x="354060" y="212194"/>
                  </a:cubicBezTo>
                  <a:cubicBezTo>
                    <a:pt x="337550" y="195684"/>
                    <a:pt x="295640" y="202034"/>
                    <a:pt x="262620" y="190604"/>
                  </a:cubicBezTo>
                  <a:cubicBezTo>
                    <a:pt x="221980" y="176634"/>
                    <a:pt x="174990" y="156314"/>
                    <a:pt x="133080" y="132184"/>
                  </a:cubicBezTo>
                  <a:cubicBezTo>
                    <a:pt x="88630" y="106784"/>
                    <a:pt x="20050" y="66144"/>
                    <a:pt x="6080" y="39474"/>
                  </a:cubicBezTo>
                  <a:cubicBezTo>
                    <a:pt x="-1540" y="26774"/>
                    <a:pt x="-1540" y="12804"/>
                    <a:pt x="3540" y="5184"/>
                  </a:cubicBezTo>
                  <a:cubicBezTo>
                    <a:pt x="8620" y="-1166"/>
                    <a:pt x="36560" y="104"/>
                    <a:pt x="36560" y="104"/>
                  </a:cubicBezTo>
                </a:path>
              </a:pathLst>
            </a:custGeom>
            <a:solidFill>
              <a:srgbClr val="051D40"/>
            </a:solidFill>
            <a:ln cap="sq">
              <a:noFill/>
              <a:prstDash val="solid"/>
              <a:miter/>
            </a:ln>
          </p:spPr>
        </p:sp>
      </p:grpSp>
      <p:grpSp>
        <p:nvGrpSpPr>
          <p:cNvPr name="Group 108" id="108"/>
          <p:cNvGrpSpPr/>
          <p:nvPr/>
        </p:nvGrpSpPr>
        <p:grpSpPr>
          <a:xfrm rot="0">
            <a:off x="6526102" y="5157123"/>
            <a:ext cx="864143" cy="1288028"/>
            <a:chOff x="0" y="0"/>
            <a:chExt cx="603250" cy="899160"/>
          </a:xfrm>
        </p:grpSpPr>
        <p:sp>
          <p:nvSpPr>
            <p:cNvPr name="Freeform 109" id="109"/>
            <p:cNvSpPr/>
            <p:nvPr/>
          </p:nvSpPr>
          <p:spPr>
            <a:xfrm flipH="false" flipV="false" rot="0">
              <a:off x="50800" y="50800"/>
              <a:ext cx="501188" cy="800100"/>
            </a:xfrm>
            <a:custGeom>
              <a:avLst/>
              <a:gdLst/>
              <a:ahLst/>
              <a:cxnLst/>
              <a:rect r="r" b="b" t="t" l="l"/>
              <a:pathLst>
                <a:path h="800100" w="501188">
                  <a:moveTo>
                    <a:pt x="0" y="764540"/>
                  </a:moveTo>
                  <a:cubicBezTo>
                    <a:pt x="83820" y="629920"/>
                    <a:pt x="158750" y="582930"/>
                    <a:pt x="189230" y="549910"/>
                  </a:cubicBezTo>
                  <a:cubicBezTo>
                    <a:pt x="207010" y="529590"/>
                    <a:pt x="217170" y="515620"/>
                    <a:pt x="227330" y="496570"/>
                  </a:cubicBezTo>
                  <a:cubicBezTo>
                    <a:pt x="236220" y="478790"/>
                    <a:pt x="242570" y="459740"/>
                    <a:pt x="245110" y="438150"/>
                  </a:cubicBezTo>
                  <a:cubicBezTo>
                    <a:pt x="248920" y="412750"/>
                    <a:pt x="232410" y="386080"/>
                    <a:pt x="241300" y="358140"/>
                  </a:cubicBezTo>
                  <a:cubicBezTo>
                    <a:pt x="255270" y="314960"/>
                    <a:pt x="325120" y="271780"/>
                    <a:pt x="351790" y="219710"/>
                  </a:cubicBezTo>
                  <a:cubicBezTo>
                    <a:pt x="379730" y="165100"/>
                    <a:pt x="375920" y="72390"/>
                    <a:pt x="405130" y="36830"/>
                  </a:cubicBezTo>
                  <a:cubicBezTo>
                    <a:pt x="422910" y="13970"/>
                    <a:pt x="455930" y="1270"/>
                    <a:pt x="472440" y="0"/>
                  </a:cubicBezTo>
                  <a:cubicBezTo>
                    <a:pt x="481330" y="0"/>
                    <a:pt x="490220" y="3810"/>
                    <a:pt x="494030" y="8890"/>
                  </a:cubicBezTo>
                  <a:cubicBezTo>
                    <a:pt x="499110" y="13970"/>
                    <a:pt x="502920" y="25400"/>
                    <a:pt x="500380" y="31750"/>
                  </a:cubicBezTo>
                  <a:cubicBezTo>
                    <a:pt x="496570" y="39370"/>
                    <a:pt x="476250" y="52070"/>
                    <a:pt x="467360" y="49530"/>
                  </a:cubicBezTo>
                  <a:cubicBezTo>
                    <a:pt x="459740" y="46990"/>
                    <a:pt x="448310" y="25400"/>
                    <a:pt x="452120" y="16510"/>
                  </a:cubicBezTo>
                  <a:cubicBezTo>
                    <a:pt x="454660" y="8890"/>
                    <a:pt x="477520" y="-1270"/>
                    <a:pt x="485140" y="2540"/>
                  </a:cubicBezTo>
                  <a:cubicBezTo>
                    <a:pt x="492760" y="6350"/>
                    <a:pt x="501650" y="27940"/>
                    <a:pt x="497840" y="36830"/>
                  </a:cubicBezTo>
                  <a:cubicBezTo>
                    <a:pt x="494030" y="46990"/>
                    <a:pt x="464820" y="48260"/>
                    <a:pt x="454660" y="55880"/>
                  </a:cubicBezTo>
                  <a:cubicBezTo>
                    <a:pt x="447040" y="62230"/>
                    <a:pt x="443230" y="67310"/>
                    <a:pt x="438150" y="80010"/>
                  </a:cubicBezTo>
                  <a:cubicBezTo>
                    <a:pt x="426720" y="105410"/>
                    <a:pt x="430530" y="170180"/>
                    <a:pt x="410210" y="214630"/>
                  </a:cubicBezTo>
                  <a:cubicBezTo>
                    <a:pt x="386080" y="267970"/>
                    <a:pt x="304800" y="330200"/>
                    <a:pt x="292100" y="373380"/>
                  </a:cubicBezTo>
                  <a:cubicBezTo>
                    <a:pt x="285750" y="396240"/>
                    <a:pt x="299720" y="412750"/>
                    <a:pt x="297180" y="434340"/>
                  </a:cubicBezTo>
                  <a:cubicBezTo>
                    <a:pt x="293370" y="461010"/>
                    <a:pt x="283210" y="496570"/>
                    <a:pt x="269240" y="523240"/>
                  </a:cubicBezTo>
                  <a:cubicBezTo>
                    <a:pt x="255270" y="549910"/>
                    <a:pt x="236220" y="568960"/>
                    <a:pt x="213360" y="594360"/>
                  </a:cubicBezTo>
                  <a:cubicBezTo>
                    <a:pt x="180340" y="628650"/>
                    <a:pt x="118110" y="668020"/>
                    <a:pt x="87630" y="706120"/>
                  </a:cubicBezTo>
                  <a:cubicBezTo>
                    <a:pt x="63500" y="735330"/>
                    <a:pt x="54610" y="786130"/>
                    <a:pt x="36830" y="796290"/>
                  </a:cubicBezTo>
                  <a:cubicBezTo>
                    <a:pt x="27940" y="801370"/>
                    <a:pt x="15240" y="801370"/>
                    <a:pt x="8890" y="796290"/>
                  </a:cubicBezTo>
                  <a:cubicBezTo>
                    <a:pt x="1270" y="791210"/>
                    <a:pt x="0" y="764540"/>
                    <a:pt x="0" y="764540"/>
                  </a:cubicBezTo>
                </a:path>
              </a:pathLst>
            </a:custGeom>
            <a:solidFill>
              <a:srgbClr val="051D40"/>
            </a:solidFill>
            <a:ln cap="sq">
              <a:noFill/>
              <a:prstDash val="solid"/>
              <a:miter/>
            </a:ln>
          </p:spPr>
        </p:sp>
      </p:grpSp>
      <p:grpSp>
        <p:nvGrpSpPr>
          <p:cNvPr name="Group 110" id="110"/>
          <p:cNvGrpSpPr/>
          <p:nvPr/>
        </p:nvGrpSpPr>
        <p:grpSpPr>
          <a:xfrm rot="0">
            <a:off x="4581326" y="5180773"/>
            <a:ext cx="2681572" cy="822300"/>
            <a:chOff x="0" y="0"/>
            <a:chExt cx="1871980" cy="574040"/>
          </a:xfrm>
        </p:grpSpPr>
        <p:sp>
          <p:nvSpPr>
            <p:cNvPr name="Freeform 111" id="111"/>
            <p:cNvSpPr/>
            <p:nvPr/>
          </p:nvSpPr>
          <p:spPr>
            <a:xfrm flipH="false" flipV="false" rot="0">
              <a:off x="50800" y="49978"/>
              <a:ext cx="1771021" cy="473586"/>
            </a:xfrm>
            <a:custGeom>
              <a:avLst/>
              <a:gdLst/>
              <a:ahLst/>
              <a:cxnLst/>
              <a:rect r="r" b="b" t="t" l="l"/>
              <a:pathLst>
                <a:path h="473586" w="1771021">
                  <a:moveTo>
                    <a:pt x="0" y="286572"/>
                  </a:moveTo>
                  <a:cubicBezTo>
                    <a:pt x="33020" y="168462"/>
                    <a:pt x="60960" y="127822"/>
                    <a:pt x="86360" y="106232"/>
                  </a:cubicBezTo>
                  <a:cubicBezTo>
                    <a:pt x="106680" y="88452"/>
                    <a:pt x="124460" y="80832"/>
                    <a:pt x="153670" y="74482"/>
                  </a:cubicBezTo>
                  <a:cubicBezTo>
                    <a:pt x="207010" y="60512"/>
                    <a:pt x="311150" y="50352"/>
                    <a:pt x="383540" y="66862"/>
                  </a:cubicBezTo>
                  <a:cubicBezTo>
                    <a:pt x="457200" y="84642"/>
                    <a:pt x="520700" y="153222"/>
                    <a:pt x="593090" y="178622"/>
                  </a:cubicBezTo>
                  <a:cubicBezTo>
                    <a:pt x="661670" y="202752"/>
                    <a:pt x="750570" y="200212"/>
                    <a:pt x="803910" y="217992"/>
                  </a:cubicBezTo>
                  <a:cubicBezTo>
                    <a:pt x="840740" y="230692"/>
                    <a:pt x="861060" y="237042"/>
                    <a:pt x="890270" y="259902"/>
                  </a:cubicBezTo>
                  <a:cubicBezTo>
                    <a:pt x="933450" y="294192"/>
                    <a:pt x="984250" y="423732"/>
                    <a:pt x="1023620" y="425002"/>
                  </a:cubicBezTo>
                  <a:cubicBezTo>
                    <a:pt x="1050290" y="426272"/>
                    <a:pt x="1074420" y="365312"/>
                    <a:pt x="1094740" y="353882"/>
                  </a:cubicBezTo>
                  <a:cubicBezTo>
                    <a:pt x="1106170" y="346262"/>
                    <a:pt x="1109980" y="346262"/>
                    <a:pt x="1125220" y="343722"/>
                  </a:cubicBezTo>
                  <a:cubicBezTo>
                    <a:pt x="1162050" y="338642"/>
                    <a:pt x="1270000" y="357692"/>
                    <a:pt x="1327150" y="348802"/>
                  </a:cubicBezTo>
                  <a:cubicBezTo>
                    <a:pt x="1370330" y="342452"/>
                    <a:pt x="1414780" y="332292"/>
                    <a:pt x="1440180" y="310702"/>
                  </a:cubicBezTo>
                  <a:cubicBezTo>
                    <a:pt x="1461770" y="291652"/>
                    <a:pt x="1461770" y="261172"/>
                    <a:pt x="1480820" y="234502"/>
                  </a:cubicBezTo>
                  <a:cubicBezTo>
                    <a:pt x="1506220" y="198942"/>
                    <a:pt x="1548130" y="148142"/>
                    <a:pt x="1588770" y="117662"/>
                  </a:cubicBezTo>
                  <a:cubicBezTo>
                    <a:pt x="1626870" y="90992"/>
                    <a:pt x="1691640" y="84642"/>
                    <a:pt x="1713230" y="59242"/>
                  </a:cubicBezTo>
                  <a:cubicBezTo>
                    <a:pt x="1727200" y="42732"/>
                    <a:pt x="1720850" y="12252"/>
                    <a:pt x="1731010" y="4632"/>
                  </a:cubicBezTo>
                  <a:cubicBezTo>
                    <a:pt x="1737360" y="-448"/>
                    <a:pt x="1747520" y="-448"/>
                    <a:pt x="1753870" y="2092"/>
                  </a:cubicBezTo>
                  <a:cubicBezTo>
                    <a:pt x="1761490" y="4632"/>
                    <a:pt x="1767840" y="13522"/>
                    <a:pt x="1769110" y="21142"/>
                  </a:cubicBezTo>
                  <a:cubicBezTo>
                    <a:pt x="1770380" y="27492"/>
                    <a:pt x="1767840" y="38922"/>
                    <a:pt x="1762760" y="44002"/>
                  </a:cubicBezTo>
                  <a:cubicBezTo>
                    <a:pt x="1756410" y="49082"/>
                    <a:pt x="1739900" y="51622"/>
                    <a:pt x="1732280" y="47812"/>
                  </a:cubicBezTo>
                  <a:cubicBezTo>
                    <a:pt x="1725930" y="45272"/>
                    <a:pt x="1719580" y="35112"/>
                    <a:pt x="1719580" y="27492"/>
                  </a:cubicBezTo>
                  <a:cubicBezTo>
                    <a:pt x="1718310" y="21142"/>
                    <a:pt x="1723390" y="10982"/>
                    <a:pt x="1728470" y="5902"/>
                  </a:cubicBezTo>
                  <a:cubicBezTo>
                    <a:pt x="1733550" y="2092"/>
                    <a:pt x="1744980" y="-1718"/>
                    <a:pt x="1751330" y="822"/>
                  </a:cubicBezTo>
                  <a:cubicBezTo>
                    <a:pt x="1758950" y="4632"/>
                    <a:pt x="1767840" y="16062"/>
                    <a:pt x="1770380" y="26222"/>
                  </a:cubicBezTo>
                  <a:cubicBezTo>
                    <a:pt x="1772920" y="40192"/>
                    <a:pt x="1767840" y="63052"/>
                    <a:pt x="1756410" y="79562"/>
                  </a:cubicBezTo>
                  <a:cubicBezTo>
                    <a:pt x="1742440" y="101152"/>
                    <a:pt x="1701800" y="124012"/>
                    <a:pt x="1677670" y="137982"/>
                  </a:cubicBezTo>
                  <a:cubicBezTo>
                    <a:pt x="1658620" y="148142"/>
                    <a:pt x="1643380" y="145602"/>
                    <a:pt x="1624330" y="158302"/>
                  </a:cubicBezTo>
                  <a:cubicBezTo>
                    <a:pt x="1593850" y="178622"/>
                    <a:pt x="1548130" y="230692"/>
                    <a:pt x="1520190" y="266252"/>
                  </a:cubicBezTo>
                  <a:cubicBezTo>
                    <a:pt x="1498600" y="295462"/>
                    <a:pt x="1494790" y="329752"/>
                    <a:pt x="1468120" y="351342"/>
                  </a:cubicBezTo>
                  <a:cubicBezTo>
                    <a:pt x="1436370" y="376742"/>
                    <a:pt x="1384300" y="391982"/>
                    <a:pt x="1333500" y="399602"/>
                  </a:cubicBezTo>
                  <a:cubicBezTo>
                    <a:pt x="1271270" y="409762"/>
                    <a:pt x="1168400" y="374202"/>
                    <a:pt x="1120140" y="394522"/>
                  </a:cubicBezTo>
                  <a:cubicBezTo>
                    <a:pt x="1085850" y="408492"/>
                    <a:pt x="1070610" y="455482"/>
                    <a:pt x="1050290" y="466912"/>
                  </a:cubicBezTo>
                  <a:cubicBezTo>
                    <a:pt x="1040130" y="471992"/>
                    <a:pt x="1032510" y="474532"/>
                    <a:pt x="1021080" y="473262"/>
                  </a:cubicBezTo>
                  <a:cubicBezTo>
                    <a:pt x="1004570" y="470722"/>
                    <a:pt x="981710" y="456752"/>
                    <a:pt x="960120" y="437702"/>
                  </a:cubicBezTo>
                  <a:cubicBezTo>
                    <a:pt x="925830" y="408492"/>
                    <a:pt x="883920" y="322132"/>
                    <a:pt x="847090" y="292922"/>
                  </a:cubicBezTo>
                  <a:cubicBezTo>
                    <a:pt x="825500" y="276412"/>
                    <a:pt x="811530" y="272602"/>
                    <a:pt x="782320" y="263712"/>
                  </a:cubicBezTo>
                  <a:cubicBezTo>
                    <a:pt x="734060" y="248472"/>
                    <a:pt x="641350" y="249742"/>
                    <a:pt x="577850" y="225612"/>
                  </a:cubicBezTo>
                  <a:cubicBezTo>
                    <a:pt x="515620" y="202752"/>
                    <a:pt x="447040" y="144332"/>
                    <a:pt x="405130" y="127822"/>
                  </a:cubicBezTo>
                  <a:cubicBezTo>
                    <a:pt x="384810" y="118932"/>
                    <a:pt x="377190" y="116392"/>
                    <a:pt x="354330" y="113852"/>
                  </a:cubicBezTo>
                  <a:cubicBezTo>
                    <a:pt x="311150" y="108772"/>
                    <a:pt x="208280" y="104962"/>
                    <a:pt x="161290" y="122742"/>
                  </a:cubicBezTo>
                  <a:cubicBezTo>
                    <a:pt x="128270" y="134172"/>
                    <a:pt x="104140" y="158302"/>
                    <a:pt x="86360" y="179892"/>
                  </a:cubicBezTo>
                  <a:cubicBezTo>
                    <a:pt x="71120" y="198942"/>
                    <a:pt x="62230" y="220532"/>
                    <a:pt x="55880" y="242122"/>
                  </a:cubicBezTo>
                  <a:cubicBezTo>
                    <a:pt x="49530" y="262442"/>
                    <a:pt x="54610" y="292922"/>
                    <a:pt x="44450" y="303082"/>
                  </a:cubicBezTo>
                  <a:cubicBezTo>
                    <a:pt x="38100" y="309432"/>
                    <a:pt x="24130" y="313242"/>
                    <a:pt x="16510" y="309432"/>
                  </a:cubicBezTo>
                  <a:cubicBezTo>
                    <a:pt x="10160" y="306892"/>
                    <a:pt x="0" y="286572"/>
                    <a:pt x="0" y="286572"/>
                  </a:cubicBezTo>
                </a:path>
              </a:pathLst>
            </a:custGeom>
            <a:solidFill>
              <a:srgbClr val="051D40"/>
            </a:solidFill>
            <a:ln cap="sq">
              <a:noFill/>
              <a:prstDash val="solid"/>
              <a:miter/>
            </a:ln>
          </p:spPr>
        </p:sp>
      </p:grpSp>
      <p:grpSp>
        <p:nvGrpSpPr>
          <p:cNvPr name="Group 112" id="112"/>
          <p:cNvGrpSpPr/>
          <p:nvPr/>
        </p:nvGrpSpPr>
        <p:grpSpPr>
          <a:xfrm rot="0">
            <a:off x="4566772" y="5584646"/>
            <a:ext cx="1477229" cy="1804694"/>
            <a:chOff x="0" y="0"/>
            <a:chExt cx="1031240" cy="1259840"/>
          </a:xfrm>
        </p:grpSpPr>
        <p:sp>
          <p:nvSpPr>
            <p:cNvPr name="Freeform 113" id="113"/>
            <p:cNvSpPr/>
            <p:nvPr/>
          </p:nvSpPr>
          <p:spPr>
            <a:xfrm flipH="false" flipV="false" rot="0">
              <a:off x="50800" y="50597"/>
              <a:ext cx="930235" cy="1161062"/>
            </a:xfrm>
            <a:custGeom>
              <a:avLst/>
              <a:gdLst/>
              <a:ahLst/>
              <a:cxnLst/>
              <a:rect r="r" b="b" t="t" l="l"/>
              <a:pathLst>
                <a:path h="1161062" w="930235">
                  <a:moveTo>
                    <a:pt x="35560" y="203"/>
                  </a:moveTo>
                  <a:cubicBezTo>
                    <a:pt x="92710" y="54813"/>
                    <a:pt x="105410" y="86563"/>
                    <a:pt x="107950" y="124663"/>
                  </a:cubicBezTo>
                  <a:cubicBezTo>
                    <a:pt x="110490" y="183083"/>
                    <a:pt x="58420" y="297383"/>
                    <a:pt x="55880" y="357073"/>
                  </a:cubicBezTo>
                  <a:cubicBezTo>
                    <a:pt x="54610" y="395173"/>
                    <a:pt x="53340" y="429463"/>
                    <a:pt x="69850" y="451053"/>
                  </a:cubicBezTo>
                  <a:cubicBezTo>
                    <a:pt x="86360" y="472643"/>
                    <a:pt x="138430" y="471373"/>
                    <a:pt x="157480" y="485343"/>
                  </a:cubicBezTo>
                  <a:cubicBezTo>
                    <a:pt x="170180" y="495503"/>
                    <a:pt x="173990" y="499313"/>
                    <a:pt x="182880" y="515823"/>
                  </a:cubicBezTo>
                  <a:cubicBezTo>
                    <a:pt x="203200" y="553923"/>
                    <a:pt x="217170" y="689813"/>
                    <a:pt x="245110" y="731723"/>
                  </a:cubicBezTo>
                  <a:cubicBezTo>
                    <a:pt x="259080" y="755853"/>
                    <a:pt x="273050" y="764743"/>
                    <a:pt x="295910" y="776173"/>
                  </a:cubicBezTo>
                  <a:cubicBezTo>
                    <a:pt x="327660" y="792683"/>
                    <a:pt x="387350" y="792683"/>
                    <a:pt x="427990" y="811733"/>
                  </a:cubicBezTo>
                  <a:cubicBezTo>
                    <a:pt x="467360" y="829513"/>
                    <a:pt x="502920" y="867613"/>
                    <a:pt x="534670" y="881583"/>
                  </a:cubicBezTo>
                  <a:cubicBezTo>
                    <a:pt x="558800" y="891743"/>
                    <a:pt x="579120" y="898093"/>
                    <a:pt x="599440" y="896823"/>
                  </a:cubicBezTo>
                  <a:cubicBezTo>
                    <a:pt x="619760" y="894283"/>
                    <a:pt x="635000" y="876503"/>
                    <a:pt x="655320" y="875233"/>
                  </a:cubicBezTo>
                  <a:cubicBezTo>
                    <a:pt x="674370" y="872693"/>
                    <a:pt x="698500" y="875233"/>
                    <a:pt x="717550" y="885393"/>
                  </a:cubicBezTo>
                  <a:cubicBezTo>
                    <a:pt x="741680" y="899363"/>
                    <a:pt x="759460" y="928573"/>
                    <a:pt x="779780" y="956513"/>
                  </a:cubicBezTo>
                  <a:cubicBezTo>
                    <a:pt x="807720" y="994613"/>
                    <a:pt x="834390" y="1067003"/>
                    <a:pt x="864870" y="1092403"/>
                  </a:cubicBezTo>
                  <a:cubicBezTo>
                    <a:pt x="883920" y="1110183"/>
                    <a:pt x="919480" y="1106373"/>
                    <a:pt x="927100" y="1119073"/>
                  </a:cubicBezTo>
                  <a:cubicBezTo>
                    <a:pt x="932180" y="1127963"/>
                    <a:pt x="930910" y="1144473"/>
                    <a:pt x="924560" y="1150823"/>
                  </a:cubicBezTo>
                  <a:cubicBezTo>
                    <a:pt x="918210" y="1155903"/>
                    <a:pt x="894080" y="1157173"/>
                    <a:pt x="887730" y="1152093"/>
                  </a:cubicBezTo>
                  <a:cubicBezTo>
                    <a:pt x="882650" y="1145743"/>
                    <a:pt x="882650" y="1121613"/>
                    <a:pt x="889000" y="1115263"/>
                  </a:cubicBezTo>
                  <a:cubicBezTo>
                    <a:pt x="892810" y="1108913"/>
                    <a:pt x="904240" y="1107643"/>
                    <a:pt x="911860" y="1108913"/>
                  </a:cubicBezTo>
                  <a:cubicBezTo>
                    <a:pt x="918210" y="1110183"/>
                    <a:pt x="928370" y="1117803"/>
                    <a:pt x="929640" y="1124153"/>
                  </a:cubicBezTo>
                  <a:cubicBezTo>
                    <a:pt x="930910" y="1133043"/>
                    <a:pt x="923290" y="1153363"/>
                    <a:pt x="913130" y="1158443"/>
                  </a:cubicBezTo>
                  <a:cubicBezTo>
                    <a:pt x="899160" y="1164793"/>
                    <a:pt x="863600" y="1159713"/>
                    <a:pt x="836930" y="1141933"/>
                  </a:cubicBezTo>
                  <a:cubicBezTo>
                    <a:pt x="788670" y="1110183"/>
                    <a:pt x="735330" y="943813"/>
                    <a:pt x="685800" y="924763"/>
                  </a:cubicBezTo>
                  <a:cubicBezTo>
                    <a:pt x="659130" y="913333"/>
                    <a:pt x="633730" y="940003"/>
                    <a:pt x="604520" y="940003"/>
                  </a:cubicBezTo>
                  <a:cubicBezTo>
                    <a:pt x="572770" y="941273"/>
                    <a:pt x="538480" y="937463"/>
                    <a:pt x="504190" y="924763"/>
                  </a:cubicBezTo>
                  <a:cubicBezTo>
                    <a:pt x="461010" y="908253"/>
                    <a:pt x="416560" y="858723"/>
                    <a:pt x="372110" y="839673"/>
                  </a:cubicBezTo>
                  <a:cubicBezTo>
                    <a:pt x="330200" y="821893"/>
                    <a:pt x="274320" y="824433"/>
                    <a:pt x="245110" y="807923"/>
                  </a:cubicBezTo>
                  <a:cubicBezTo>
                    <a:pt x="226060" y="796493"/>
                    <a:pt x="217170" y="788873"/>
                    <a:pt x="204470" y="767283"/>
                  </a:cubicBezTo>
                  <a:cubicBezTo>
                    <a:pt x="176530" y="721563"/>
                    <a:pt x="167640" y="565353"/>
                    <a:pt x="128270" y="523443"/>
                  </a:cubicBezTo>
                  <a:cubicBezTo>
                    <a:pt x="105410" y="496773"/>
                    <a:pt x="62230" y="505663"/>
                    <a:pt x="41910" y="487883"/>
                  </a:cubicBezTo>
                  <a:cubicBezTo>
                    <a:pt x="26670" y="473913"/>
                    <a:pt x="16510" y="456133"/>
                    <a:pt x="11430" y="435813"/>
                  </a:cubicBezTo>
                  <a:cubicBezTo>
                    <a:pt x="3810" y="411683"/>
                    <a:pt x="3810" y="387553"/>
                    <a:pt x="6350" y="351993"/>
                  </a:cubicBezTo>
                  <a:cubicBezTo>
                    <a:pt x="11430" y="293573"/>
                    <a:pt x="59690" y="160223"/>
                    <a:pt x="58420" y="115773"/>
                  </a:cubicBezTo>
                  <a:cubicBezTo>
                    <a:pt x="57150" y="96723"/>
                    <a:pt x="53340" y="90373"/>
                    <a:pt x="46990" y="77673"/>
                  </a:cubicBezTo>
                  <a:cubicBezTo>
                    <a:pt x="36830" y="59893"/>
                    <a:pt x="1270" y="38303"/>
                    <a:pt x="0" y="24333"/>
                  </a:cubicBezTo>
                  <a:cubicBezTo>
                    <a:pt x="0" y="15443"/>
                    <a:pt x="6350" y="6553"/>
                    <a:pt x="11430" y="2743"/>
                  </a:cubicBezTo>
                  <a:cubicBezTo>
                    <a:pt x="17780" y="-1067"/>
                    <a:pt x="35560" y="203"/>
                    <a:pt x="35560" y="203"/>
                  </a:cubicBezTo>
                </a:path>
              </a:pathLst>
            </a:custGeom>
            <a:solidFill>
              <a:srgbClr val="051D40"/>
            </a:solidFill>
            <a:ln cap="sq">
              <a:noFill/>
              <a:prstDash val="solid"/>
              <a:miter/>
            </a:ln>
          </p:spPr>
        </p:sp>
      </p:grpSp>
      <p:grpSp>
        <p:nvGrpSpPr>
          <p:cNvPr name="Group 114" id="114"/>
          <p:cNvGrpSpPr/>
          <p:nvPr/>
        </p:nvGrpSpPr>
        <p:grpSpPr>
          <a:xfrm rot="0">
            <a:off x="5245351" y="7180127"/>
            <a:ext cx="1306220" cy="1777405"/>
            <a:chOff x="0" y="0"/>
            <a:chExt cx="911860" cy="1240790"/>
          </a:xfrm>
        </p:grpSpPr>
        <p:sp>
          <p:nvSpPr>
            <p:cNvPr name="Freeform 115" id="115"/>
            <p:cNvSpPr/>
            <p:nvPr/>
          </p:nvSpPr>
          <p:spPr>
            <a:xfrm flipH="false" flipV="false" rot="0">
              <a:off x="50629" y="50244"/>
              <a:ext cx="810431" cy="1141447"/>
            </a:xfrm>
            <a:custGeom>
              <a:avLst/>
              <a:gdLst/>
              <a:ahLst/>
              <a:cxnLst/>
              <a:rect r="r" b="b" t="t" l="l"/>
              <a:pathLst>
                <a:path h="1141447" w="810431">
                  <a:moveTo>
                    <a:pt x="50971" y="1003856"/>
                  </a:moveTo>
                  <a:cubicBezTo>
                    <a:pt x="80181" y="1052116"/>
                    <a:pt x="77641" y="1067356"/>
                    <a:pt x="72561" y="1077516"/>
                  </a:cubicBezTo>
                  <a:cubicBezTo>
                    <a:pt x="67481" y="1086406"/>
                    <a:pt x="50971" y="1097836"/>
                    <a:pt x="52241" y="1097836"/>
                  </a:cubicBezTo>
                  <a:cubicBezTo>
                    <a:pt x="53511" y="1100376"/>
                    <a:pt x="136061" y="1020366"/>
                    <a:pt x="169081" y="1016556"/>
                  </a:cubicBezTo>
                  <a:cubicBezTo>
                    <a:pt x="190671" y="1014016"/>
                    <a:pt x="203371" y="1040686"/>
                    <a:pt x="226231" y="1039416"/>
                  </a:cubicBezTo>
                  <a:cubicBezTo>
                    <a:pt x="260521" y="1036876"/>
                    <a:pt x="310051" y="1001316"/>
                    <a:pt x="353231" y="973376"/>
                  </a:cubicBezTo>
                  <a:cubicBezTo>
                    <a:pt x="404031" y="940356"/>
                    <a:pt x="452291" y="899716"/>
                    <a:pt x="509441" y="850186"/>
                  </a:cubicBezTo>
                  <a:cubicBezTo>
                    <a:pt x="584371" y="786686"/>
                    <a:pt x="748201" y="655876"/>
                    <a:pt x="757091" y="615236"/>
                  </a:cubicBezTo>
                  <a:cubicBezTo>
                    <a:pt x="759631" y="603806"/>
                    <a:pt x="755821" y="598726"/>
                    <a:pt x="746931" y="589836"/>
                  </a:cubicBezTo>
                  <a:cubicBezTo>
                    <a:pt x="725341" y="563166"/>
                    <a:pt x="614851" y="526336"/>
                    <a:pt x="570401" y="488236"/>
                  </a:cubicBezTo>
                  <a:cubicBezTo>
                    <a:pt x="537381" y="460296"/>
                    <a:pt x="518331" y="432356"/>
                    <a:pt x="498011" y="395526"/>
                  </a:cubicBezTo>
                  <a:cubicBezTo>
                    <a:pt x="473881" y="353616"/>
                    <a:pt x="457371" y="296466"/>
                    <a:pt x="442131" y="244396"/>
                  </a:cubicBezTo>
                  <a:cubicBezTo>
                    <a:pt x="426891" y="192326"/>
                    <a:pt x="412921" y="126286"/>
                    <a:pt x="407841" y="83106"/>
                  </a:cubicBezTo>
                  <a:cubicBezTo>
                    <a:pt x="404031" y="55166"/>
                    <a:pt x="398951" y="24686"/>
                    <a:pt x="405301" y="11986"/>
                  </a:cubicBezTo>
                  <a:cubicBezTo>
                    <a:pt x="410381" y="4366"/>
                    <a:pt x="419271" y="556"/>
                    <a:pt x="426891" y="556"/>
                  </a:cubicBezTo>
                  <a:cubicBezTo>
                    <a:pt x="433241" y="-714"/>
                    <a:pt x="444671" y="4366"/>
                    <a:pt x="447211" y="10716"/>
                  </a:cubicBezTo>
                  <a:cubicBezTo>
                    <a:pt x="451021" y="18336"/>
                    <a:pt x="447211" y="41196"/>
                    <a:pt x="440861" y="46276"/>
                  </a:cubicBezTo>
                  <a:cubicBezTo>
                    <a:pt x="435781" y="51356"/>
                    <a:pt x="423081" y="51356"/>
                    <a:pt x="416731" y="48816"/>
                  </a:cubicBezTo>
                  <a:cubicBezTo>
                    <a:pt x="410381" y="46276"/>
                    <a:pt x="402761" y="37386"/>
                    <a:pt x="402761" y="29766"/>
                  </a:cubicBezTo>
                  <a:cubicBezTo>
                    <a:pt x="401491" y="22146"/>
                    <a:pt x="415461" y="1826"/>
                    <a:pt x="423081" y="556"/>
                  </a:cubicBezTo>
                  <a:cubicBezTo>
                    <a:pt x="430701" y="-1984"/>
                    <a:pt x="442131" y="4366"/>
                    <a:pt x="449751" y="15796"/>
                  </a:cubicBezTo>
                  <a:cubicBezTo>
                    <a:pt x="470071" y="42466"/>
                    <a:pt x="467531" y="146606"/>
                    <a:pt x="484041" y="210106"/>
                  </a:cubicBezTo>
                  <a:cubicBezTo>
                    <a:pt x="501821" y="276146"/>
                    <a:pt x="517061" y="353616"/>
                    <a:pt x="553891" y="403146"/>
                  </a:cubicBezTo>
                  <a:cubicBezTo>
                    <a:pt x="586911" y="448866"/>
                    <a:pt x="644061" y="478076"/>
                    <a:pt x="685971" y="503476"/>
                  </a:cubicBezTo>
                  <a:cubicBezTo>
                    <a:pt x="718991" y="525066"/>
                    <a:pt x="760901" y="530146"/>
                    <a:pt x="782491" y="551736"/>
                  </a:cubicBezTo>
                  <a:cubicBezTo>
                    <a:pt x="799001" y="569516"/>
                    <a:pt x="809161" y="599996"/>
                    <a:pt x="810431" y="616506"/>
                  </a:cubicBezTo>
                  <a:cubicBezTo>
                    <a:pt x="810431" y="627936"/>
                    <a:pt x="806621" y="633016"/>
                    <a:pt x="800271" y="643176"/>
                  </a:cubicBezTo>
                  <a:cubicBezTo>
                    <a:pt x="787571" y="664766"/>
                    <a:pt x="752011" y="702866"/>
                    <a:pt x="722801" y="729536"/>
                  </a:cubicBezTo>
                  <a:cubicBezTo>
                    <a:pt x="689781" y="758746"/>
                    <a:pt x="644061" y="780336"/>
                    <a:pt x="611041" y="809546"/>
                  </a:cubicBezTo>
                  <a:cubicBezTo>
                    <a:pt x="579291" y="837486"/>
                    <a:pt x="553891" y="878126"/>
                    <a:pt x="527221" y="899716"/>
                  </a:cubicBezTo>
                  <a:cubicBezTo>
                    <a:pt x="505631" y="914956"/>
                    <a:pt x="487851" y="917496"/>
                    <a:pt x="466261" y="934006"/>
                  </a:cubicBezTo>
                  <a:cubicBezTo>
                    <a:pt x="435781" y="955596"/>
                    <a:pt x="393871" y="1006396"/>
                    <a:pt x="364661" y="1022906"/>
                  </a:cubicBezTo>
                  <a:cubicBezTo>
                    <a:pt x="345611" y="1034336"/>
                    <a:pt x="327831" y="1031796"/>
                    <a:pt x="312591" y="1039416"/>
                  </a:cubicBezTo>
                  <a:cubicBezTo>
                    <a:pt x="297351" y="1048306"/>
                    <a:pt x="284651" y="1067356"/>
                    <a:pt x="269411" y="1074976"/>
                  </a:cubicBezTo>
                  <a:cubicBezTo>
                    <a:pt x="257981" y="1081326"/>
                    <a:pt x="249091" y="1086406"/>
                    <a:pt x="236391" y="1086406"/>
                  </a:cubicBezTo>
                  <a:cubicBezTo>
                    <a:pt x="218611" y="1087676"/>
                    <a:pt x="193211" y="1066086"/>
                    <a:pt x="172891" y="1071166"/>
                  </a:cubicBezTo>
                  <a:cubicBezTo>
                    <a:pt x="147491" y="1076246"/>
                    <a:pt x="127171" y="1123236"/>
                    <a:pt x="101771" y="1133396"/>
                  </a:cubicBezTo>
                  <a:cubicBezTo>
                    <a:pt x="81451" y="1142286"/>
                    <a:pt x="56051" y="1143556"/>
                    <a:pt x="38271" y="1138476"/>
                  </a:cubicBezTo>
                  <a:cubicBezTo>
                    <a:pt x="23031" y="1133396"/>
                    <a:pt x="3981" y="1118156"/>
                    <a:pt x="171" y="1104186"/>
                  </a:cubicBezTo>
                  <a:cubicBezTo>
                    <a:pt x="-2369" y="1088946"/>
                    <a:pt x="24301" y="1066086"/>
                    <a:pt x="23031" y="1050846"/>
                  </a:cubicBezTo>
                  <a:cubicBezTo>
                    <a:pt x="23031" y="1038146"/>
                    <a:pt x="5251" y="1027986"/>
                    <a:pt x="6521" y="1019096"/>
                  </a:cubicBezTo>
                  <a:cubicBezTo>
                    <a:pt x="6521" y="1010206"/>
                    <a:pt x="15411" y="998776"/>
                    <a:pt x="23031" y="996236"/>
                  </a:cubicBezTo>
                  <a:cubicBezTo>
                    <a:pt x="30651" y="993696"/>
                    <a:pt x="50971" y="1003856"/>
                    <a:pt x="50971" y="1003856"/>
                  </a:cubicBezTo>
                </a:path>
              </a:pathLst>
            </a:custGeom>
            <a:solidFill>
              <a:srgbClr val="051D40"/>
            </a:solidFill>
            <a:ln cap="sq">
              <a:noFill/>
              <a:prstDash val="solid"/>
              <a:miter/>
            </a:ln>
          </p:spPr>
        </p:sp>
      </p:grpSp>
      <p:grpSp>
        <p:nvGrpSpPr>
          <p:cNvPr name="Group 116" id="116"/>
          <p:cNvGrpSpPr/>
          <p:nvPr/>
        </p:nvGrpSpPr>
        <p:grpSpPr>
          <a:xfrm rot="0">
            <a:off x="4619530" y="7911465"/>
            <a:ext cx="882335" cy="896889"/>
            <a:chOff x="0" y="0"/>
            <a:chExt cx="615950" cy="626110"/>
          </a:xfrm>
        </p:grpSpPr>
        <p:sp>
          <p:nvSpPr>
            <p:cNvPr name="Freeform 117" id="117"/>
            <p:cNvSpPr/>
            <p:nvPr/>
          </p:nvSpPr>
          <p:spPr>
            <a:xfrm flipH="false" flipV="false" rot="0">
              <a:off x="50222" y="50800"/>
              <a:ext cx="521761" cy="523685"/>
            </a:xfrm>
            <a:custGeom>
              <a:avLst/>
              <a:gdLst/>
              <a:ahLst/>
              <a:cxnLst/>
              <a:rect r="r" b="b" t="t" l="l"/>
              <a:pathLst>
                <a:path h="523685" w="521761">
                  <a:moveTo>
                    <a:pt x="32328" y="0"/>
                  </a:moveTo>
                  <a:cubicBezTo>
                    <a:pt x="119958" y="7620"/>
                    <a:pt x="140278" y="15240"/>
                    <a:pt x="144088" y="25400"/>
                  </a:cubicBezTo>
                  <a:cubicBezTo>
                    <a:pt x="147898" y="33020"/>
                    <a:pt x="144088" y="48260"/>
                    <a:pt x="137738" y="53340"/>
                  </a:cubicBezTo>
                  <a:cubicBezTo>
                    <a:pt x="131388" y="58420"/>
                    <a:pt x="108528" y="57150"/>
                    <a:pt x="108528" y="57150"/>
                  </a:cubicBezTo>
                  <a:cubicBezTo>
                    <a:pt x="108528" y="55880"/>
                    <a:pt x="135198" y="44450"/>
                    <a:pt x="139008" y="49530"/>
                  </a:cubicBezTo>
                  <a:cubicBezTo>
                    <a:pt x="147898" y="58420"/>
                    <a:pt x="98368" y="135890"/>
                    <a:pt x="103448" y="157480"/>
                  </a:cubicBezTo>
                  <a:cubicBezTo>
                    <a:pt x="105988" y="167640"/>
                    <a:pt x="114878" y="176530"/>
                    <a:pt x="125038" y="177800"/>
                  </a:cubicBezTo>
                  <a:cubicBezTo>
                    <a:pt x="137738" y="181610"/>
                    <a:pt x="158058" y="162560"/>
                    <a:pt x="177108" y="161290"/>
                  </a:cubicBezTo>
                  <a:cubicBezTo>
                    <a:pt x="197428" y="160020"/>
                    <a:pt x="224098" y="165100"/>
                    <a:pt x="241878" y="171450"/>
                  </a:cubicBezTo>
                  <a:cubicBezTo>
                    <a:pt x="254578" y="176530"/>
                    <a:pt x="264738" y="182880"/>
                    <a:pt x="271088" y="193040"/>
                  </a:cubicBezTo>
                  <a:cubicBezTo>
                    <a:pt x="279978" y="207010"/>
                    <a:pt x="274898" y="234950"/>
                    <a:pt x="285058" y="247650"/>
                  </a:cubicBezTo>
                  <a:cubicBezTo>
                    <a:pt x="296488" y="260350"/>
                    <a:pt x="328238" y="257810"/>
                    <a:pt x="337128" y="271780"/>
                  </a:cubicBezTo>
                  <a:cubicBezTo>
                    <a:pt x="348558" y="287020"/>
                    <a:pt x="334588" y="323850"/>
                    <a:pt x="342208" y="340360"/>
                  </a:cubicBezTo>
                  <a:cubicBezTo>
                    <a:pt x="347288" y="353060"/>
                    <a:pt x="352368" y="358140"/>
                    <a:pt x="365068" y="365760"/>
                  </a:cubicBezTo>
                  <a:cubicBezTo>
                    <a:pt x="391738" y="381000"/>
                    <a:pt x="492068" y="373380"/>
                    <a:pt x="512388" y="397510"/>
                  </a:cubicBezTo>
                  <a:cubicBezTo>
                    <a:pt x="526358" y="415290"/>
                    <a:pt x="522548" y="447040"/>
                    <a:pt x="514928" y="468630"/>
                  </a:cubicBezTo>
                  <a:cubicBezTo>
                    <a:pt x="506038" y="490220"/>
                    <a:pt x="474288" y="520700"/>
                    <a:pt x="457778" y="523240"/>
                  </a:cubicBezTo>
                  <a:cubicBezTo>
                    <a:pt x="447618" y="525780"/>
                    <a:pt x="433648" y="516890"/>
                    <a:pt x="429838" y="510540"/>
                  </a:cubicBezTo>
                  <a:cubicBezTo>
                    <a:pt x="426028" y="502920"/>
                    <a:pt x="429838" y="485140"/>
                    <a:pt x="436188" y="480060"/>
                  </a:cubicBezTo>
                  <a:cubicBezTo>
                    <a:pt x="441268" y="474980"/>
                    <a:pt x="452698" y="472440"/>
                    <a:pt x="459048" y="473710"/>
                  </a:cubicBezTo>
                  <a:cubicBezTo>
                    <a:pt x="465398" y="476250"/>
                    <a:pt x="474288" y="483870"/>
                    <a:pt x="476828" y="490220"/>
                  </a:cubicBezTo>
                  <a:cubicBezTo>
                    <a:pt x="479368" y="496570"/>
                    <a:pt x="478098" y="508000"/>
                    <a:pt x="473018" y="513080"/>
                  </a:cubicBezTo>
                  <a:cubicBezTo>
                    <a:pt x="467938" y="519430"/>
                    <a:pt x="451428" y="524510"/>
                    <a:pt x="443808" y="521970"/>
                  </a:cubicBezTo>
                  <a:cubicBezTo>
                    <a:pt x="437458" y="520700"/>
                    <a:pt x="428568" y="511810"/>
                    <a:pt x="428568" y="504190"/>
                  </a:cubicBezTo>
                  <a:cubicBezTo>
                    <a:pt x="427298" y="492760"/>
                    <a:pt x="460318" y="471170"/>
                    <a:pt x="465398" y="457200"/>
                  </a:cubicBezTo>
                  <a:cubicBezTo>
                    <a:pt x="469208" y="447040"/>
                    <a:pt x="471748" y="435610"/>
                    <a:pt x="466668" y="429260"/>
                  </a:cubicBezTo>
                  <a:cubicBezTo>
                    <a:pt x="456508" y="419100"/>
                    <a:pt x="410788" y="435610"/>
                    <a:pt x="384118" y="427990"/>
                  </a:cubicBezTo>
                  <a:cubicBezTo>
                    <a:pt x="354908" y="419100"/>
                    <a:pt x="311728" y="396240"/>
                    <a:pt x="299028" y="377190"/>
                  </a:cubicBezTo>
                  <a:cubicBezTo>
                    <a:pt x="290138" y="364490"/>
                    <a:pt x="291408" y="350520"/>
                    <a:pt x="292678" y="335280"/>
                  </a:cubicBezTo>
                  <a:cubicBezTo>
                    <a:pt x="295218" y="318770"/>
                    <a:pt x="312998" y="279400"/>
                    <a:pt x="315538" y="280670"/>
                  </a:cubicBezTo>
                  <a:cubicBezTo>
                    <a:pt x="318078" y="280670"/>
                    <a:pt x="320618" y="309880"/>
                    <a:pt x="314268" y="314960"/>
                  </a:cubicBezTo>
                  <a:cubicBezTo>
                    <a:pt x="306648" y="321310"/>
                    <a:pt x="271088" y="309880"/>
                    <a:pt x="257118" y="295910"/>
                  </a:cubicBezTo>
                  <a:cubicBezTo>
                    <a:pt x="240608" y="280670"/>
                    <a:pt x="245688" y="233680"/>
                    <a:pt x="229178" y="219710"/>
                  </a:cubicBezTo>
                  <a:cubicBezTo>
                    <a:pt x="215208" y="209550"/>
                    <a:pt x="192348" y="210820"/>
                    <a:pt x="174568" y="212090"/>
                  </a:cubicBezTo>
                  <a:cubicBezTo>
                    <a:pt x="156788" y="213360"/>
                    <a:pt x="139008" y="228600"/>
                    <a:pt x="119958" y="226060"/>
                  </a:cubicBezTo>
                  <a:cubicBezTo>
                    <a:pt x="100908" y="223520"/>
                    <a:pt x="71698" y="209550"/>
                    <a:pt x="61538" y="191770"/>
                  </a:cubicBezTo>
                  <a:cubicBezTo>
                    <a:pt x="50108" y="171450"/>
                    <a:pt x="53918" y="133350"/>
                    <a:pt x="60268" y="105410"/>
                  </a:cubicBezTo>
                  <a:cubicBezTo>
                    <a:pt x="66618" y="76200"/>
                    <a:pt x="84398" y="34290"/>
                    <a:pt x="100908" y="20320"/>
                  </a:cubicBezTo>
                  <a:cubicBezTo>
                    <a:pt x="109798" y="12700"/>
                    <a:pt x="125038" y="8890"/>
                    <a:pt x="132658" y="11430"/>
                  </a:cubicBezTo>
                  <a:cubicBezTo>
                    <a:pt x="139008" y="13970"/>
                    <a:pt x="145358" y="24130"/>
                    <a:pt x="145358" y="30480"/>
                  </a:cubicBezTo>
                  <a:cubicBezTo>
                    <a:pt x="145358" y="39370"/>
                    <a:pt x="137738" y="53340"/>
                    <a:pt x="126308" y="58420"/>
                  </a:cubicBezTo>
                  <a:cubicBezTo>
                    <a:pt x="109798" y="67310"/>
                    <a:pt x="62808" y="63500"/>
                    <a:pt x="39948" y="54610"/>
                  </a:cubicBezTo>
                  <a:cubicBezTo>
                    <a:pt x="23438" y="49530"/>
                    <a:pt x="3118" y="36830"/>
                    <a:pt x="578" y="26670"/>
                  </a:cubicBezTo>
                  <a:cubicBezTo>
                    <a:pt x="-1962" y="20320"/>
                    <a:pt x="4388" y="8890"/>
                    <a:pt x="9468" y="5080"/>
                  </a:cubicBezTo>
                  <a:cubicBezTo>
                    <a:pt x="14548" y="1270"/>
                    <a:pt x="32328" y="0"/>
                    <a:pt x="32328" y="0"/>
                  </a:cubicBezTo>
                </a:path>
              </a:pathLst>
            </a:custGeom>
            <a:solidFill>
              <a:srgbClr val="051D40"/>
            </a:solidFill>
            <a:ln cap="sq">
              <a:noFill/>
              <a:prstDash val="solid"/>
              <a:miter/>
            </a:ln>
          </p:spPr>
        </p:sp>
      </p:grpSp>
      <p:grpSp>
        <p:nvGrpSpPr>
          <p:cNvPr name="Group 118" id="118"/>
          <p:cNvGrpSpPr/>
          <p:nvPr/>
        </p:nvGrpSpPr>
        <p:grpSpPr>
          <a:xfrm rot="0">
            <a:off x="4612253" y="6889047"/>
            <a:ext cx="935094" cy="1217077"/>
            <a:chOff x="0" y="0"/>
            <a:chExt cx="652780" cy="849630"/>
          </a:xfrm>
        </p:grpSpPr>
        <p:sp>
          <p:nvSpPr>
            <p:cNvPr name="Freeform 119" id="119"/>
            <p:cNvSpPr/>
            <p:nvPr/>
          </p:nvSpPr>
          <p:spPr>
            <a:xfrm flipH="false" flipV="false" rot="0">
              <a:off x="50800" y="50476"/>
              <a:ext cx="549910" cy="748789"/>
            </a:xfrm>
            <a:custGeom>
              <a:avLst/>
              <a:gdLst/>
              <a:ahLst/>
              <a:cxnLst/>
              <a:rect r="r" b="b" t="t" l="l"/>
              <a:pathLst>
                <a:path h="748789" w="549910">
                  <a:moveTo>
                    <a:pt x="20320" y="698824"/>
                  </a:moveTo>
                  <a:cubicBezTo>
                    <a:pt x="95250" y="673424"/>
                    <a:pt x="102870" y="658184"/>
                    <a:pt x="121920" y="645484"/>
                  </a:cubicBezTo>
                  <a:cubicBezTo>
                    <a:pt x="152400" y="626434"/>
                    <a:pt x="210820" y="618814"/>
                    <a:pt x="247650" y="585794"/>
                  </a:cubicBezTo>
                  <a:cubicBezTo>
                    <a:pt x="294640" y="543884"/>
                    <a:pt x="337820" y="470224"/>
                    <a:pt x="364490" y="399104"/>
                  </a:cubicBezTo>
                  <a:cubicBezTo>
                    <a:pt x="393700" y="317824"/>
                    <a:pt x="375920" y="162884"/>
                    <a:pt x="407670" y="122244"/>
                  </a:cubicBezTo>
                  <a:cubicBezTo>
                    <a:pt x="422910" y="103194"/>
                    <a:pt x="445770" y="112084"/>
                    <a:pt x="462280" y="98114"/>
                  </a:cubicBezTo>
                  <a:cubicBezTo>
                    <a:pt x="482600" y="77794"/>
                    <a:pt x="495300" y="10484"/>
                    <a:pt x="514350" y="2864"/>
                  </a:cubicBezTo>
                  <a:cubicBezTo>
                    <a:pt x="524510" y="-2216"/>
                    <a:pt x="538480" y="2864"/>
                    <a:pt x="544830" y="9214"/>
                  </a:cubicBezTo>
                  <a:cubicBezTo>
                    <a:pt x="549910" y="14294"/>
                    <a:pt x="549910" y="32074"/>
                    <a:pt x="546100" y="39694"/>
                  </a:cubicBezTo>
                  <a:cubicBezTo>
                    <a:pt x="542290" y="46044"/>
                    <a:pt x="532130" y="51124"/>
                    <a:pt x="525780" y="51124"/>
                  </a:cubicBezTo>
                  <a:cubicBezTo>
                    <a:pt x="518160" y="51124"/>
                    <a:pt x="508000" y="46044"/>
                    <a:pt x="504190" y="39694"/>
                  </a:cubicBezTo>
                  <a:cubicBezTo>
                    <a:pt x="500380" y="33344"/>
                    <a:pt x="499110" y="23184"/>
                    <a:pt x="501650" y="15564"/>
                  </a:cubicBezTo>
                  <a:cubicBezTo>
                    <a:pt x="504190" y="9214"/>
                    <a:pt x="513080" y="1594"/>
                    <a:pt x="519430" y="324"/>
                  </a:cubicBezTo>
                  <a:cubicBezTo>
                    <a:pt x="525780" y="-946"/>
                    <a:pt x="537210" y="1594"/>
                    <a:pt x="542290" y="6674"/>
                  </a:cubicBezTo>
                  <a:cubicBezTo>
                    <a:pt x="547370" y="11754"/>
                    <a:pt x="549910" y="19374"/>
                    <a:pt x="549910" y="29534"/>
                  </a:cubicBezTo>
                  <a:cubicBezTo>
                    <a:pt x="549910" y="47314"/>
                    <a:pt x="535940" y="85414"/>
                    <a:pt x="519430" y="108274"/>
                  </a:cubicBezTo>
                  <a:cubicBezTo>
                    <a:pt x="502920" y="132404"/>
                    <a:pt x="464820" y="137484"/>
                    <a:pt x="445770" y="170504"/>
                  </a:cubicBezTo>
                  <a:cubicBezTo>
                    <a:pt x="415290" y="226384"/>
                    <a:pt x="429260" y="366084"/>
                    <a:pt x="401320" y="441014"/>
                  </a:cubicBezTo>
                  <a:cubicBezTo>
                    <a:pt x="377190" y="500704"/>
                    <a:pt x="330200" y="557854"/>
                    <a:pt x="303530" y="590874"/>
                  </a:cubicBezTo>
                  <a:cubicBezTo>
                    <a:pt x="288290" y="609924"/>
                    <a:pt x="281940" y="620084"/>
                    <a:pt x="262890" y="632784"/>
                  </a:cubicBezTo>
                  <a:cubicBezTo>
                    <a:pt x="234950" y="653104"/>
                    <a:pt x="173990" y="669614"/>
                    <a:pt x="143510" y="688664"/>
                  </a:cubicBezTo>
                  <a:cubicBezTo>
                    <a:pt x="123190" y="702634"/>
                    <a:pt x="115570" y="720414"/>
                    <a:pt x="96520" y="730574"/>
                  </a:cubicBezTo>
                  <a:cubicBezTo>
                    <a:pt x="74930" y="740734"/>
                    <a:pt x="34290" y="753434"/>
                    <a:pt x="17780" y="747084"/>
                  </a:cubicBezTo>
                  <a:cubicBezTo>
                    <a:pt x="8890" y="744544"/>
                    <a:pt x="0" y="733114"/>
                    <a:pt x="0" y="725494"/>
                  </a:cubicBezTo>
                  <a:cubicBezTo>
                    <a:pt x="0" y="716604"/>
                    <a:pt x="20320" y="698824"/>
                    <a:pt x="20320" y="698824"/>
                  </a:cubicBezTo>
                </a:path>
              </a:pathLst>
            </a:custGeom>
            <a:solidFill>
              <a:srgbClr val="051D40"/>
            </a:solidFill>
            <a:ln cap="sq">
              <a:noFill/>
              <a:prstDash val="solid"/>
              <a:miter/>
            </a:ln>
          </p:spPr>
        </p:sp>
      </p:grpSp>
      <p:grpSp>
        <p:nvGrpSpPr>
          <p:cNvPr name="Group 120" id="120"/>
          <p:cNvGrpSpPr/>
          <p:nvPr/>
        </p:nvGrpSpPr>
        <p:grpSpPr>
          <a:xfrm rot="0">
            <a:off x="4115598" y="8553659"/>
            <a:ext cx="1346244" cy="545774"/>
            <a:chOff x="0" y="0"/>
            <a:chExt cx="939800" cy="381000"/>
          </a:xfrm>
        </p:grpSpPr>
        <p:sp>
          <p:nvSpPr>
            <p:cNvPr name="Freeform 121" id="121"/>
            <p:cNvSpPr/>
            <p:nvPr/>
          </p:nvSpPr>
          <p:spPr>
            <a:xfrm flipH="false" flipV="false" rot="0">
              <a:off x="49010" y="50470"/>
              <a:ext cx="840786" cy="278502"/>
            </a:xfrm>
            <a:custGeom>
              <a:avLst/>
              <a:gdLst/>
              <a:ahLst/>
              <a:cxnLst/>
              <a:rect r="r" b="b" t="t" l="l"/>
              <a:pathLst>
                <a:path h="278502" w="840786">
                  <a:moveTo>
                    <a:pt x="39890" y="202260"/>
                  </a:moveTo>
                  <a:cubicBezTo>
                    <a:pt x="93230" y="235280"/>
                    <a:pt x="131330" y="228930"/>
                    <a:pt x="159270" y="217500"/>
                  </a:cubicBezTo>
                  <a:cubicBezTo>
                    <a:pt x="193560" y="203530"/>
                    <a:pt x="230390" y="159080"/>
                    <a:pt x="259600" y="143840"/>
                  </a:cubicBezTo>
                  <a:cubicBezTo>
                    <a:pt x="279920" y="132410"/>
                    <a:pt x="291350" y="124790"/>
                    <a:pt x="314210" y="124790"/>
                  </a:cubicBezTo>
                  <a:cubicBezTo>
                    <a:pt x="354850" y="126060"/>
                    <a:pt x="447560" y="189560"/>
                    <a:pt x="478040" y="187020"/>
                  </a:cubicBezTo>
                  <a:cubicBezTo>
                    <a:pt x="490740" y="185750"/>
                    <a:pt x="495820" y="178130"/>
                    <a:pt x="503440" y="170510"/>
                  </a:cubicBezTo>
                  <a:cubicBezTo>
                    <a:pt x="513600" y="159080"/>
                    <a:pt x="526300" y="136220"/>
                    <a:pt x="531380" y="119710"/>
                  </a:cubicBezTo>
                  <a:cubicBezTo>
                    <a:pt x="536460" y="104470"/>
                    <a:pt x="530110" y="89230"/>
                    <a:pt x="535190" y="75260"/>
                  </a:cubicBezTo>
                  <a:cubicBezTo>
                    <a:pt x="540270" y="58750"/>
                    <a:pt x="551700" y="38430"/>
                    <a:pt x="565670" y="27000"/>
                  </a:cubicBezTo>
                  <a:cubicBezTo>
                    <a:pt x="579640" y="14300"/>
                    <a:pt x="605040" y="9220"/>
                    <a:pt x="621550" y="5410"/>
                  </a:cubicBezTo>
                  <a:cubicBezTo>
                    <a:pt x="635520" y="1600"/>
                    <a:pt x="644410" y="-940"/>
                    <a:pt x="662190" y="330"/>
                  </a:cubicBezTo>
                  <a:cubicBezTo>
                    <a:pt x="691400" y="330"/>
                    <a:pt x="749820" y="11760"/>
                    <a:pt x="781570" y="25730"/>
                  </a:cubicBezTo>
                  <a:cubicBezTo>
                    <a:pt x="805700" y="35890"/>
                    <a:pt x="833640" y="51130"/>
                    <a:pt x="839990" y="66370"/>
                  </a:cubicBezTo>
                  <a:cubicBezTo>
                    <a:pt x="842530" y="75260"/>
                    <a:pt x="838720" y="90500"/>
                    <a:pt x="832370" y="95580"/>
                  </a:cubicBezTo>
                  <a:cubicBezTo>
                    <a:pt x="827290" y="100660"/>
                    <a:pt x="815860" y="104470"/>
                    <a:pt x="809510" y="100660"/>
                  </a:cubicBezTo>
                  <a:cubicBezTo>
                    <a:pt x="801890" y="98120"/>
                    <a:pt x="790460" y="77800"/>
                    <a:pt x="791730" y="68910"/>
                  </a:cubicBezTo>
                  <a:cubicBezTo>
                    <a:pt x="793000" y="61290"/>
                    <a:pt x="803160" y="53670"/>
                    <a:pt x="809510" y="52400"/>
                  </a:cubicBezTo>
                  <a:cubicBezTo>
                    <a:pt x="815860" y="49860"/>
                    <a:pt x="827290" y="52400"/>
                    <a:pt x="832370" y="57480"/>
                  </a:cubicBezTo>
                  <a:cubicBezTo>
                    <a:pt x="838720" y="62560"/>
                    <a:pt x="842530" y="80340"/>
                    <a:pt x="839990" y="86690"/>
                  </a:cubicBezTo>
                  <a:cubicBezTo>
                    <a:pt x="836180" y="94310"/>
                    <a:pt x="823480" y="101930"/>
                    <a:pt x="812050" y="101930"/>
                  </a:cubicBezTo>
                  <a:cubicBezTo>
                    <a:pt x="795540" y="101930"/>
                    <a:pt x="773950" y="72720"/>
                    <a:pt x="747280" y="63830"/>
                  </a:cubicBezTo>
                  <a:cubicBezTo>
                    <a:pt x="711720" y="52400"/>
                    <a:pt x="643140" y="33350"/>
                    <a:pt x="610120" y="52400"/>
                  </a:cubicBezTo>
                  <a:cubicBezTo>
                    <a:pt x="577100" y="72720"/>
                    <a:pt x="577100" y="152730"/>
                    <a:pt x="552970" y="184480"/>
                  </a:cubicBezTo>
                  <a:cubicBezTo>
                    <a:pt x="536460" y="207340"/>
                    <a:pt x="513600" y="223850"/>
                    <a:pt x="494550" y="231470"/>
                  </a:cubicBezTo>
                  <a:cubicBezTo>
                    <a:pt x="481850" y="237820"/>
                    <a:pt x="472960" y="237820"/>
                    <a:pt x="456450" y="235280"/>
                  </a:cubicBezTo>
                  <a:cubicBezTo>
                    <a:pt x="423430" y="230200"/>
                    <a:pt x="361200" y="171780"/>
                    <a:pt x="314210" y="175590"/>
                  </a:cubicBezTo>
                  <a:cubicBezTo>
                    <a:pt x="264680" y="179400"/>
                    <a:pt x="210070" y="253060"/>
                    <a:pt x="165620" y="268300"/>
                  </a:cubicBezTo>
                  <a:cubicBezTo>
                    <a:pt x="133870" y="279730"/>
                    <a:pt x="97040" y="278460"/>
                    <a:pt x="76720" y="278460"/>
                  </a:cubicBezTo>
                  <a:cubicBezTo>
                    <a:pt x="65290" y="278460"/>
                    <a:pt x="60210" y="278460"/>
                    <a:pt x="51320" y="274650"/>
                  </a:cubicBezTo>
                  <a:cubicBezTo>
                    <a:pt x="36080" y="268300"/>
                    <a:pt x="6870" y="247980"/>
                    <a:pt x="1790" y="234010"/>
                  </a:cubicBezTo>
                  <a:cubicBezTo>
                    <a:pt x="-2020" y="223850"/>
                    <a:pt x="520" y="209880"/>
                    <a:pt x="6870" y="204800"/>
                  </a:cubicBezTo>
                  <a:cubicBezTo>
                    <a:pt x="13220" y="199720"/>
                    <a:pt x="39890" y="202260"/>
                    <a:pt x="39890" y="202260"/>
                  </a:cubicBezTo>
                </a:path>
              </a:pathLst>
            </a:custGeom>
            <a:solidFill>
              <a:srgbClr val="051D40"/>
            </a:solidFill>
            <a:ln cap="sq">
              <a:noFill/>
              <a:prstDash val="solid"/>
              <a:miter/>
            </a:ln>
          </p:spPr>
        </p:sp>
      </p:grpSp>
      <p:grpSp>
        <p:nvGrpSpPr>
          <p:cNvPr name="Group 122" id="122"/>
          <p:cNvGrpSpPr/>
          <p:nvPr/>
        </p:nvGrpSpPr>
        <p:grpSpPr>
          <a:xfrm rot="0">
            <a:off x="3191420" y="7880538"/>
            <a:ext cx="1178873" cy="1193427"/>
            <a:chOff x="0" y="0"/>
            <a:chExt cx="822960" cy="833120"/>
          </a:xfrm>
        </p:grpSpPr>
        <p:sp>
          <p:nvSpPr>
            <p:cNvPr name="Freeform 123" id="123"/>
            <p:cNvSpPr/>
            <p:nvPr/>
          </p:nvSpPr>
          <p:spPr>
            <a:xfrm flipH="false" flipV="false" rot="0">
              <a:off x="43276" y="50660"/>
              <a:ext cx="730848" cy="732321"/>
            </a:xfrm>
            <a:custGeom>
              <a:avLst/>
              <a:gdLst/>
              <a:ahLst/>
              <a:cxnLst/>
              <a:rect r="r" b="b" t="t" l="l"/>
              <a:pathLst>
                <a:path h="732321" w="730848">
                  <a:moveTo>
                    <a:pt x="76104" y="42050"/>
                  </a:moveTo>
                  <a:cubicBezTo>
                    <a:pt x="44354" y="92850"/>
                    <a:pt x="44354" y="120790"/>
                    <a:pt x="58324" y="132220"/>
                  </a:cubicBezTo>
                  <a:cubicBezTo>
                    <a:pt x="78644" y="151270"/>
                    <a:pt x="154844" y="136030"/>
                    <a:pt x="189134" y="143650"/>
                  </a:cubicBezTo>
                  <a:cubicBezTo>
                    <a:pt x="213264" y="150000"/>
                    <a:pt x="227234" y="155080"/>
                    <a:pt x="247554" y="165240"/>
                  </a:cubicBezTo>
                  <a:cubicBezTo>
                    <a:pt x="275494" y="179210"/>
                    <a:pt x="312324" y="204610"/>
                    <a:pt x="337724" y="227470"/>
                  </a:cubicBezTo>
                  <a:cubicBezTo>
                    <a:pt x="360584" y="246520"/>
                    <a:pt x="373284" y="257950"/>
                    <a:pt x="397414" y="287160"/>
                  </a:cubicBezTo>
                  <a:cubicBezTo>
                    <a:pt x="444404" y="344310"/>
                    <a:pt x="528224" y="491630"/>
                    <a:pt x="591724" y="564020"/>
                  </a:cubicBezTo>
                  <a:cubicBezTo>
                    <a:pt x="638714" y="618630"/>
                    <a:pt x="716184" y="663080"/>
                    <a:pt x="727614" y="693560"/>
                  </a:cubicBezTo>
                  <a:cubicBezTo>
                    <a:pt x="732694" y="706260"/>
                    <a:pt x="731424" y="717690"/>
                    <a:pt x="726344" y="724040"/>
                  </a:cubicBezTo>
                  <a:cubicBezTo>
                    <a:pt x="721264" y="730390"/>
                    <a:pt x="703484" y="734200"/>
                    <a:pt x="695864" y="730390"/>
                  </a:cubicBezTo>
                  <a:cubicBezTo>
                    <a:pt x="689514" y="727850"/>
                    <a:pt x="683164" y="718960"/>
                    <a:pt x="681894" y="712610"/>
                  </a:cubicBezTo>
                  <a:cubicBezTo>
                    <a:pt x="680624" y="704990"/>
                    <a:pt x="684434" y="693560"/>
                    <a:pt x="689514" y="689750"/>
                  </a:cubicBezTo>
                  <a:cubicBezTo>
                    <a:pt x="695864" y="684670"/>
                    <a:pt x="713644" y="680860"/>
                    <a:pt x="719994" y="685940"/>
                  </a:cubicBezTo>
                  <a:cubicBezTo>
                    <a:pt x="727614" y="691020"/>
                    <a:pt x="732694" y="713880"/>
                    <a:pt x="727614" y="721500"/>
                  </a:cubicBezTo>
                  <a:cubicBezTo>
                    <a:pt x="723804" y="729120"/>
                    <a:pt x="711104" y="734200"/>
                    <a:pt x="698404" y="731660"/>
                  </a:cubicBezTo>
                  <a:cubicBezTo>
                    <a:pt x="669194" y="726580"/>
                    <a:pt x="610774" y="666890"/>
                    <a:pt x="566324" y="617360"/>
                  </a:cubicBezTo>
                  <a:cubicBezTo>
                    <a:pt x="504094" y="547510"/>
                    <a:pt x="425354" y="402730"/>
                    <a:pt x="375824" y="340500"/>
                  </a:cubicBezTo>
                  <a:cubicBezTo>
                    <a:pt x="347884" y="306210"/>
                    <a:pt x="335184" y="288430"/>
                    <a:pt x="305974" y="265570"/>
                  </a:cubicBezTo>
                  <a:cubicBezTo>
                    <a:pt x="270414" y="238900"/>
                    <a:pt x="219614" y="205880"/>
                    <a:pt x="173894" y="191910"/>
                  </a:cubicBezTo>
                  <a:cubicBezTo>
                    <a:pt x="128174" y="179210"/>
                    <a:pt x="58324" y="195720"/>
                    <a:pt x="31654" y="185560"/>
                  </a:cubicBezTo>
                  <a:cubicBezTo>
                    <a:pt x="20224" y="180480"/>
                    <a:pt x="13874" y="176670"/>
                    <a:pt x="8794" y="165240"/>
                  </a:cubicBezTo>
                  <a:cubicBezTo>
                    <a:pt x="-1366" y="143650"/>
                    <a:pt x="-3906" y="77610"/>
                    <a:pt x="7524" y="48400"/>
                  </a:cubicBezTo>
                  <a:cubicBezTo>
                    <a:pt x="15144" y="26810"/>
                    <a:pt x="38004" y="2680"/>
                    <a:pt x="51974" y="140"/>
                  </a:cubicBezTo>
                  <a:cubicBezTo>
                    <a:pt x="60864" y="-1130"/>
                    <a:pt x="73564" y="6490"/>
                    <a:pt x="77374" y="12840"/>
                  </a:cubicBezTo>
                  <a:cubicBezTo>
                    <a:pt x="81184" y="19190"/>
                    <a:pt x="76104" y="42050"/>
                    <a:pt x="76104" y="42050"/>
                  </a:cubicBezTo>
                </a:path>
              </a:pathLst>
            </a:custGeom>
            <a:solidFill>
              <a:srgbClr val="051D40"/>
            </a:solidFill>
            <a:ln cap="sq">
              <a:noFill/>
              <a:prstDash val="solid"/>
              <a:miter/>
            </a:ln>
          </p:spPr>
        </p:sp>
      </p:grpSp>
      <p:grpSp>
        <p:nvGrpSpPr>
          <p:cNvPr name="Group 124" id="124"/>
          <p:cNvGrpSpPr/>
          <p:nvPr/>
        </p:nvGrpSpPr>
        <p:grpSpPr>
          <a:xfrm rot="0">
            <a:off x="3209613" y="7322028"/>
            <a:ext cx="940551" cy="756807"/>
            <a:chOff x="0" y="0"/>
            <a:chExt cx="656590" cy="528320"/>
          </a:xfrm>
        </p:grpSpPr>
        <p:sp>
          <p:nvSpPr>
            <p:cNvPr name="Freeform 125" id="125"/>
            <p:cNvSpPr/>
            <p:nvPr/>
          </p:nvSpPr>
          <p:spPr>
            <a:xfrm flipH="false" flipV="false" rot="0">
              <a:off x="50800" y="46831"/>
              <a:ext cx="555032" cy="430882"/>
            </a:xfrm>
            <a:custGeom>
              <a:avLst/>
              <a:gdLst/>
              <a:ahLst/>
              <a:cxnLst/>
              <a:rect r="r" b="b" t="t" l="l"/>
              <a:pathLst>
                <a:path h="430882" w="555032">
                  <a:moveTo>
                    <a:pt x="10160" y="388779"/>
                  </a:moveTo>
                  <a:cubicBezTo>
                    <a:pt x="176530" y="223679"/>
                    <a:pt x="203200" y="162719"/>
                    <a:pt x="246380" y="119539"/>
                  </a:cubicBezTo>
                  <a:cubicBezTo>
                    <a:pt x="289560" y="75089"/>
                    <a:pt x="354330" y="21749"/>
                    <a:pt x="396240" y="7779"/>
                  </a:cubicBezTo>
                  <a:cubicBezTo>
                    <a:pt x="420370" y="-1111"/>
                    <a:pt x="439420" y="-2381"/>
                    <a:pt x="461010" y="3969"/>
                  </a:cubicBezTo>
                  <a:cubicBezTo>
                    <a:pt x="488950" y="12859"/>
                    <a:pt x="537210" y="47149"/>
                    <a:pt x="547370" y="67469"/>
                  </a:cubicBezTo>
                  <a:cubicBezTo>
                    <a:pt x="553720" y="80169"/>
                    <a:pt x="553720" y="97949"/>
                    <a:pt x="547370" y="104299"/>
                  </a:cubicBezTo>
                  <a:cubicBezTo>
                    <a:pt x="542290" y="110649"/>
                    <a:pt x="524510" y="111919"/>
                    <a:pt x="516890" y="108109"/>
                  </a:cubicBezTo>
                  <a:cubicBezTo>
                    <a:pt x="510540" y="104299"/>
                    <a:pt x="505460" y="94139"/>
                    <a:pt x="505460" y="87789"/>
                  </a:cubicBezTo>
                  <a:cubicBezTo>
                    <a:pt x="505460" y="78899"/>
                    <a:pt x="514350" y="64929"/>
                    <a:pt x="521970" y="62389"/>
                  </a:cubicBezTo>
                  <a:cubicBezTo>
                    <a:pt x="529590" y="58579"/>
                    <a:pt x="541020" y="61119"/>
                    <a:pt x="546100" y="66199"/>
                  </a:cubicBezTo>
                  <a:cubicBezTo>
                    <a:pt x="552450" y="71279"/>
                    <a:pt x="557530" y="87789"/>
                    <a:pt x="553720" y="95409"/>
                  </a:cubicBezTo>
                  <a:cubicBezTo>
                    <a:pt x="551180" y="103029"/>
                    <a:pt x="538480" y="111919"/>
                    <a:pt x="527050" y="110649"/>
                  </a:cubicBezTo>
                  <a:cubicBezTo>
                    <a:pt x="505460" y="110649"/>
                    <a:pt x="468630" y="40799"/>
                    <a:pt x="433070" y="42069"/>
                  </a:cubicBezTo>
                  <a:cubicBezTo>
                    <a:pt x="388620" y="42069"/>
                    <a:pt x="322580" y="113189"/>
                    <a:pt x="280670" y="157639"/>
                  </a:cubicBezTo>
                  <a:cubicBezTo>
                    <a:pt x="238760" y="200819"/>
                    <a:pt x="217170" y="257969"/>
                    <a:pt x="180340" y="301149"/>
                  </a:cubicBezTo>
                  <a:cubicBezTo>
                    <a:pt x="143510" y="343059"/>
                    <a:pt x="93980" y="395129"/>
                    <a:pt x="60960" y="414179"/>
                  </a:cubicBezTo>
                  <a:cubicBezTo>
                    <a:pt x="41910" y="425609"/>
                    <a:pt x="21590" y="434499"/>
                    <a:pt x="11430" y="429419"/>
                  </a:cubicBezTo>
                  <a:cubicBezTo>
                    <a:pt x="3810" y="426879"/>
                    <a:pt x="0" y="416719"/>
                    <a:pt x="0" y="409099"/>
                  </a:cubicBezTo>
                  <a:cubicBezTo>
                    <a:pt x="0" y="402749"/>
                    <a:pt x="10160" y="388779"/>
                    <a:pt x="10160" y="388779"/>
                  </a:cubicBezTo>
                </a:path>
              </a:pathLst>
            </a:custGeom>
            <a:solidFill>
              <a:srgbClr val="051D40"/>
            </a:solidFill>
            <a:ln cap="sq">
              <a:noFill/>
              <a:prstDash val="solid"/>
              <a:miter/>
            </a:ln>
          </p:spPr>
        </p:sp>
      </p:grpSp>
      <p:grpSp>
        <p:nvGrpSpPr>
          <p:cNvPr name="Group 126" id="126"/>
          <p:cNvGrpSpPr/>
          <p:nvPr/>
        </p:nvGrpSpPr>
        <p:grpSpPr>
          <a:xfrm rot="0">
            <a:off x="3926396" y="7365690"/>
            <a:ext cx="927817" cy="789554"/>
            <a:chOff x="0" y="0"/>
            <a:chExt cx="647700" cy="551180"/>
          </a:xfrm>
        </p:grpSpPr>
        <p:sp>
          <p:nvSpPr>
            <p:cNvPr name="Freeform 127" id="127"/>
            <p:cNvSpPr/>
            <p:nvPr/>
          </p:nvSpPr>
          <p:spPr>
            <a:xfrm flipH="false" flipV="false" rot="0">
              <a:off x="50607" y="57302"/>
              <a:ext cx="545266" cy="444656"/>
            </a:xfrm>
            <a:custGeom>
              <a:avLst/>
              <a:gdLst/>
              <a:ahLst/>
              <a:cxnLst/>
              <a:rect r="r" b="b" t="t" l="l"/>
              <a:pathLst>
                <a:path h="444656" w="545266">
                  <a:moveTo>
                    <a:pt x="25593" y="8738"/>
                  </a:moveTo>
                  <a:cubicBezTo>
                    <a:pt x="181803" y="-3962"/>
                    <a:pt x="188153" y="-1422"/>
                    <a:pt x="194503" y="7468"/>
                  </a:cubicBezTo>
                  <a:cubicBezTo>
                    <a:pt x="207203" y="20168"/>
                    <a:pt x="207203" y="49378"/>
                    <a:pt x="221173" y="69698"/>
                  </a:cubicBezTo>
                  <a:cubicBezTo>
                    <a:pt x="241493" y="97638"/>
                    <a:pt x="287213" y="150978"/>
                    <a:pt x="310073" y="153518"/>
                  </a:cubicBezTo>
                  <a:cubicBezTo>
                    <a:pt x="321503" y="154788"/>
                    <a:pt x="331663" y="134468"/>
                    <a:pt x="340553" y="135738"/>
                  </a:cubicBezTo>
                  <a:cubicBezTo>
                    <a:pt x="349443" y="137008"/>
                    <a:pt x="357063" y="147168"/>
                    <a:pt x="362143" y="161138"/>
                  </a:cubicBezTo>
                  <a:cubicBezTo>
                    <a:pt x="374843" y="196698"/>
                    <a:pt x="376113" y="341478"/>
                    <a:pt x="359603" y="371958"/>
                  </a:cubicBezTo>
                  <a:cubicBezTo>
                    <a:pt x="353253" y="384658"/>
                    <a:pt x="340553" y="392278"/>
                    <a:pt x="331663" y="391008"/>
                  </a:cubicBezTo>
                  <a:cubicBezTo>
                    <a:pt x="324043" y="391008"/>
                    <a:pt x="312613" y="379578"/>
                    <a:pt x="310073" y="371958"/>
                  </a:cubicBezTo>
                  <a:cubicBezTo>
                    <a:pt x="308803" y="364338"/>
                    <a:pt x="313883" y="351638"/>
                    <a:pt x="321503" y="342748"/>
                  </a:cubicBezTo>
                  <a:cubicBezTo>
                    <a:pt x="330393" y="331318"/>
                    <a:pt x="351983" y="317348"/>
                    <a:pt x="367223" y="313538"/>
                  </a:cubicBezTo>
                  <a:cubicBezTo>
                    <a:pt x="379923" y="310998"/>
                    <a:pt x="391353" y="312268"/>
                    <a:pt x="404053" y="318618"/>
                  </a:cubicBezTo>
                  <a:cubicBezTo>
                    <a:pt x="423103" y="328778"/>
                    <a:pt x="437073" y="373228"/>
                    <a:pt x="458663" y="380848"/>
                  </a:cubicBezTo>
                  <a:cubicBezTo>
                    <a:pt x="480253" y="387198"/>
                    <a:pt x="522163" y="354178"/>
                    <a:pt x="533593" y="361798"/>
                  </a:cubicBezTo>
                  <a:cubicBezTo>
                    <a:pt x="542483" y="368148"/>
                    <a:pt x="545023" y="391008"/>
                    <a:pt x="539943" y="398628"/>
                  </a:cubicBezTo>
                  <a:cubicBezTo>
                    <a:pt x="536133" y="404978"/>
                    <a:pt x="518353" y="411328"/>
                    <a:pt x="510733" y="407518"/>
                  </a:cubicBezTo>
                  <a:cubicBezTo>
                    <a:pt x="503113" y="403708"/>
                    <a:pt x="492953" y="380848"/>
                    <a:pt x="496763" y="373228"/>
                  </a:cubicBezTo>
                  <a:cubicBezTo>
                    <a:pt x="500573" y="365608"/>
                    <a:pt x="523433" y="357988"/>
                    <a:pt x="531053" y="360528"/>
                  </a:cubicBezTo>
                  <a:cubicBezTo>
                    <a:pt x="537403" y="363068"/>
                    <a:pt x="543753" y="373228"/>
                    <a:pt x="545023" y="380848"/>
                  </a:cubicBezTo>
                  <a:cubicBezTo>
                    <a:pt x="546293" y="387198"/>
                    <a:pt x="542483" y="394818"/>
                    <a:pt x="536133" y="402438"/>
                  </a:cubicBezTo>
                  <a:cubicBezTo>
                    <a:pt x="527243" y="415138"/>
                    <a:pt x="500573" y="432918"/>
                    <a:pt x="485333" y="439268"/>
                  </a:cubicBezTo>
                  <a:cubicBezTo>
                    <a:pt x="475173" y="443078"/>
                    <a:pt x="466283" y="446888"/>
                    <a:pt x="456123" y="443078"/>
                  </a:cubicBezTo>
                  <a:cubicBezTo>
                    <a:pt x="437073" y="436728"/>
                    <a:pt x="407863" y="389738"/>
                    <a:pt x="388813" y="377038"/>
                  </a:cubicBezTo>
                  <a:cubicBezTo>
                    <a:pt x="378653" y="370688"/>
                    <a:pt x="368493" y="364338"/>
                    <a:pt x="360873" y="366878"/>
                  </a:cubicBezTo>
                  <a:cubicBezTo>
                    <a:pt x="351983" y="368148"/>
                    <a:pt x="346903" y="389738"/>
                    <a:pt x="338013" y="391008"/>
                  </a:cubicBezTo>
                  <a:cubicBezTo>
                    <a:pt x="330393" y="393548"/>
                    <a:pt x="318963" y="388468"/>
                    <a:pt x="312613" y="378308"/>
                  </a:cubicBezTo>
                  <a:cubicBezTo>
                    <a:pt x="297373" y="354178"/>
                    <a:pt x="298643" y="246228"/>
                    <a:pt x="302453" y="210668"/>
                  </a:cubicBezTo>
                  <a:cubicBezTo>
                    <a:pt x="304993" y="192888"/>
                    <a:pt x="308803" y="177648"/>
                    <a:pt x="316423" y="172568"/>
                  </a:cubicBezTo>
                  <a:cubicBezTo>
                    <a:pt x="322773" y="168758"/>
                    <a:pt x="344363" y="173838"/>
                    <a:pt x="345633" y="176378"/>
                  </a:cubicBezTo>
                  <a:cubicBezTo>
                    <a:pt x="345633" y="181458"/>
                    <a:pt x="312613" y="201778"/>
                    <a:pt x="292293" y="197968"/>
                  </a:cubicBezTo>
                  <a:cubicBezTo>
                    <a:pt x="261813" y="192888"/>
                    <a:pt x="211013" y="135738"/>
                    <a:pt x="185613" y="106528"/>
                  </a:cubicBezTo>
                  <a:cubicBezTo>
                    <a:pt x="169103" y="86208"/>
                    <a:pt x="164023" y="50648"/>
                    <a:pt x="151323" y="46838"/>
                  </a:cubicBezTo>
                  <a:cubicBezTo>
                    <a:pt x="143703" y="44298"/>
                    <a:pt x="138623" y="56998"/>
                    <a:pt x="127193" y="59538"/>
                  </a:cubicBezTo>
                  <a:cubicBezTo>
                    <a:pt x="103063" y="64618"/>
                    <a:pt x="31943" y="68428"/>
                    <a:pt x="12893" y="56998"/>
                  </a:cubicBezTo>
                  <a:cubicBezTo>
                    <a:pt x="4003" y="51918"/>
                    <a:pt x="-1077" y="39218"/>
                    <a:pt x="193" y="31598"/>
                  </a:cubicBezTo>
                  <a:cubicBezTo>
                    <a:pt x="1463" y="22708"/>
                    <a:pt x="25593" y="8738"/>
                    <a:pt x="25593" y="8738"/>
                  </a:cubicBezTo>
                </a:path>
              </a:pathLst>
            </a:custGeom>
            <a:solidFill>
              <a:srgbClr val="051D40"/>
            </a:solidFill>
            <a:ln cap="sq">
              <a:noFill/>
              <a:prstDash val="solid"/>
              <a:miter/>
            </a:ln>
          </p:spPr>
        </p:sp>
      </p:grpSp>
      <p:grpSp>
        <p:nvGrpSpPr>
          <p:cNvPr name="Group 128" id="128"/>
          <p:cNvGrpSpPr/>
          <p:nvPr/>
        </p:nvGrpSpPr>
        <p:grpSpPr>
          <a:xfrm rot="0">
            <a:off x="2782089" y="7978777"/>
            <a:ext cx="585798" cy="558509"/>
            <a:chOff x="0" y="0"/>
            <a:chExt cx="408940" cy="389890"/>
          </a:xfrm>
        </p:grpSpPr>
        <p:sp>
          <p:nvSpPr>
            <p:cNvPr name="Freeform 129" id="129"/>
            <p:cNvSpPr/>
            <p:nvPr/>
          </p:nvSpPr>
          <p:spPr>
            <a:xfrm flipH="false" flipV="false" rot="0">
              <a:off x="50696" y="50624"/>
              <a:ext cx="307690" cy="289030"/>
            </a:xfrm>
            <a:custGeom>
              <a:avLst/>
              <a:gdLst/>
              <a:ahLst/>
              <a:cxnLst/>
              <a:rect r="r" b="b" t="t" l="l"/>
              <a:pathLst>
                <a:path h="289030" w="307690">
                  <a:moveTo>
                    <a:pt x="104" y="250366"/>
                  </a:moveTo>
                  <a:cubicBezTo>
                    <a:pt x="89004" y="155116"/>
                    <a:pt x="182984" y="129716"/>
                    <a:pt x="219814" y="92886"/>
                  </a:cubicBezTo>
                  <a:cubicBezTo>
                    <a:pt x="245214" y="66216"/>
                    <a:pt x="249024" y="15416"/>
                    <a:pt x="266804" y="3986"/>
                  </a:cubicBezTo>
                  <a:cubicBezTo>
                    <a:pt x="275694" y="-1094"/>
                    <a:pt x="288394" y="-1094"/>
                    <a:pt x="296014" y="2716"/>
                  </a:cubicBezTo>
                  <a:cubicBezTo>
                    <a:pt x="302364" y="7796"/>
                    <a:pt x="308714" y="21766"/>
                    <a:pt x="307444" y="29386"/>
                  </a:cubicBezTo>
                  <a:cubicBezTo>
                    <a:pt x="306174" y="37006"/>
                    <a:pt x="297284" y="47166"/>
                    <a:pt x="289664" y="48436"/>
                  </a:cubicBezTo>
                  <a:cubicBezTo>
                    <a:pt x="282044" y="50976"/>
                    <a:pt x="265534" y="44626"/>
                    <a:pt x="260454" y="38276"/>
                  </a:cubicBezTo>
                  <a:cubicBezTo>
                    <a:pt x="256644" y="33196"/>
                    <a:pt x="255374" y="21766"/>
                    <a:pt x="259184" y="15416"/>
                  </a:cubicBezTo>
                  <a:cubicBezTo>
                    <a:pt x="261724" y="7796"/>
                    <a:pt x="276964" y="-1094"/>
                    <a:pt x="284584" y="176"/>
                  </a:cubicBezTo>
                  <a:cubicBezTo>
                    <a:pt x="293474" y="176"/>
                    <a:pt x="304904" y="12876"/>
                    <a:pt x="307444" y="20496"/>
                  </a:cubicBezTo>
                  <a:cubicBezTo>
                    <a:pt x="308714" y="28116"/>
                    <a:pt x="304904" y="39546"/>
                    <a:pt x="299824" y="43356"/>
                  </a:cubicBezTo>
                  <a:cubicBezTo>
                    <a:pt x="292204" y="48436"/>
                    <a:pt x="269344" y="47166"/>
                    <a:pt x="262994" y="40816"/>
                  </a:cubicBezTo>
                  <a:cubicBezTo>
                    <a:pt x="257914" y="37006"/>
                    <a:pt x="255374" y="24306"/>
                    <a:pt x="257914" y="17956"/>
                  </a:cubicBezTo>
                  <a:cubicBezTo>
                    <a:pt x="259184" y="11606"/>
                    <a:pt x="265534" y="3986"/>
                    <a:pt x="271884" y="1446"/>
                  </a:cubicBezTo>
                  <a:cubicBezTo>
                    <a:pt x="279504" y="-1094"/>
                    <a:pt x="294744" y="1446"/>
                    <a:pt x="299824" y="6526"/>
                  </a:cubicBezTo>
                  <a:cubicBezTo>
                    <a:pt x="306174" y="11606"/>
                    <a:pt x="307444" y="19226"/>
                    <a:pt x="307444" y="29386"/>
                  </a:cubicBezTo>
                  <a:cubicBezTo>
                    <a:pt x="304904" y="50976"/>
                    <a:pt x="285854" y="96696"/>
                    <a:pt x="259184" y="124636"/>
                  </a:cubicBezTo>
                  <a:cubicBezTo>
                    <a:pt x="223624" y="162736"/>
                    <a:pt x="129644" y="190676"/>
                    <a:pt x="90274" y="222426"/>
                  </a:cubicBezTo>
                  <a:cubicBezTo>
                    <a:pt x="63604" y="244016"/>
                    <a:pt x="50904" y="279576"/>
                    <a:pt x="34394" y="287196"/>
                  </a:cubicBezTo>
                  <a:cubicBezTo>
                    <a:pt x="24234" y="291006"/>
                    <a:pt x="10264" y="288466"/>
                    <a:pt x="5184" y="283386"/>
                  </a:cubicBezTo>
                  <a:cubicBezTo>
                    <a:pt x="-1166" y="278306"/>
                    <a:pt x="104" y="250366"/>
                    <a:pt x="104" y="250366"/>
                  </a:cubicBezTo>
                </a:path>
              </a:pathLst>
            </a:custGeom>
            <a:solidFill>
              <a:srgbClr val="051D40"/>
            </a:solidFill>
            <a:ln cap="sq">
              <a:noFill/>
              <a:prstDash val="solid"/>
              <a:miter/>
            </a:ln>
          </p:spPr>
        </p:sp>
      </p:grpSp>
      <p:grpSp>
        <p:nvGrpSpPr>
          <p:cNvPr name="Group 130" id="130"/>
          <p:cNvGrpSpPr/>
          <p:nvPr/>
        </p:nvGrpSpPr>
        <p:grpSpPr>
          <a:xfrm rot="0">
            <a:off x="2793005" y="8315338"/>
            <a:ext cx="591256" cy="1106103"/>
            <a:chOff x="0" y="0"/>
            <a:chExt cx="412750" cy="772160"/>
          </a:xfrm>
        </p:grpSpPr>
        <p:sp>
          <p:nvSpPr>
            <p:cNvPr name="Freeform 131" id="131"/>
            <p:cNvSpPr/>
            <p:nvPr/>
          </p:nvSpPr>
          <p:spPr>
            <a:xfrm flipH="false" flipV="false" rot="0">
              <a:off x="50706" y="50534"/>
              <a:ext cx="310082" cy="669556"/>
            </a:xfrm>
            <a:custGeom>
              <a:avLst/>
              <a:gdLst/>
              <a:ahLst/>
              <a:cxnLst/>
              <a:rect r="r" b="b" t="t" l="l"/>
              <a:pathLst>
                <a:path h="669556" w="310082">
                  <a:moveTo>
                    <a:pt x="48354" y="14236"/>
                  </a:moveTo>
                  <a:cubicBezTo>
                    <a:pt x="203294" y="382536"/>
                    <a:pt x="199484" y="402856"/>
                    <a:pt x="213454" y="438416"/>
                  </a:cubicBezTo>
                  <a:cubicBezTo>
                    <a:pt x="231234" y="485406"/>
                    <a:pt x="282034" y="552716"/>
                    <a:pt x="296004" y="593356"/>
                  </a:cubicBezTo>
                  <a:cubicBezTo>
                    <a:pt x="304894" y="618756"/>
                    <a:pt x="313784" y="644156"/>
                    <a:pt x="307434" y="655586"/>
                  </a:cubicBezTo>
                  <a:cubicBezTo>
                    <a:pt x="303624" y="664476"/>
                    <a:pt x="289654" y="669556"/>
                    <a:pt x="282034" y="669556"/>
                  </a:cubicBezTo>
                  <a:cubicBezTo>
                    <a:pt x="274414" y="668286"/>
                    <a:pt x="262984" y="660666"/>
                    <a:pt x="261714" y="654316"/>
                  </a:cubicBezTo>
                  <a:cubicBezTo>
                    <a:pt x="259174" y="645426"/>
                    <a:pt x="269334" y="623836"/>
                    <a:pt x="276954" y="620026"/>
                  </a:cubicBezTo>
                  <a:cubicBezTo>
                    <a:pt x="282034" y="616216"/>
                    <a:pt x="294734" y="618756"/>
                    <a:pt x="299814" y="623836"/>
                  </a:cubicBezTo>
                  <a:cubicBezTo>
                    <a:pt x="306164" y="627646"/>
                    <a:pt x="309974" y="637806"/>
                    <a:pt x="309974" y="645426"/>
                  </a:cubicBezTo>
                  <a:cubicBezTo>
                    <a:pt x="309974" y="651776"/>
                    <a:pt x="304894" y="661936"/>
                    <a:pt x="298544" y="665746"/>
                  </a:cubicBezTo>
                  <a:cubicBezTo>
                    <a:pt x="292194" y="669556"/>
                    <a:pt x="280764" y="669556"/>
                    <a:pt x="274414" y="667016"/>
                  </a:cubicBezTo>
                  <a:cubicBezTo>
                    <a:pt x="268064" y="664476"/>
                    <a:pt x="261714" y="655586"/>
                    <a:pt x="260444" y="649236"/>
                  </a:cubicBezTo>
                  <a:cubicBezTo>
                    <a:pt x="259174" y="641616"/>
                    <a:pt x="261714" y="631456"/>
                    <a:pt x="266794" y="626376"/>
                  </a:cubicBezTo>
                  <a:cubicBezTo>
                    <a:pt x="271874" y="621296"/>
                    <a:pt x="283304" y="617486"/>
                    <a:pt x="289654" y="618756"/>
                  </a:cubicBezTo>
                  <a:cubicBezTo>
                    <a:pt x="297274" y="621296"/>
                    <a:pt x="308704" y="630186"/>
                    <a:pt x="309974" y="637806"/>
                  </a:cubicBezTo>
                  <a:cubicBezTo>
                    <a:pt x="311244" y="646696"/>
                    <a:pt x="301084" y="664476"/>
                    <a:pt x="293464" y="668286"/>
                  </a:cubicBezTo>
                  <a:cubicBezTo>
                    <a:pt x="287114" y="670826"/>
                    <a:pt x="275684" y="668286"/>
                    <a:pt x="265524" y="660666"/>
                  </a:cubicBezTo>
                  <a:cubicBezTo>
                    <a:pt x="237584" y="637806"/>
                    <a:pt x="185514" y="506996"/>
                    <a:pt x="163924" y="448576"/>
                  </a:cubicBezTo>
                  <a:cubicBezTo>
                    <a:pt x="149954" y="410476"/>
                    <a:pt x="151224" y="390156"/>
                    <a:pt x="137254" y="348246"/>
                  </a:cubicBezTo>
                  <a:cubicBezTo>
                    <a:pt x="109314" y="270776"/>
                    <a:pt x="-3716" y="76466"/>
                    <a:pt x="94" y="28206"/>
                  </a:cubicBezTo>
                  <a:cubicBezTo>
                    <a:pt x="94" y="12966"/>
                    <a:pt x="8984" y="2806"/>
                    <a:pt x="17874" y="266"/>
                  </a:cubicBezTo>
                  <a:cubicBezTo>
                    <a:pt x="25494" y="-2274"/>
                    <a:pt x="48354" y="14236"/>
                    <a:pt x="48354" y="14236"/>
                  </a:cubicBezTo>
                </a:path>
              </a:pathLst>
            </a:custGeom>
            <a:solidFill>
              <a:srgbClr val="051D40"/>
            </a:solidFill>
            <a:ln cap="sq">
              <a:noFill/>
              <a:prstDash val="solid"/>
              <a:miter/>
            </a:ln>
          </p:spPr>
        </p:sp>
      </p:grpSp>
      <p:grpSp>
        <p:nvGrpSpPr>
          <p:cNvPr name="Group 132" id="132"/>
          <p:cNvGrpSpPr/>
          <p:nvPr/>
        </p:nvGrpSpPr>
        <p:grpSpPr>
          <a:xfrm rot="0">
            <a:off x="3164132" y="9197673"/>
            <a:ext cx="627641" cy="416608"/>
            <a:chOff x="0" y="0"/>
            <a:chExt cx="438150" cy="290830"/>
          </a:xfrm>
        </p:grpSpPr>
        <p:sp>
          <p:nvSpPr>
            <p:cNvPr name="Freeform 133" id="133"/>
            <p:cNvSpPr/>
            <p:nvPr/>
          </p:nvSpPr>
          <p:spPr>
            <a:xfrm flipH="false" flipV="false" rot="0">
              <a:off x="48560" y="50800"/>
              <a:ext cx="338671" cy="188203"/>
            </a:xfrm>
            <a:custGeom>
              <a:avLst/>
              <a:gdLst/>
              <a:ahLst/>
              <a:cxnLst/>
              <a:rect r="r" b="b" t="t" l="l"/>
              <a:pathLst>
                <a:path h="188203" w="338671">
                  <a:moveTo>
                    <a:pt x="33990" y="0"/>
                  </a:moveTo>
                  <a:cubicBezTo>
                    <a:pt x="281640" y="109220"/>
                    <a:pt x="328630" y="130810"/>
                    <a:pt x="336250" y="151130"/>
                  </a:cubicBezTo>
                  <a:cubicBezTo>
                    <a:pt x="341330" y="162560"/>
                    <a:pt x="336250" y="179070"/>
                    <a:pt x="328630" y="184150"/>
                  </a:cubicBezTo>
                  <a:cubicBezTo>
                    <a:pt x="322280" y="189230"/>
                    <a:pt x="305770" y="187960"/>
                    <a:pt x="299420" y="182880"/>
                  </a:cubicBezTo>
                  <a:cubicBezTo>
                    <a:pt x="293070" y="179070"/>
                    <a:pt x="287990" y="161290"/>
                    <a:pt x="290530" y="153670"/>
                  </a:cubicBezTo>
                  <a:cubicBezTo>
                    <a:pt x="293070" y="147320"/>
                    <a:pt x="301960" y="139700"/>
                    <a:pt x="308310" y="138430"/>
                  </a:cubicBezTo>
                  <a:cubicBezTo>
                    <a:pt x="315930" y="137160"/>
                    <a:pt x="327360" y="139700"/>
                    <a:pt x="332440" y="144780"/>
                  </a:cubicBezTo>
                  <a:cubicBezTo>
                    <a:pt x="337520" y="151130"/>
                    <a:pt x="340060" y="167640"/>
                    <a:pt x="337520" y="175260"/>
                  </a:cubicBezTo>
                  <a:cubicBezTo>
                    <a:pt x="333710" y="181610"/>
                    <a:pt x="324820" y="187960"/>
                    <a:pt x="317200" y="187960"/>
                  </a:cubicBezTo>
                  <a:cubicBezTo>
                    <a:pt x="310850" y="189230"/>
                    <a:pt x="298150" y="185420"/>
                    <a:pt x="295610" y="179070"/>
                  </a:cubicBezTo>
                  <a:cubicBezTo>
                    <a:pt x="290530" y="172720"/>
                    <a:pt x="293070" y="148590"/>
                    <a:pt x="299420" y="143510"/>
                  </a:cubicBezTo>
                  <a:cubicBezTo>
                    <a:pt x="304500" y="137160"/>
                    <a:pt x="322280" y="137160"/>
                    <a:pt x="328630" y="142240"/>
                  </a:cubicBezTo>
                  <a:cubicBezTo>
                    <a:pt x="334980" y="147320"/>
                    <a:pt x="341330" y="167640"/>
                    <a:pt x="337520" y="175260"/>
                  </a:cubicBezTo>
                  <a:cubicBezTo>
                    <a:pt x="333710" y="181610"/>
                    <a:pt x="318470" y="187960"/>
                    <a:pt x="305770" y="186690"/>
                  </a:cubicBezTo>
                  <a:cubicBezTo>
                    <a:pt x="280370" y="185420"/>
                    <a:pt x="239730" y="144780"/>
                    <a:pt x="199090" y="124460"/>
                  </a:cubicBezTo>
                  <a:cubicBezTo>
                    <a:pt x="145750" y="97790"/>
                    <a:pt x="35260" y="73660"/>
                    <a:pt x="11130" y="45720"/>
                  </a:cubicBezTo>
                  <a:cubicBezTo>
                    <a:pt x="970" y="33020"/>
                    <a:pt x="-2840" y="16510"/>
                    <a:pt x="2240" y="8890"/>
                  </a:cubicBezTo>
                  <a:cubicBezTo>
                    <a:pt x="6050" y="1270"/>
                    <a:pt x="33990" y="0"/>
                    <a:pt x="33990" y="0"/>
                  </a:cubicBezTo>
                </a:path>
              </a:pathLst>
            </a:custGeom>
            <a:solidFill>
              <a:srgbClr val="051D40"/>
            </a:solidFill>
            <a:ln cap="sq">
              <a:noFill/>
              <a:prstDash val="solid"/>
              <a:miter/>
            </a:ln>
          </p:spPr>
        </p:sp>
      </p:grpSp>
      <p:grpSp>
        <p:nvGrpSpPr>
          <p:cNvPr name="Group 134" id="134"/>
          <p:cNvGrpSpPr/>
          <p:nvPr/>
        </p:nvGrpSpPr>
        <p:grpSpPr>
          <a:xfrm rot="0">
            <a:off x="3957324" y="8872028"/>
            <a:ext cx="351115" cy="713145"/>
            <a:chOff x="0" y="0"/>
            <a:chExt cx="245110" cy="497840"/>
          </a:xfrm>
        </p:grpSpPr>
        <p:sp>
          <p:nvSpPr>
            <p:cNvPr name="Freeform 135" id="135"/>
            <p:cNvSpPr/>
            <p:nvPr/>
          </p:nvSpPr>
          <p:spPr>
            <a:xfrm flipH="false" flipV="false" rot="0">
              <a:off x="46990" y="47566"/>
              <a:ext cx="146623" cy="398204"/>
            </a:xfrm>
            <a:custGeom>
              <a:avLst/>
              <a:gdLst/>
              <a:ahLst/>
              <a:cxnLst/>
              <a:rect r="r" b="b" t="t" l="l"/>
              <a:pathLst>
                <a:path h="398204" w="146623">
                  <a:moveTo>
                    <a:pt x="12700" y="352484"/>
                  </a:moveTo>
                  <a:cubicBezTo>
                    <a:pt x="59690" y="297874"/>
                    <a:pt x="10160" y="233104"/>
                    <a:pt x="3810" y="193734"/>
                  </a:cubicBezTo>
                  <a:cubicBezTo>
                    <a:pt x="0" y="163254"/>
                    <a:pt x="-3810" y="137854"/>
                    <a:pt x="7620" y="109914"/>
                  </a:cubicBezTo>
                  <a:cubicBezTo>
                    <a:pt x="22860" y="73084"/>
                    <a:pt x="81280" y="13394"/>
                    <a:pt x="106680" y="3234"/>
                  </a:cubicBezTo>
                  <a:cubicBezTo>
                    <a:pt x="119380" y="-1846"/>
                    <a:pt x="132080" y="-576"/>
                    <a:pt x="138430" y="4504"/>
                  </a:cubicBezTo>
                  <a:cubicBezTo>
                    <a:pt x="143510" y="9584"/>
                    <a:pt x="148590" y="27364"/>
                    <a:pt x="144780" y="34984"/>
                  </a:cubicBezTo>
                  <a:cubicBezTo>
                    <a:pt x="140970" y="42604"/>
                    <a:pt x="118110" y="48954"/>
                    <a:pt x="110490" y="46414"/>
                  </a:cubicBezTo>
                  <a:cubicBezTo>
                    <a:pt x="102870" y="43874"/>
                    <a:pt x="97790" y="33714"/>
                    <a:pt x="96520" y="27364"/>
                  </a:cubicBezTo>
                  <a:cubicBezTo>
                    <a:pt x="95250" y="19744"/>
                    <a:pt x="99060" y="9584"/>
                    <a:pt x="105410" y="4504"/>
                  </a:cubicBezTo>
                  <a:cubicBezTo>
                    <a:pt x="111760" y="-576"/>
                    <a:pt x="128270" y="-1846"/>
                    <a:pt x="135890" y="3234"/>
                  </a:cubicBezTo>
                  <a:cubicBezTo>
                    <a:pt x="142240" y="7044"/>
                    <a:pt x="148590" y="19744"/>
                    <a:pt x="146050" y="32444"/>
                  </a:cubicBezTo>
                  <a:cubicBezTo>
                    <a:pt x="140970" y="56574"/>
                    <a:pt x="64770" y="102294"/>
                    <a:pt x="53340" y="134044"/>
                  </a:cubicBezTo>
                  <a:cubicBezTo>
                    <a:pt x="45720" y="155634"/>
                    <a:pt x="49530" y="172144"/>
                    <a:pt x="54610" y="193734"/>
                  </a:cubicBezTo>
                  <a:cubicBezTo>
                    <a:pt x="62230" y="224214"/>
                    <a:pt x="95250" y="269934"/>
                    <a:pt x="101600" y="296604"/>
                  </a:cubicBezTo>
                  <a:cubicBezTo>
                    <a:pt x="105410" y="311844"/>
                    <a:pt x="105410" y="323274"/>
                    <a:pt x="101600" y="334704"/>
                  </a:cubicBezTo>
                  <a:cubicBezTo>
                    <a:pt x="99060" y="344864"/>
                    <a:pt x="92710" y="355024"/>
                    <a:pt x="83820" y="363914"/>
                  </a:cubicBezTo>
                  <a:cubicBezTo>
                    <a:pt x="71120" y="376614"/>
                    <a:pt x="46990" y="398204"/>
                    <a:pt x="31750" y="398204"/>
                  </a:cubicBezTo>
                  <a:cubicBezTo>
                    <a:pt x="21590" y="398204"/>
                    <a:pt x="6350" y="388044"/>
                    <a:pt x="3810" y="380424"/>
                  </a:cubicBezTo>
                  <a:cubicBezTo>
                    <a:pt x="1270" y="372804"/>
                    <a:pt x="12700" y="352484"/>
                    <a:pt x="12700" y="352484"/>
                  </a:cubicBezTo>
                </a:path>
              </a:pathLst>
            </a:custGeom>
            <a:solidFill>
              <a:srgbClr val="051D40"/>
            </a:solidFill>
            <a:ln cap="sq">
              <a:noFill/>
              <a:prstDash val="solid"/>
              <a:miter/>
            </a:ln>
          </p:spPr>
        </p:sp>
      </p:grpSp>
      <p:grpSp>
        <p:nvGrpSpPr>
          <p:cNvPr name="Group 136" id="136"/>
          <p:cNvGrpSpPr/>
          <p:nvPr/>
        </p:nvGrpSpPr>
        <p:grpSpPr>
          <a:xfrm rot="0">
            <a:off x="3180505" y="6321442"/>
            <a:ext cx="815023" cy="1187969"/>
            <a:chOff x="0" y="0"/>
            <a:chExt cx="568960" cy="829310"/>
          </a:xfrm>
        </p:grpSpPr>
        <p:sp>
          <p:nvSpPr>
            <p:cNvPr name="Freeform 137" id="137"/>
            <p:cNvSpPr/>
            <p:nvPr/>
          </p:nvSpPr>
          <p:spPr>
            <a:xfrm flipH="false" flipV="false" rot="0">
              <a:off x="50263" y="50488"/>
              <a:ext cx="468336" cy="726840"/>
            </a:xfrm>
            <a:custGeom>
              <a:avLst/>
              <a:gdLst/>
              <a:ahLst/>
              <a:cxnLst/>
              <a:rect r="r" b="b" t="t" l="l"/>
              <a:pathLst>
                <a:path h="726840" w="468336">
                  <a:moveTo>
                    <a:pt x="387887" y="686112"/>
                  </a:moveTo>
                  <a:cubicBezTo>
                    <a:pt x="420907" y="631502"/>
                    <a:pt x="417097" y="623882"/>
                    <a:pt x="409477" y="614992"/>
                  </a:cubicBezTo>
                  <a:cubicBezTo>
                    <a:pt x="399317" y="603562"/>
                    <a:pt x="377727" y="590862"/>
                    <a:pt x="356137" y="583242"/>
                  </a:cubicBezTo>
                  <a:cubicBezTo>
                    <a:pt x="328197" y="574352"/>
                    <a:pt x="272317" y="584512"/>
                    <a:pt x="254537" y="573082"/>
                  </a:cubicBezTo>
                  <a:cubicBezTo>
                    <a:pt x="244377" y="568002"/>
                    <a:pt x="241837" y="560382"/>
                    <a:pt x="238027" y="550222"/>
                  </a:cubicBezTo>
                  <a:cubicBezTo>
                    <a:pt x="234217" y="536252"/>
                    <a:pt x="246917" y="514662"/>
                    <a:pt x="239297" y="491802"/>
                  </a:cubicBezTo>
                  <a:cubicBezTo>
                    <a:pt x="225327" y="452432"/>
                    <a:pt x="161827" y="385122"/>
                    <a:pt x="121187" y="345752"/>
                  </a:cubicBezTo>
                  <a:cubicBezTo>
                    <a:pt x="88167" y="314002"/>
                    <a:pt x="41177" y="301302"/>
                    <a:pt x="22127" y="270822"/>
                  </a:cubicBezTo>
                  <a:cubicBezTo>
                    <a:pt x="4347" y="242882"/>
                    <a:pt x="-2003" y="197162"/>
                    <a:pt x="537" y="174302"/>
                  </a:cubicBezTo>
                  <a:cubicBezTo>
                    <a:pt x="3077" y="161602"/>
                    <a:pt x="6887" y="157792"/>
                    <a:pt x="17047" y="145092"/>
                  </a:cubicBezTo>
                  <a:cubicBezTo>
                    <a:pt x="39907" y="114612"/>
                    <a:pt x="126267" y="26982"/>
                    <a:pt x="155477" y="9202"/>
                  </a:cubicBezTo>
                  <a:cubicBezTo>
                    <a:pt x="166907" y="1582"/>
                    <a:pt x="169447" y="-958"/>
                    <a:pt x="180877" y="312"/>
                  </a:cubicBezTo>
                  <a:cubicBezTo>
                    <a:pt x="217707" y="1582"/>
                    <a:pt x="370107" y="77782"/>
                    <a:pt x="390427" y="105722"/>
                  </a:cubicBezTo>
                  <a:cubicBezTo>
                    <a:pt x="395507" y="113342"/>
                    <a:pt x="395507" y="122232"/>
                    <a:pt x="392967" y="128582"/>
                  </a:cubicBezTo>
                  <a:cubicBezTo>
                    <a:pt x="390427" y="134932"/>
                    <a:pt x="381537" y="142552"/>
                    <a:pt x="375187" y="145092"/>
                  </a:cubicBezTo>
                  <a:cubicBezTo>
                    <a:pt x="368837" y="146362"/>
                    <a:pt x="357407" y="143822"/>
                    <a:pt x="352327" y="138742"/>
                  </a:cubicBezTo>
                  <a:cubicBezTo>
                    <a:pt x="345977" y="132392"/>
                    <a:pt x="342167" y="115882"/>
                    <a:pt x="345977" y="108262"/>
                  </a:cubicBezTo>
                  <a:cubicBezTo>
                    <a:pt x="349787" y="100642"/>
                    <a:pt x="366297" y="94292"/>
                    <a:pt x="373917" y="95562"/>
                  </a:cubicBezTo>
                  <a:cubicBezTo>
                    <a:pt x="381537" y="95562"/>
                    <a:pt x="390427" y="103182"/>
                    <a:pt x="392967" y="109532"/>
                  </a:cubicBezTo>
                  <a:cubicBezTo>
                    <a:pt x="395507" y="117152"/>
                    <a:pt x="390427" y="133662"/>
                    <a:pt x="385347" y="140012"/>
                  </a:cubicBezTo>
                  <a:cubicBezTo>
                    <a:pt x="380267" y="145092"/>
                    <a:pt x="372647" y="145092"/>
                    <a:pt x="361217" y="143822"/>
                  </a:cubicBezTo>
                  <a:cubicBezTo>
                    <a:pt x="329467" y="140012"/>
                    <a:pt x="232947" y="47302"/>
                    <a:pt x="179607" y="56192"/>
                  </a:cubicBezTo>
                  <a:cubicBezTo>
                    <a:pt x="131347" y="63812"/>
                    <a:pt x="69117" y="146362"/>
                    <a:pt x="55147" y="174302"/>
                  </a:cubicBezTo>
                  <a:cubicBezTo>
                    <a:pt x="50067" y="187002"/>
                    <a:pt x="52607" y="194622"/>
                    <a:pt x="52607" y="204782"/>
                  </a:cubicBezTo>
                  <a:cubicBezTo>
                    <a:pt x="52607" y="213672"/>
                    <a:pt x="48797" y="221292"/>
                    <a:pt x="53877" y="231452"/>
                  </a:cubicBezTo>
                  <a:cubicBezTo>
                    <a:pt x="67847" y="255582"/>
                    <a:pt x="135157" y="288602"/>
                    <a:pt x="171987" y="325432"/>
                  </a:cubicBezTo>
                  <a:cubicBezTo>
                    <a:pt x="211357" y="364802"/>
                    <a:pt x="262157" y="427032"/>
                    <a:pt x="279937" y="465132"/>
                  </a:cubicBezTo>
                  <a:cubicBezTo>
                    <a:pt x="290097" y="486722"/>
                    <a:pt x="292637" y="504502"/>
                    <a:pt x="292637" y="521012"/>
                  </a:cubicBezTo>
                  <a:cubicBezTo>
                    <a:pt x="291367" y="532442"/>
                    <a:pt x="282477" y="550222"/>
                    <a:pt x="281207" y="550222"/>
                  </a:cubicBezTo>
                  <a:cubicBezTo>
                    <a:pt x="279937" y="548952"/>
                    <a:pt x="277397" y="527362"/>
                    <a:pt x="282477" y="523552"/>
                  </a:cubicBezTo>
                  <a:cubicBezTo>
                    <a:pt x="291367" y="515932"/>
                    <a:pt x="324387" y="524822"/>
                    <a:pt x="344707" y="528632"/>
                  </a:cubicBezTo>
                  <a:cubicBezTo>
                    <a:pt x="366297" y="533712"/>
                    <a:pt x="390427" y="540062"/>
                    <a:pt x="408207" y="550222"/>
                  </a:cubicBezTo>
                  <a:cubicBezTo>
                    <a:pt x="424717" y="559112"/>
                    <a:pt x="441227" y="570542"/>
                    <a:pt x="451387" y="587052"/>
                  </a:cubicBezTo>
                  <a:cubicBezTo>
                    <a:pt x="461547" y="604832"/>
                    <a:pt x="470437" y="635312"/>
                    <a:pt x="467897" y="655632"/>
                  </a:cubicBezTo>
                  <a:cubicBezTo>
                    <a:pt x="465357" y="673412"/>
                    <a:pt x="451387" y="692462"/>
                    <a:pt x="438687" y="703892"/>
                  </a:cubicBezTo>
                  <a:cubicBezTo>
                    <a:pt x="427257" y="715322"/>
                    <a:pt x="409477" y="728022"/>
                    <a:pt x="399317" y="726752"/>
                  </a:cubicBezTo>
                  <a:cubicBezTo>
                    <a:pt x="392967" y="725482"/>
                    <a:pt x="385347" y="716592"/>
                    <a:pt x="382807" y="708972"/>
                  </a:cubicBezTo>
                  <a:cubicBezTo>
                    <a:pt x="381537" y="702622"/>
                    <a:pt x="387887" y="686112"/>
                    <a:pt x="387887" y="686112"/>
                  </a:cubicBezTo>
                </a:path>
              </a:pathLst>
            </a:custGeom>
            <a:solidFill>
              <a:srgbClr val="051D40"/>
            </a:solidFill>
            <a:ln cap="sq">
              <a:noFill/>
              <a:prstDash val="solid"/>
              <a:miter/>
            </a:ln>
          </p:spPr>
        </p:sp>
      </p:grpSp>
      <p:grpSp>
        <p:nvGrpSpPr>
          <p:cNvPr name="Group 138" id="138"/>
          <p:cNvGrpSpPr/>
          <p:nvPr/>
        </p:nvGrpSpPr>
        <p:grpSpPr>
          <a:xfrm rot="0">
            <a:off x="3700810" y="6121325"/>
            <a:ext cx="1038791" cy="538497"/>
            <a:chOff x="0" y="0"/>
            <a:chExt cx="725170" cy="375920"/>
          </a:xfrm>
        </p:grpSpPr>
        <p:sp>
          <p:nvSpPr>
            <p:cNvPr name="Freeform 139" id="139"/>
            <p:cNvSpPr/>
            <p:nvPr/>
          </p:nvSpPr>
          <p:spPr>
            <a:xfrm flipH="false" flipV="false" rot="0">
              <a:off x="50552" y="59117"/>
              <a:ext cx="622946" cy="264752"/>
            </a:xfrm>
            <a:custGeom>
              <a:avLst/>
              <a:gdLst/>
              <a:ahLst/>
              <a:cxnLst/>
              <a:rect r="r" b="b" t="t" l="l"/>
              <a:pathLst>
                <a:path h="264752" w="622946">
                  <a:moveTo>
                    <a:pt x="15488" y="217743"/>
                  </a:moveTo>
                  <a:cubicBezTo>
                    <a:pt x="586988" y="-8317"/>
                    <a:pt x="618738" y="9463"/>
                    <a:pt x="622548" y="20893"/>
                  </a:cubicBezTo>
                  <a:cubicBezTo>
                    <a:pt x="625088" y="29783"/>
                    <a:pt x="614928" y="45023"/>
                    <a:pt x="607308" y="47563"/>
                  </a:cubicBezTo>
                  <a:cubicBezTo>
                    <a:pt x="599688" y="51373"/>
                    <a:pt x="576828" y="41213"/>
                    <a:pt x="573018" y="33593"/>
                  </a:cubicBezTo>
                  <a:cubicBezTo>
                    <a:pt x="570478" y="25973"/>
                    <a:pt x="581908" y="3113"/>
                    <a:pt x="589528" y="573"/>
                  </a:cubicBezTo>
                  <a:cubicBezTo>
                    <a:pt x="597148" y="-1967"/>
                    <a:pt x="614928" y="4383"/>
                    <a:pt x="618738" y="10733"/>
                  </a:cubicBezTo>
                  <a:cubicBezTo>
                    <a:pt x="622548" y="18353"/>
                    <a:pt x="616198" y="41213"/>
                    <a:pt x="609848" y="46293"/>
                  </a:cubicBezTo>
                  <a:cubicBezTo>
                    <a:pt x="604768" y="51373"/>
                    <a:pt x="592068" y="50103"/>
                    <a:pt x="585718" y="47563"/>
                  </a:cubicBezTo>
                  <a:cubicBezTo>
                    <a:pt x="579368" y="43753"/>
                    <a:pt x="581908" y="31053"/>
                    <a:pt x="571748" y="28513"/>
                  </a:cubicBezTo>
                  <a:cubicBezTo>
                    <a:pt x="523488" y="14543"/>
                    <a:pt x="105658" y="267273"/>
                    <a:pt x="34538" y="264733"/>
                  </a:cubicBezTo>
                  <a:cubicBezTo>
                    <a:pt x="15488" y="264733"/>
                    <a:pt x="2788" y="255843"/>
                    <a:pt x="248" y="248223"/>
                  </a:cubicBezTo>
                  <a:cubicBezTo>
                    <a:pt x="-2292" y="240603"/>
                    <a:pt x="15488" y="217743"/>
                    <a:pt x="15488" y="217743"/>
                  </a:cubicBezTo>
                </a:path>
              </a:pathLst>
            </a:custGeom>
            <a:solidFill>
              <a:srgbClr val="051D40"/>
            </a:solidFill>
            <a:ln cap="sq">
              <a:noFill/>
              <a:prstDash val="solid"/>
              <a:miter/>
            </a:ln>
          </p:spPr>
        </p:sp>
      </p:grpSp>
      <p:grpSp>
        <p:nvGrpSpPr>
          <p:cNvPr name="Group 140" id="140"/>
          <p:cNvGrpSpPr/>
          <p:nvPr/>
        </p:nvGrpSpPr>
        <p:grpSpPr>
          <a:xfrm rot="0">
            <a:off x="4039190" y="6141336"/>
            <a:ext cx="713145" cy="389319"/>
            <a:chOff x="0" y="0"/>
            <a:chExt cx="497840" cy="271780"/>
          </a:xfrm>
        </p:grpSpPr>
        <p:sp>
          <p:nvSpPr>
            <p:cNvPr name="Freeform 141" id="141"/>
            <p:cNvSpPr/>
            <p:nvPr/>
          </p:nvSpPr>
          <p:spPr>
            <a:xfrm flipH="false" flipV="false" rot="0">
              <a:off x="50592" y="50101"/>
              <a:ext cx="396609" cy="169631"/>
            </a:xfrm>
            <a:custGeom>
              <a:avLst/>
              <a:gdLst/>
              <a:ahLst/>
              <a:cxnLst/>
              <a:rect r="r" b="b" t="t" l="l"/>
              <a:pathLst>
                <a:path h="169631" w="396609">
                  <a:moveTo>
                    <a:pt x="19258" y="120079"/>
                  </a:moveTo>
                  <a:cubicBezTo>
                    <a:pt x="217378" y="34989"/>
                    <a:pt x="256748" y="26099"/>
                    <a:pt x="292308" y="17209"/>
                  </a:cubicBezTo>
                  <a:cubicBezTo>
                    <a:pt x="324058" y="10859"/>
                    <a:pt x="365968" y="-5651"/>
                    <a:pt x="381208" y="1969"/>
                  </a:cubicBezTo>
                  <a:cubicBezTo>
                    <a:pt x="391368" y="5779"/>
                    <a:pt x="397718" y="21019"/>
                    <a:pt x="396448" y="28639"/>
                  </a:cubicBezTo>
                  <a:cubicBezTo>
                    <a:pt x="393908" y="37529"/>
                    <a:pt x="381208" y="48959"/>
                    <a:pt x="373588" y="50229"/>
                  </a:cubicBezTo>
                  <a:cubicBezTo>
                    <a:pt x="365968" y="51499"/>
                    <a:pt x="355808" y="46419"/>
                    <a:pt x="350728" y="41339"/>
                  </a:cubicBezTo>
                  <a:cubicBezTo>
                    <a:pt x="346918" y="33719"/>
                    <a:pt x="345648" y="17209"/>
                    <a:pt x="349458" y="9589"/>
                  </a:cubicBezTo>
                  <a:cubicBezTo>
                    <a:pt x="354538" y="3239"/>
                    <a:pt x="371048" y="-1841"/>
                    <a:pt x="378668" y="699"/>
                  </a:cubicBezTo>
                  <a:cubicBezTo>
                    <a:pt x="386288" y="1969"/>
                    <a:pt x="393908" y="10859"/>
                    <a:pt x="395178" y="18479"/>
                  </a:cubicBezTo>
                  <a:cubicBezTo>
                    <a:pt x="396448" y="26099"/>
                    <a:pt x="393908" y="37529"/>
                    <a:pt x="383748" y="46419"/>
                  </a:cubicBezTo>
                  <a:cubicBezTo>
                    <a:pt x="359618" y="68009"/>
                    <a:pt x="264368" y="74359"/>
                    <a:pt x="205948" y="94679"/>
                  </a:cubicBezTo>
                  <a:cubicBezTo>
                    <a:pt x="146258" y="114999"/>
                    <a:pt x="63708" y="170879"/>
                    <a:pt x="29418" y="169609"/>
                  </a:cubicBezTo>
                  <a:cubicBezTo>
                    <a:pt x="15448" y="169609"/>
                    <a:pt x="2748" y="160719"/>
                    <a:pt x="208" y="153099"/>
                  </a:cubicBezTo>
                  <a:cubicBezTo>
                    <a:pt x="-2332" y="145479"/>
                    <a:pt x="19258" y="120079"/>
                    <a:pt x="19258" y="120079"/>
                  </a:cubicBezTo>
                </a:path>
              </a:pathLst>
            </a:custGeom>
            <a:solidFill>
              <a:srgbClr val="051D40"/>
            </a:solidFill>
            <a:ln cap="sq">
              <a:noFill/>
              <a:prstDash val="solid"/>
              <a:miter/>
            </a:ln>
          </p:spPr>
        </p:sp>
      </p:grpSp>
      <p:grpSp>
        <p:nvGrpSpPr>
          <p:cNvPr name="Group 142" id="142"/>
          <p:cNvGrpSpPr/>
          <p:nvPr/>
        </p:nvGrpSpPr>
        <p:grpSpPr>
          <a:xfrm rot="0">
            <a:off x="3475223" y="4946090"/>
            <a:ext cx="1331690" cy="895070"/>
            <a:chOff x="0" y="0"/>
            <a:chExt cx="929640" cy="624840"/>
          </a:xfrm>
        </p:grpSpPr>
        <p:sp>
          <p:nvSpPr>
            <p:cNvPr name="Freeform 143" id="143"/>
            <p:cNvSpPr/>
            <p:nvPr/>
          </p:nvSpPr>
          <p:spPr>
            <a:xfrm flipH="false" flipV="false" rot="0">
              <a:off x="49050" y="50800"/>
              <a:ext cx="829517" cy="527204"/>
            </a:xfrm>
            <a:custGeom>
              <a:avLst/>
              <a:gdLst/>
              <a:ahLst/>
              <a:cxnLst/>
              <a:rect r="r" b="b" t="t" l="l"/>
              <a:pathLst>
                <a:path h="527204" w="829517">
                  <a:moveTo>
                    <a:pt x="24610" y="0"/>
                  </a:moveTo>
                  <a:cubicBezTo>
                    <a:pt x="232890" y="54610"/>
                    <a:pt x="258290" y="156210"/>
                    <a:pt x="283690" y="168910"/>
                  </a:cubicBezTo>
                  <a:cubicBezTo>
                    <a:pt x="295120" y="173990"/>
                    <a:pt x="302740" y="165100"/>
                    <a:pt x="314170" y="167640"/>
                  </a:cubicBezTo>
                  <a:cubicBezTo>
                    <a:pt x="330680" y="171450"/>
                    <a:pt x="357350" y="184150"/>
                    <a:pt x="375130" y="199390"/>
                  </a:cubicBezTo>
                  <a:cubicBezTo>
                    <a:pt x="391640" y="214630"/>
                    <a:pt x="403070" y="233680"/>
                    <a:pt x="417040" y="257810"/>
                  </a:cubicBezTo>
                  <a:cubicBezTo>
                    <a:pt x="436090" y="290830"/>
                    <a:pt x="438630" y="347980"/>
                    <a:pt x="472920" y="379730"/>
                  </a:cubicBezTo>
                  <a:cubicBezTo>
                    <a:pt x="516100" y="421640"/>
                    <a:pt x="615160" y="447040"/>
                    <a:pt x="677390" y="462280"/>
                  </a:cubicBezTo>
                  <a:cubicBezTo>
                    <a:pt x="725650" y="473710"/>
                    <a:pt x="790420" y="462280"/>
                    <a:pt x="813280" y="473710"/>
                  </a:cubicBezTo>
                  <a:cubicBezTo>
                    <a:pt x="822170" y="477520"/>
                    <a:pt x="827250" y="483870"/>
                    <a:pt x="828520" y="490220"/>
                  </a:cubicBezTo>
                  <a:cubicBezTo>
                    <a:pt x="831060" y="499110"/>
                    <a:pt x="824710" y="514350"/>
                    <a:pt x="817090" y="519430"/>
                  </a:cubicBezTo>
                  <a:cubicBezTo>
                    <a:pt x="812010" y="523240"/>
                    <a:pt x="800580" y="524510"/>
                    <a:pt x="794230" y="520700"/>
                  </a:cubicBezTo>
                  <a:cubicBezTo>
                    <a:pt x="786610" y="516890"/>
                    <a:pt x="778990" y="501650"/>
                    <a:pt x="778990" y="492760"/>
                  </a:cubicBezTo>
                  <a:cubicBezTo>
                    <a:pt x="780260" y="486410"/>
                    <a:pt x="787880" y="476250"/>
                    <a:pt x="794230" y="473710"/>
                  </a:cubicBezTo>
                  <a:cubicBezTo>
                    <a:pt x="801850" y="471170"/>
                    <a:pt x="818360" y="474980"/>
                    <a:pt x="823440" y="481330"/>
                  </a:cubicBezTo>
                  <a:cubicBezTo>
                    <a:pt x="828520" y="486410"/>
                    <a:pt x="831060" y="497840"/>
                    <a:pt x="828520" y="504190"/>
                  </a:cubicBezTo>
                  <a:cubicBezTo>
                    <a:pt x="825980" y="511810"/>
                    <a:pt x="817090" y="519430"/>
                    <a:pt x="804390" y="523240"/>
                  </a:cubicBezTo>
                  <a:cubicBezTo>
                    <a:pt x="778990" y="530860"/>
                    <a:pt x="721840" y="527050"/>
                    <a:pt x="671040" y="515620"/>
                  </a:cubicBezTo>
                  <a:cubicBezTo>
                    <a:pt x="601190" y="499110"/>
                    <a:pt x="479270" y="462280"/>
                    <a:pt x="429740" y="414020"/>
                  </a:cubicBezTo>
                  <a:cubicBezTo>
                    <a:pt x="394180" y="379730"/>
                    <a:pt x="392910" y="317500"/>
                    <a:pt x="375130" y="285750"/>
                  </a:cubicBezTo>
                  <a:cubicBezTo>
                    <a:pt x="362430" y="265430"/>
                    <a:pt x="352270" y="251460"/>
                    <a:pt x="338300" y="238760"/>
                  </a:cubicBezTo>
                  <a:cubicBezTo>
                    <a:pt x="325600" y="226060"/>
                    <a:pt x="307820" y="212090"/>
                    <a:pt x="293850" y="208280"/>
                  </a:cubicBezTo>
                  <a:cubicBezTo>
                    <a:pt x="281150" y="205740"/>
                    <a:pt x="270990" y="217170"/>
                    <a:pt x="257020" y="210820"/>
                  </a:cubicBezTo>
                  <a:cubicBezTo>
                    <a:pt x="226540" y="198120"/>
                    <a:pt x="190980" y="91440"/>
                    <a:pt x="145260" y="64770"/>
                  </a:cubicBezTo>
                  <a:cubicBezTo>
                    <a:pt x="105890" y="40640"/>
                    <a:pt x="25880" y="60960"/>
                    <a:pt x="8100" y="44450"/>
                  </a:cubicBezTo>
                  <a:cubicBezTo>
                    <a:pt x="480" y="36830"/>
                    <a:pt x="-2060" y="24130"/>
                    <a:pt x="1750" y="16510"/>
                  </a:cubicBezTo>
                  <a:cubicBezTo>
                    <a:pt x="4290" y="8890"/>
                    <a:pt x="24610" y="0"/>
                    <a:pt x="24610" y="0"/>
                  </a:cubicBezTo>
                </a:path>
              </a:pathLst>
            </a:custGeom>
            <a:solidFill>
              <a:srgbClr val="051D40"/>
            </a:solidFill>
            <a:ln cap="sq">
              <a:noFill/>
              <a:prstDash val="solid"/>
              <a:miter/>
            </a:ln>
          </p:spPr>
        </p:sp>
      </p:grpSp>
      <p:grpSp>
        <p:nvGrpSpPr>
          <p:cNvPr name="Group 144" id="144"/>
          <p:cNvGrpSpPr/>
          <p:nvPr/>
        </p:nvGrpSpPr>
        <p:grpSpPr>
          <a:xfrm rot="0">
            <a:off x="3142301" y="5801137"/>
            <a:ext cx="465728" cy="734976"/>
            <a:chOff x="0" y="0"/>
            <a:chExt cx="325120" cy="513080"/>
          </a:xfrm>
        </p:grpSpPr>
        <p:sp>
          <p:nvSpPr>
            <p:cNvPr name="Freeform 145" id="145"/>
            <p:cNvSpPr/>
            <p:nvPr/>
          </p:nvSpPr>
          <p:spPr>
            <a:xfrm flipH="false" flipV="false" rot="0">
              <a:off x="49470" y="50800"/>
              <a:ext cx="224389" cy="411726"/>
            </a:xfrm>
            <a:custGeom>
              <a:avLst/>
              <a:gdLst/>
              <a:ahLst/>
              <a:cxnLst/>
              <a:rect r="r" b="b" t="t" l="l"/>
              <a:pathLst>
                <a:path h="411726" w="224389">
                  <a:moveTo>
                    <a:pt x="29270" y="0"/>
                  </a:moveTo>
                  <a:cubicBezTo>
                    <a:pt x="121980" y="36830"/>
                    <a:pt x="128330" y="49530"/>
                    <a:pt x="135950" y="71120"/>
                  </a:cubicBezTo>
                  <a:cubicBezTo>
                    <a:pt x="149920" y="113030"/>
                    <a:pt x="137220" y="219710"/>
                    <a:pt x="156270" y="274320"/>
                  </a:cubicBezTo>
                  <a:cubicBezTo>
                    <a:pt x="171510" y="318770"/>
                    <a:pt x="221040" y="358140"/>
                    <a:pt x="223580" y="382270"/>
                  </a:cubicBezTo>
                  <a:cubicBezTo>
                    <a:pt x="226120" y="391160"/>
                    <a:pt x="222310" y="400050"/>
                    <a:pt x="217230" y="403860"/>
                  </a:cubicBezTo>
                  <a:cubicBezTo>
                    <a:pt x="212150" y="408940"/>
                    <a:pt x="201990" y="412750"/>
                    <a:pt x="194370" y="411480"/>
                  </a:cubicBezTo>
                  <a:cubicBezTo>
                    <a:pt x="188020" y="410210"/>
                    <a:pt x="179130" y="402590"/>
                    <a:pt x="175320" y="396240"/>
                  </a:cubicBezTo>
                  <a:cubicBezTo>
                    <a:pt x="172780" y="389890"/>
                    <a:pt x="174050" y="378460"/>
                    <a:pt x="177860" y="373380"/>
                  </a:cubicBezTo>
                  <a:cubicBezTo>
                    <a:pt x="181670" y="367030"/>
                    <a:pt x="191830" y="360680"/>
                    <a:pt x="198180" y="360680"/>
                  </a:cubicBezTo>
                  <a:cubicBezTo>
                    <a:pt x="207070" y="361950"/>
                    <a:pt x="221040" y="370840"/>
                    <a:pt x="223580" y="378460"/>
                  </a:cubicBezTo>
                  <a:cubicBezTo>
                    <a:pt x="226120" y="387350"/>
                    <a:pt x="219770" y="403860"/>
                    <a:pt x="213420" y="407670"/>
                  </a:cubicBezTo>
                  <a:cubicBezTo>
                    <a:pt x="205800" y="412750"/>
                    <a:pt x="193100" y="411480"/>
                    <a:pt x="182940" y="405130"/>
                  </a:cubicBezTo>
                  <a:cubicBezTo>
                    <a:pt x="161350" y="393700"/>
                    <a:pt x="130870" y="349250"/>
                    <a:pt x="115630" y="308610"/>
                  </a:cubicBezTo>
                  <a:cubicBezTo>
                    <a:pt x="92770" y="250190"/>
                    <a:pt x="115630" y="128270"/>
                    <a:pt x="86420" y="82550"/>
                  </a:cubicBezTo>
                  <a:cubicBezTo>
                    <a:pt x="67370" y="52070"/>
                    <a:pt x="7680" y="46990"/>
                    <a:pt x="1330" y="31750"/>
                  </a:cubicBezTo>
                  <a:cubicBezTo>
                    <a:pt x="-2480" y="22860"/>
                    <a:pt x="2600" y="13970"/>
                    <a:pt x="7680" y="8890"/>
                  </a:cubicBezTo>
                  <a:cubicBezTo>
                    <a:pt x="11490" y="3810"/>
                    <a:pt x="29270" y="0"/>
                    <a:pt x="29270" y="0"/>
                  </a:cubicBezTo>
                </a:path>
              </a:pathLst>
            </a:custGeom>
            <a:solidFill>
              <a:srgbClr val="051D40"/>
            </a:solidFill>
            <a:ln cap="sq">
              <a:noFill/>
              <a:prstDash val="solid"/>
              <a:miter/>
            </a:ln>
          </p:spPr>
        </p:sp>
      </p:grpSp>
      <p:grpSp>
        <p:nvGrpSpPr>
          <p:cNvPr name="Group 146" id="146"/>
          <p:cNvGrpSpPr/>
          <p:nvPr/>
        </p:nvGrpSpPr>
        <p:grpSpPr>
          <a:xfrm rot="0">
            <a:off x="3147758" y="4926079"/>
            <a:ext cx="569425" cy="1066079"/>
            <a:chOff x="0" y="0"/>
            <a:chExt cx="397510" cy="744220"/>
          </a:xfrm>
        </p:grpSpPr>
        <p:sp>
          <p:nvSpPr>
            <p:cNvPr name="Freeform 147" id="147"/>
            <p:cNvSpPr/>
            <p:nvPr/>
          </p:nvSpPr>
          <p:spPr>
            <a:xfrm flipH="false" flipV="false" rot="0">
              <a:off x="50298" y="50624"/>
              <a:ext cx="296575" cy="645825"/>
            </a:xfrm>
            <a:custGeom>
              <a:avLst/>
              <a:gdLst/>
              <a:ahLst/>
              <a:cxnLst/>
              <a:rect r="r" b="b" t="t" l="l"/>
              <a:pathLst>
                <a:path h="645825" w="296575">
                  <a:moveTo>
                    <a:pt x="502" y="607236"/>
                  </a:moveTo>
                  <a:cubicBezTo>
                    <a:pt x="81782" y="443406"/>
                    <a:pt x="99562" y="340536"/>
                    <a:pt x="127502" y="277036"/>
                  </a:cubicBezTo>
                  <a:cubicBezTo>
                    <a:pt x="149092" y="226236"/>
                    <a:pt x="178302" y="190676"/>
                    <a:pt x="198622" y="144956"/>
                  </a:cubicBezTo>
                  <a:cubicBezTo>
                    <a:pt x="218942" y="101776"/>
                    <a:pt x="232912" y="30656"/>
                    <a:pt x="250692" y="11606"/>
                  </a:cubicBezTo>
                  <a:cubicBezTo>
                    <a:pt x="257042" y="3986"/>
                    <a:pt x="264662" y="176"/>
                    <a:pt x="271012" y="176"/>
                  </a:cubicBezTo>
                  <a:cubicBezTo>
                    <a:pt x="279902" y="176"/>
                    <a:pt x="293872" y="10336"/>
                    <a:pt x="296412" y="17956"/>
                  </a:cubicBezTo>
                  <a:cubicBezTo>
                    <a:pt x="297682" y="26846"/>
                    <a:pt x="291332" y="42086"/>
                    <a:pt x="284982" y="47166"/>
                  </a:cubicBezTo>
                  <a:cubicBezTo>
                    <a:pt x="278632" y="50976"/>
                    <a:pt x="267202" y="52246"/>
                    <a:pt x="260852" y="48436"/>
                  </a:cubicBezTo>
                  <a:cubicBezTo>
                    <a:pt x="254502" y="44626"/>
                    <a:pt x="245612" y="29386"/>
                    <a:pt x="246882" y="21766"/>
                  </a:cubicBezTo>
                  <a:cubicBezTo>
                    <a:pt x="246882" y="14146"/>
                    <a:pt x="254502" y="5256"/>
                    <a:pt x="260852" y="2716"/>
                  </a:cubicBezTo>
                  <a:cubicBezTo>
                    <a:pt x="267202" y="-1094"/>
                    <a:pt x="278632" y="-1094"/>
                    <a:pt x="284982" y="3986"/>
                  </a:cubicBezTo>
                  <a:cubicBezTo>
                    <a:pt x="291332" y="7796"/>
                    <a:pt x="296412" y="19226"/>
                    <a:pt x="296412" y="31926"/>
                  </a:cubicBezTo>
                  <a:cubicBezTo>
                    <a:pt x="296412" y="58596"/>
                    <a:pt x="269742" y="111936"/>
                    <a:pt x="250692" y="152576"/>
                  </a:cubicBezTo>
                  <a:cubicBezTo>
                    <a:pt x="230372" y="198296"/>
                    <a:pt x="198622" y="237666"/>
                    <a:pt x="175762" y="289736"/>
                  </a:cubicBezTo>
                  <a:cubicBezTo>
                    <a:pt x="149092" y="353236"/>
                    <a:pt x="133852" y="449756"/>
                    <a:pt x="107182" y="513256"/>
                  </a:cubicBezTo>
                  <a:cubicBezTo>
                    <a:pt x="86862" y="562786"/>
                    <a:pt x="61462" y="627556"/>
                    <a:pt x="37332" y="641526"/>
                  </a:cubicBezTo>
                  <a:cubicBezTo>
                    <a:pt x="27172" y="647876"/>
                    <a:pt x="10662" y="646606"/>
                    <a:pt x="4312" y="641526"/>
                  </a:cubicBezTo>
                  <a:cubicBezTo>
                    <a:pt x="-2038" y="635176"/>
                    <a:pt x="502" y="607236"/>
                    <a:pt x="502" y="607236"/>
                  </a:cubicBezTo>
                </a:path>
              </a:pathLst>
            </a:custGeom>
            <a:solidFill>
              <a:srgbClr val="051D40"/>
            </a:solidFill>
            <a:ln cap="sq">
              <a:noFill/>
              <a:prstDash val="solid"/>
              <a:miter/>
            </a:ln>
          </p:spPr>
        </p:sp>
      </p:grpSp>
      <p:grpSp>
        <p:nvGrpSpPr>
          <p:cNvPr name="Group 148" id="148"/>
          <p:cNvGrpSpPr/>
          <p:nvPr/>
        </p:nvGrpSpPr>
        <p:grpSpPr>
          <a:xfrm rot="0">
            <a:off x="2279977" y="6050374"/>
            <a:ext cx="256514" cy="338380"/>
            <a:chOff x="0" y="0"/>
            <a:chExt cx="179070" cy="236220"/>
          </a:xfrm>
        </p:grpSpPr>
        <p:sp>
          <p:nvSpPr>
            <p:cNvPr name="Freeform 149" id="149"/>
            <p:cNvSpPr/>
            <p:nvPr/>
          </p:nvSpPr>
          <p:spPr>
            <a:xfrm flipH="false" flipV="false" rot="0">
              <a:off x="48657" y="50756"/>
              <a:ext cx="79288" cy="133534"/>
            </a:xfrm>
            <a:custGeom>
              <a:avLst/>
              <a:gdLst/>
              <a:ahLst/>
              <a:cxnLst/>
              <a:rect r="r" b="b" t="t" l="l"/>
              <a:pathLst>
                <a:path h="133534" w="79288">
                  <a:moveTo>
                    <a:pt x="52943" y="25444"/>
                  </a:moveTo>
                  <a:cubicBezTo>
                    <a:pt x="74533" y="127044"/>
                    <a:pt x="54213" y="133394"/>
                    <a:pt x="45323" y="130854"/>
                  </a:cubicBezTo>
                  <a:cubicBezTo>
                    <a:pt x="37703" y="128314"/>
                    <a:pt x="28813" y="113074"/>
                    <a:pt x="30083" y="104184"/>
                  </a:cubicBezTo>
                  <a:cubicBezTo>
                    <a:pt x="31353" y="96564"/>
                    <a:pt x="44053" y="85134"/>
                    <a:pt x="51673" y="82594"/>
                  </a:cubicBezTo>
                  <a:cubicBezTo>
                    <a:pt x="58023" y="81324"/>
                    <a:pt x="69453" y="85134"/>
                    <a:pt x="74533" y="90214"/>
                  </a:cubicBezTo>
                  <a:cubicBezTo>
                    <a:pt x="79613" y="96564"/>
                    <a:pt x="80883" y="114344"/>
                    <a:pt x="77073" y="120694"/>
                  </a:cubicBezTo>
                  <a:cubicBezTo>
                    <a:pt x="74533" y="127044"/>
                    <a:pt x="64373" y="134664"/>
                    <a:pt x="56753" y="133394"/>
                  </a:cubicBezTo>
                  <a:cubicBezTo>
                    <a:pt x="42783" y="130854"/>
                    <a:pt x="14843" y="94024"/>
                    <a:pt x="5953" y="74974"/>
                  </a:cubicBezTo>
                  <a:cubicBezTo>
                    <a:pt x="-397" y="58464"/>
                    <a:pt x="-1667" y="38144"/>
                    <a:pt x="2143" y="25444"/>
                  </a:cubicBezTo>
                  <a:cubicBezTo>
                    <a:pt x="5953" y="14014"/>
                    <a:pt x="16113" y="44"/>
                    <a:pt x="25003" y="44"/>
                  </a:cubicBezTo>
                  <a:cubicBezTo>
                    <a:pt x="33893" y="-1226"/>
                    <a:pt x="52943" y="25444"/>
                    <a:pt x="52943" y="25444"/>
                  </a:cubicBezTo>
                </a:path>
              </a:pathLst>
            </a:custGeom>
            <a:solidFill>
              <a:srgbClr val="051D40"/>
            </a:solidFill>
            <a:ln cap="sq">
              <a:noFill/>
              <a:prstDash val="solid"/>
              <a:miter/>
            </a:ln>
          </p:spPr>
        </p:sp>
      </p:grpSp>
      <p:grpSp>
        <p:nvGrpSpPr>
          <p:cNvPr name="Group 150" id="150"/>
          <p:cNvGrpSpPr/>
          <p:nvPr/>
        </p:nvGrpSpPr>
        <p:grpSpPr>
          <a:xfrm rot="0">
            <a:off x="2325458" y="6175902"/>
            <a:ext cx="1104284" cy="738615"/>
            <a:chOff x="0" y="0"/>
            <a:chExt cx="770890" cy="515620"/>
          </a:xfrm>
        </p:grpSpPr>
        <p:sp>
          <p:nvSpPr>
            <p:cNvPr name="Freeform 151" id="151"/>
            <p:cNvSpPr/>
            <p:nvPr/>
          </p:nvSpPr>
          <p:spPr>
            <a:xfrm flipH="false" flipV="false" rot="0">
              <a:off x="47999" y="50559"/>
              <a:ext cx="672091" cy="414809"/>
            </a:xfrm>
            <a:custGeom>
              <a:avLst/>
              <a:gdLst/>
              <a:ahLst/>
              <a:cxnLst/>
              <a:rect r="r" b="b" t="t" l="l"/>
              <a:pathLst>
                <a:path h="414809" w="672091">
                  <a:moveTo>
                    <a:pt x="49791" y="21831"/>
                  </a:moveTo>
                  <a:cubicBezTo>
                    <a:pt x="75191" y="78981"/>
                    <a:pt x="106941" y="81521"/>
                    <a:pt x="117101" y="95491"/>
                  </a:cubicBezTo>
                  <a:cubicBezTo>
                    <a:pt x="127261" y="110731"/>
                    <a:pt x="112021" y="132321"/>
                    <a:pt x="127261" y="151371"/>
                  </a:cubicBezTo>
                  <a:cubicBezTo>
                    <a:pt x="172981" y="209791"/>
                    <a:pt x="496831" y="317741"/>
                    <a:pt x="583191" y="346951"/>
                  </a:cubicBezTo>
                  <a:cubicBezTo>
                    <a:pt x="616211" y="358381"/>
                    <a:pt x="640341" y="353301"/>
                    <a:pt x="654311" y="364731"/>
                  </a:cubicBezTo>
                  <a:cubicBezTo>
                    <a:pt x="664471" y="373621"/>
                    <a:pt x="673361" y="390131"/>
                    <a:pt x="669551" y="399021"/>
                  </a:cubicBezTo>
                  <a:cubicBezTo>
                    <a:pt x="665741" y="406641"/>
                    <a:pt x="642881" y="414261"/>
                    <a:pt x="635261" y="411721"/>
                  </a:cubicBezTo>
                  <a:cubicBezTo>
                    <a:pt x="628911" y="409181"/>
                    <a:pt x="621291" y="399021"/>
                    <a:pt x="621291" y="392671"/>
                  </a:cubicBezTo>
                  <a:cubicBezTo>
                    <a:pt x="620021" y="383781"/>
                    <a:pt x="628911" y="369811"/>
                    <a:pt x="636531" y="366001"/>
                  </a:cubicBezTo>
                  <a:cubicBezTo>
                    <a:pt x="641611" y="362191"/>
                    <a:pt x="654311" y="363461"/>
                    <a:pt x="659391" y="367271"/>
                  </a:cubicBezTo>
                  <a:cubicBezTo>
                    <a:pt x="665741" y="371081"/>
                    <a:pt x="672091" y="381241"/>
                    <a:pt x="672091" y="387591"/>
                  </a:cubicBezTo>
                  <a:cubicBezTo>
                    <a:pt x="670821" y="396481"/>
                    <a:pt x="663201" y="409181"/>
                    <a:pt x="654311" y="412991"/>
                  </a:cubicBezTo>
                  <a:cubicBezTo>
                    <a:pt x="637801" y="419341"/>
                    <a:pt x="611131" y="407911"/>
                    <a:pt x="575571" y="396481"/>
                  </a:cubicBezTo>
                  <a:cubicBezTo>
                    <a:pt x="486671" y="368541"/>
                    <a:pt x="195841" y="251701"/>
                    <a:pt x="123451" y="205981"/>
                  </a:cubicBezTo>
                  <a:cubicBezTo>
                    <a:pt x="98051" y="190741"/>
                    <a:pt x="84081" y="180581"/>
                    <a:pt x="76461" y="165341"/>
                  </a:cubicBezTo>
                  <a:cubicBezTo>
                    <a:pt x="71381" y="153911"/>
                    <a:pt x="82811" y="138671"/>
                    <a:pt x="76461" y="125971"/>
                  </a:cubicBezTo>
                  <a:cubicBezTo>
                    <a:pt x="67571" y="109461"/>
                    <a:pt x="24391" y="99301"/>
                    <a:pt x="11691" y="78981"/>
                  </a:cubicBezTo>
                  <a:cubicBezTo>
                    <a:pt x="1531" y="59931"/>
                    <a:pt x="-3549" y="23101"/>
                    <a:pt x="2801" y="10401"/>
                  </a:cubicBezTo>
                  <a:cubicBezTo>
                    <a:pt x="7881" y="2781"/>
                    <a:pt x="21851" y="-1029"/>
                    <a:pt x="29471" y="241"/>
                  </a:cubicBezTo>
                  <a:cubicBezTo>
                    <a:pt x="38361" y="1511"/>
                    <a:pt x="49791" y="21831"/>
                    <a:pt x="49791" y="21831"/>
                  </a:cubicBezTo>
                </a:path>
              </a:pathLst>
            </a:custGeom>
            <a:solidFill>
              <a:srgbClr val="051D40"/>
            </a:solidFill>
            <a:ln cap="sq">
              <a:noFill/>
              <a:prstDash val="solid"/>
              <a:miter/>
            </a:ln>
          </p:spPr>
        </p:sp>
      </p:grpSp>
      <p:grpSp>
        <p:nvGrpSpPr>
          <p:cNvPr name="Group 152" id="152"/>
          <p:cNvGrpSpPr/>
          <p:nvPr/>
        </p:nvGrpSpPr>
        <p:grpSpPr>
          <a:xfrm rot="0">
            <a:off x="2294531" y="5779306"/>
            <a:ext cx="1102464" cy="469366"/>
            <a:chOff x="0" y="0"/>
            <a:chExt cx="769620" cy="327660"/>
          </a:xfrm>
        </p:grpSpPr>
        <p:sp>
          <p:nvSpPr>
            <p:cNvPr name="Freeform 153" id="153"/>
            <p:cNvSpPr/>
            <p:nvPr/>
          </p:nvSpPr>
          <p:spPr>
            <a:xfrm flipH="false" flipV="false" rot="0">
              <a:off x="50662" y="49570"/>
              <a:ext cx="667049" cy="233985"/>
            </a:xfrm>
            <a:custGeom>
              <a:avLst/>
              <a:gdLst/>
              <a:ahLst/>
              <a:cxnLst/>
              <a:rect r="r" b="b" t="t" l="l"/>
              <a:pathLst>
                <a:path h="233985" w="667049">
                  <a:moveTo>
                    <a:pt x="25538" y="176490"/>
                  </a:moveTo>
                  <a:cubicBezTo>
                    <a:pt x="226198" y="152360"/>
                    <a:pt x="275728" y="39330"/>
                    <a:pt x="322718" y="15200"/>
                  </a:cubicBezTo>
                  <a:cubicBezTo>
                    <a:pt x="351928" y="-1310"/>
                    <a:pt x="374788" y="-1310"/>
                    <a:pt x="406538" y="1230"/>
                  </a:cubicBezTo>
                  <a:cubicBezTo>
                    <a:pt x="450988" y="3770"/>
                    <a:pt x="518298" y="44410"/>
                    <a:pt x="564018" y="45680"/>
                  </a:cubicBezTo>
                  <a:cubicBezTo>
                    <a:pt x="597038" y="46950"/>
                    <a:pt x="636408" y="19010"/>
                    <a:pt x="652918" y="26630"/>
                  </a:cubicBezTo>
                  <a:cubicBezTo>
                    <a:pt x="661808" y="30440"/>
                    <a:pt x="668158" y="45680"/>
                    <a:pt x="666888" y="53300"/>
                  </a:cubicBezTo>
                  <a:cubicBezTo>
                    <a:pt x="666888" y="60920"/>
                    <a:pt x="659268" y="69810"/>
                    <a:pt x="652918" y="72350"/>
                  </a:cubicBezTo>
                  <a:cubicBezTo>
                    <a:pt x="646568" y="74890"/>
                    <a:pt x="635138" y="74890"/>
                    <a:pt x="628788" y="71080"/>
                  </a:cubicBezTo>
                  <a:cubicBezTo>
                    <a:pt x="623708" y="67270"/>
                    <a:pt x="616088" y="58380"/>
                    <a:pt x="617358" y="50760"/>
                  </a:cubicBezTo>
                  <a:cubicBezTo>
                    <a:pt x="617358" y="41870"/>
                    <a:pt x="633868" y="25360"/>
                    <a:pt x="641488" y="24090"/>
                  </a:cubicBezTo>
                  <a:cubicBezTo>
                    <a:pt x="649108" y="22820"/>
                    <a:pt x="659268" y="29170"/>
                    <a:pt x="663078" y="35520"/>
                  </a:cubicBezTo>
                  <a:cubicBezTo>
                    <a:pt x="666888" y="41870"/>
                    <a:pt x="668158" y="57110"/>
                    <a:pt x="661808" y="66000"/>
                  </a:cubicBezTo>
                  <a:cubicBezTo>
                    <a:pt x="650378" y="81240"/>
                    <a:pt x="611008" y="95210"/>
                    <a:pt x="577988" y="97750"/>
                  </a:cubicBezTo>
                  <a:cubicBezTo>
                    <a:pt x="530998" y="100290"/>
                    <a:pt x="448448" y="55840"/>
                    <a:pt x="406538" y="52030"/>
                  </a:cubicBezTo>
                  <a:cubicBezTo>
                    <a:pt x="382408" y="49490"/>
                    <a:pt x="370978" y="45680"/>
                    <a:pt x="350658" y="55840"/>
                  </a:cubicBezTo>
                  <a:cubicBezTo>
                    <a:pt x="310018" y="74890"/>
                    <a:pt x="237628" y="193000"/>
                    <a:pt x="204608" y="214590"/>
                  </a:cubicBezTo>
                  <a:cubicBezTo>
                    <a:pt x="190638" y="223480"/>
                    <a:pt x="186828" y="224750"/>
                    <a:pt x="172858" y="227290"/>
                  </a:cubicBezTo>
                  <a:cubicBezTo>
                    <a:pt x="141108" y="232370"/>
                    <a:pt x="44588" y="239990"/>
                    <a:pt x="19188" y="226020"/>
                  </a:cubicBezTo>
                  <a:cubicBezTo>
                    <a:pt x="6488" y="219670"/>
                    <a:pt x="-1132" y="206970"/>
                    <a:pt x="138" y="198080"/>
                  </a:cubicBezTo>
                  <a:cubicBezTo>
                    <a:pt x="138" y="190460"/>
                    <a:pt x="25538" y="176490"/>
                    <a:pt x="25538" y="176490"/>
                  </a:cubicBezTo>
                </a:path>
              </a:pathLst>
            </a:custGeom>
            <a:solidFill>
              <a:srgbClr val="051D40"/>
            </a:solidFill>
            <a:ln cap="sq">
              <a:noFill/>
              <a:prstDash val="solid"/>
              <a:miter/>
            </a:ln>
          </p:spPr>
        </p:sp>
      </p:grpSp>
      <p:grpSp>
        <p:nvGrpSpPr>
          <p:cNvPr name="Group 154" id="154"/>
          <p:cNvGrpSpPr/>
          <p:nvPr/>
        </p:nvGrpSpPr>
        <p:grpSpPr>
          <a:xfrm rot="0">
            <a:off x="2174461" y="4664107"/>
            <a:ext cx="331103" cy="1611854"/>
            <a:chOff x="0" y="0"/>
            <a:chExt cx="231140" cy="1125220"/>
          </a:xfrm>
        </p:grpSpPr>
        <p:sp>
          <p:nvSpPr>
            <p:cNvPr name="Freeform 155" id="155"/>
            <p:cNvSpPr/>
            <p:nvPr/>
          </p:nvSpPr>
          <p:spPr>
            <a:xfrm flipH="false" flipV="false" rot="0">
              <a:off x="48218" y="50557"/>
              <a:ext cx="134091" cy="1022593"/>
            </a:xfrm>
            <a:custGeom>
              <a:avLst/>
              <a:gdLst/>
              <a:ahLst/>
              <a:cxnLst/>
              <a:rect r="r" b="b" t="t" l="l"/>
              <a:pathLst>
                <a:path h="1022593" w="134091">
                  <a:moveTo>
                    <a:pt x="52112" y="1009893"/>
                  </a:moveTo>
                  <a:cubicBezTo>
                    <a:pt x="38142" y="940043"/>
                    <a:pt x="62272" y="933693"/>
                    <a:pt x="69892" y="915913"/>
                  </a:cubicBezTo>
                  <a:cubicBezTo>
                    <a:pt x="81322" y="889243"/>
                    <a:pt x="86402" y="838443"/>
                    <a:pt x="81322" y="810503"/>
                  </a:cubicBezTo>
                  <a:cubicBezTo>
                    <a:pt x="76242" y="788913"/>
                    <a:pt x="62272" y="786373"/>
                    <a:pt x="54652" y="757163"/>
                  </a:cubicBezTo>
                  <a:cubicBezTo>
                    <a:pt x="26712" y="659373"/>
                    <a:pt x="-10118" y="174233"/>
                    <a:pt x="2582" y="70093"/>
                  </a:cubicBezTo>
                  <a:cubicBezTo>
                    <a:pt x="6392" y="38343"/>
                    <a:pt x="12742" y="19293"/>
                    <a:pt x="22902" y="9133"/>
                  </a:cubicBezTo>
                  <a:cubicBezTo>
                    <a:pt x="29252" y="2783"/>
                    <a:pt x="38142" y="-1027"/>
                    <a:pt x="45762" y="243"/>
                  </a:cubicBezTo>
                  <a:cubicBezTo>
                    <a:pt x="53382" y="2783"/>
                    <a:pt x="66082" y="14213"/>
                    <a:pt x="67352" y="21833"/>
                  </a:cubicBezTo>
                  <a:cubicBezTo>
                    <a:pt x="68622" y="29453"/>
                    <a:pt x="64812" y="39613"/>
                    <a:pt x="58462" y="44693"/>
                  </a:cubicBezTo>
                  <a:cubicBezTo>
                    <a:pt x="53382" y="49773"/>
                    <a:pt x="43222" y="52313"/>
                    <a:pt x="35602" y="49773"/>
                  </a:cubicBezTo>
                  <a:cubicBezTo>
                    <a:pt x="29252" y="48503"/>
                    <a:pt x="20362" y="40883"/>
                    <a:pt x="17822" y="34533"/>
                  </a:cubicBezTo>
                  <a:cubicBezTo>
                    <a:pt x="15282" y="28183"/>
                    <a:pt x="17822" y="16753"/>
                    <a:pt x="21632" y="10403"/>
                  </a:cubicBezTo>
                  <a:cubicBezTo>
                    <a:pt x="25442" y="5323"/>
                    <a:pt x="35602" y="243"/>
                    <a:pt x="43222" y="243"/>
                  </a:cubicBezTo>
                  <a:cubicBezTo>
                    <a:pt x="49572" y="243"/>
                    <a:pt x="58462" y="4053"/>
                    <a:pt x="63542" y="11673"/>
                  </a:cubicBezTo>
                  <a:cubicBezTo>
                    <a:pt x="74972" y="33263"/>
                    <a:pt x="53382" y="98033"/>
                    <a:pt x="55922" y="157723"/>
                  </a:cubicBezTo>
                  <a:cubicBezTo>
                    <a:pt x="58462" y="250433"/>
                    <a:pt x="87672" y="404103"/>
                    <a:pt x="95292" y="512053"/>
                  </a:cubicBezTo>
                  <a:cubicBezTo>
                    <a:pt x="101642" y="600953"/>
                    <a:pt x="90212" y="703823"/>
                    <a:pt x="104182" y="755893"/>
                  </a:cubicBezTo>
                  <a:cubicBezTo>
                    <a:pt x="110532" y="781293"/>
                    <a:pt x="127042" y="787643"/>
                    <a:pt x="132122" y="810503"/>
                  </a:cubicBezTo>
                  <a:cubicBezTo>
                    <a:pt x="137202" y="840983"/>
                    <a:pt x="132122" y="899403"/>
                    <a:pt x="120692" y="926073"/>
                  </a:cubicBezTo>
                  <a:cubicBezTo>
                    <a:pt x="113072" y="945123"/>
                    <a:pt x="88942" y="951473"/>
                    <a:pt x="86402" y="966713"/>
                  </a:cubicBezTo>
                  <a:cubicBezTo>
                    <a:pt x="82592" y="979413"/>
                    <a:pt x="101642" y="998463"/>
                    <a:pt x="97832" y="1008623"/>
                  </a:cubicBezTo>
                  <a:cubicBezTo>
                    <a:pt x="94022" y="1016243"/>
                    <a:pt x="80052" y="1022593"/>
                    <a:pt x="72432" y="1022593"/>
                  </a:cubicBezTo>
                  <a:cubicBezTo>
                    <a:pt x="64812" y="1022593"/>
                    <a:pt x="52112" y="1009893"/>
                    <a:pt x="52112" y="1009893"/>
                  </a:cubicBezTo>
                </a:path>
              </a:pathLst>
            </a:custGeom>
            <a:solidFill>
              <a:srgbClr val="051D40"/>
            </a:solidFill>
            <a:ln cap="sq">
              <a:noFill/>
              <a:prstDash val="solid"/>
              <a:miter/>
            </a:ln>
          </p:spPr>
        </p:sp>
      </p:grpSp>
      <p:grpSp>
        <p:nvGrpSpPr>
          <p:cNvPr name="Group 156" id="156"/>
          <p:cNvGrpSpPr/>
          <p:nvPr/>
        </p:nvGrpSpPr>
        <p:grpSpPr>
          <a:xfrm rot="0">
            <a:off x="5845703" y="6234118"/>
            <a:ext cx="922359" cy="1137030"/>
            <a:chOff x="0" y="0"/>
            <a:chExt cx="643890" cy="793750"/>
          </a:xfrm>
        </p:grpSpPr>
        <p:sp>
          <p:nvSpPr>
            <p:cNvPr name="Freeform 157" id="157"/>
            <p:cNvSpPr/>
            <p:nvPr/>
          </p:nvSpPr>
          <p:spPr>
            <a:xfrm flipH="false" flipV="false" rot="0">
              <a:off x="50800" y="50800"/>
              <a:ext cx="542454" cy="694035"/>
            </a:xfrm>
            <a:custGeom>
              <a:avLst/>
              <a:gdLst/>
              <a:ahLst/>
              <a:cxnLst/>
              <a:rect r="r" b="b" t="t" l="l"/>
              <a:pathLst>
                <a:path h="694035" w="542454">
                  <a:moveTo>
                    <a:pt x="0" y="668020"/>
                  </a:moveTo>
                  <a:cubicBezTo>
                    <a:pt x="43180" y="590550"/>
                    <a:pt x="67310" y="596900"/>
                    <a:pt x="91440" y="600710"/>
                  </a:cubicBezTo>
                  <a:cubicBezTo>
                    <a:pt x="121920" y="604520"/>
                    <a:pt x="167640" y="633730"/>
                    <a:pt x="199390" y="631190"/>
                  </a:cubicBezTo>
                  <a:cubicBezTo>
                    <a:pt x="223520" y="629920"/>
                    <a:pt x="245110" y="623570"/>
                    <a:pt x="262890" y="605790"/>
                  </a:cubicBezTo>
                  <a:cubicBezTo>
                    <a:pt x="287020" y="580390"/>
                    <a:pt x="308610" y="521970"/>
                    <a:pt x="311150" y="477520"/>
                  </a:cubicBezTo>
                  <a:cubicBezTo>
                    <a:pt x="313690" y="427990"/>
                    <a:pt x="262890" y="355600"/>
                    <a:pt x="270510" y="320040"/>
                  </a:cubicBezTo>
                  <a:cubicBezTo>
                    <a:pt x="274320" y="298450"/>
                    <a:pt x="290830" y="287020"/>
                    <a:pt x="304800" y="274320"/>
                  </a:cubicBezTo>
                  <a:cubicBezTo>
                    <a:pt x="318770" y="260350"/>
                    <a:pt x="340360" y="256540"/>
                    <a:pt x="355600" y="242570"/>
                  </a:cubicBezTo>
                  <a:cubicBezTo>
                    <a:pt x="374650" y="224790"/>
                    <a:pt x="393700" y="196850"/>
                    <a:pt x="406400" y="168910"/>
                  </a:cubicBezTo>
                  <a:cubicBezTo>
                    <a:pt x="420370" y="138430"/>
                    <a:pt x="415290" y="91440"/>
                    <a:pt x="433070" y="63500"/>
                  </a:cubicBezTo>
                  <a:cubicBezTo>
                    <a:pt x="450850" y="35560"/>
                    <a:pt x="491490" y="2540"/>
                    <a:pt x="511810" y="0"/>
                  </a:cubicBezTo>
                  <a:cubicBezTo>
                    <a:pt x="523240" y="0"/>
                    <a:pt x="535940" y="6350"/>
                    <a:pt x="538480" y="13970"/>
                  </a:cubicBezTo>
                  <a:cubicBezTo>
                    <a:pt x="542290" y="21590"/>
                    <a:pt x="538480" y="38100"/>
                    <a:pt x="533400" y="44450"/>
                  </a:cubicBezTo>
                  <a:cubicBezTo>
                    <a:pt x="528320" y="49530"/>
                    <a:pt x="516890" y="52070"/>
                    <a:pt x="510540" y="49530"/>
                  </a:cubicBezTo>
                  <a:cubicBezTo>
                    <a:pt x="502920" y="48260"/>
                    <a:pt x="494030" y="40640"/>
                    <a:pt x="492760" y="34290"/>
                  </a:cubicBezTo>
                  <a:cubicBezTo>
                    <a:pt x="491490" y="25400"/>
                    <a:pt x="501650" y="5080"/>
                    <a:pt x="509270" y="1270"/>
                  </a:cubicBezTo>
                  <a:cubicBezTo>
                    <a:pt x="515620" y="-1270"/>
                    <a:pt x="527050" y="1270"/>
                    <a:pt x="532130" y="6350"/>
                  </a:cubicBezTo>
                  <a:cubicBezTo>
                    <a:pt x="537210" y="10160"/>
                    <a:pt x="543560" y="19050"/>
                    <a:pt x="542290" y="27940"/>
                  </a:cubicBezTo>
                  <a:cubicBezTo>
                    <a:pt x="538480" y="41910"/>
                    <a:pt x="509270" y="66040"/>
                    <a:pt x="494030" y="74930"/>
                  </a:cubicBezTo>
                  <a:cubicBezTo>
                    <a:pt x="482600" y="82550"/>
                    <a:pt x="463550" y="78740"/>
                    <a:pt x="461010" y="86360"/>
                  </a:cubicBezTo>
                  <a:cubicBezTo>
                    <a:pt x="457200" y="92710"/>
                    <a:pt x="472440" y="104140"/>
                    <a:pt x="473710" y="116840"/>
                  </a:cubicBezTo>
                  <a:cubicBezTo>
                    <a:pt x="474980" y="134620"/>
                    <a:pt x="469900" y="157480"/>
                    <a:pt x="457200" y="182880"/>
                  </a:cubicBezTo>
                  <a:cubicBezTo>
                    <a:pt x="434340" y="227330"/>
                    <a:pt x="332740" y="294640"/>
                    <a:pt x="321310" y="346710"/>
                  </a:cubicBezTo>
                  <a:cubicBezTo>
                    <a:pt x="313690" y="387350"/>
                    <a:pt x="354330" y="427990"/>
                    <a:pt x="356870" y="464820"/>
                  </a:cubicBezTo>
                  <a:cubicBezTo>
                    <a:pt x="359410" y="494030"/>
                    <a:pt x="351790" y="520700"/>
                    <a:pt x="342900" y="547370"/>
                  </a:cubicBezTo>
                  <a:cubicBezTo>
                    <a:pt x="334010" y="576580"/>
                    <a:pt x="322580" y="609600"/>
                    <a:pt x="302260" y="632460"/>
                  </a:cubicBezTo>
                  <a:cubicBezTo>
                    <a:pt x="279400" y="656590"/>
                    <a:pt x="247650" y="680720"/>
                    <a:pt x="213360" y="685800"/>
                  </a:cubicBezTo>
                  <a:cubicBezTo>
                    <a:pt x="167640" y="692150"/>
                    <a:pt x="76200" y="629920"/>
                    <a:pt x="50800" y="643890"/>
                  </a:cubicBezTo>
                  <a:cubicBezTo>
                    <a:pt x="36830" y="651510"/>
                    <a:pt x="44450" y="685800"/>
                    <a:pt x="34290" y="692150"/>
                  </a:cubicBezTo>
                  <a:cubicBezTo>
                    <a:pt x="29210" y="695960"/>
                    <a:pt x="16510" y="693420"/>
                    <a:pt x="11430" y="689610"/>
                  </a:cubicBezTo>
                  <a:cubicBezTo>
                    <a:pt x="5080" y="685800"/>
                    <a:pt x="0" y="668020"/>
                    <a:pt x="0" y="668020"/>
                  </a:cubicBezTo>
                </a:path>
              </a:pathLst>
            </a:custGeom>
            <a:solidFill>
              <a:srgbClr val="051D40"/>
            </a:solidFill>
            <a:ln cap="sq">
              <a:noFill/>
              <a:prstDash val="solid"/>
              <a:miter/>
            </a:ln>
          </p:spPr>
        </p:sp>
      </p:grpSp>
      <p:grpSp>
        <p:nvGrpSpPr>
          <p:cNvPr name="Group 158" id="158"/>
          <p:cNvGrpSpPr/>
          <p:nvPr/>
        </p:nvGrpSpPr>
        <p:grpSpPr>
          <a:xfrm rot="0">
            <a:off x="3569824" y="4960644"/>
            <a:ext cx="483920" cy="436620"/>
            <a:chOff x="0" y="0"/>
            <a:chExt cx="337820" cy="304800"/>
          </a:xfrm>
        </p:grpSpPr>
        <p:sp>
          <p:nvSpPr>
            <p:cNvPr name="Freeform 159" id="159"/>
            <p:cNvSpPr/>
            <p:nvPr/>
          </p:nvSpPr>
          <p:spPr>
            <a:xfrm flipH="false" flipV="false" rot="0">
              <a:off x="50342" y="53340"/>
              <a:ext cx="236678" cy="201444"/>
            </a:xfrm>
            <a:custGeom>
              <a:avLst/>
              <a:gdLst/>
              <a:ahLst/>
              <a:cxnLst/>
              <a:rect r="r" b="b" t="t" l="l"/>
              <a:pathLst>
                <a:path h="201444" w="236678">
                  <a:moveTo>
                    <a:pt x="16968" y="0"/>
                  </a:moveTo>
                  <a:cubicBezTo>
                    <a:pt x="96978" y="5080"/>
                    <a:pt x="136348" y="30480"/>
                    <a:pt x="163018" y="57150"/>
                  </a:cubicBezTo>
                  <a:cubicBezTo>
                    <a:pt x="192228" y="86360"/>
                    <a:pt x="235408" y="146050"/>
                    <a:pt x="235408" y="171450"/>
                  </a:cubicBezTo>
                  <a:cubicBezTo>
                    <a:pt x="236678" y="184150"/>
                    <a:pt x="226518" y="196850"/>
                    <a:pt x="218898" y="200660"/>
                  </a:cubicBezTo>
                  <a:cubicBezTo>
                    <a:pt x="211278" y="203200"/>
                    <a:pt x="194768" y="198120"/>
                    <a:pt x="190958" y="191770"/>
                  </a:cubicBezTo>
                  <a:cubicBezTo>
                    <a:pt x="187148" y="184150"/>
                    <a:pt x="197308" y="154940"/>
                    <a:pt x="206198" y="151130"/>
                  </a:cubicBezTo>
                  <a:cubicBezTo>
                    <a:pt x="211278" y="148590"/>
                    <a:pt x="223978" y="152400"/>
                    <a:pt x="229058" y="157480"/>
                  </a:cubicBezTo>
                  <a:cubicBezTo>
                    <a:pt x="234138" y="162560"/>
                    <a:pt x="236678" y="173990"/>
                    <a:pt x="236678" y="180340"/>
                  </a:cubicBezTo>
                  <a:cubicBezTo>
                    <a:pt x="235408" y="186690"/>
                    <a:pt x="227788" y="196850"/>
                    <a:pt x="221438" y="199390"/>
                  </a:cubicBezTo>
                  <a:cubicBezTo>
                    <a:pt x="215088" y="201930"/>
                    <a:pt x="203658" y="201930"/>
                    <a:pt x="197308" y="198120"/>
                  </a:cubicBezTo>
                  <a:cubicBezTo>
                    <a:pt x="192228" y="194310"/>
                    <a:pt x="185878" y="184150"/>
                    <a:pt x="185878" y="177800"/>
                  </a:cubicBezTo>
                  <a:cubicBezTo>
                    <a:pt x="185878" y="168910"/>
                    <a:pt x="194768" y="153670"/>
                    <a:pt x="202388" y="152400"/>
                  </a:cubicBezTo>
                  <a:cubicBezTo>
                    <a:pt x="211278" y="149860"/>
                    <a:pt x="232868" y="161290"/>
                    <a:pt x="235408" y="168910"/>
                  </a:cubicBezTo>
                  <a:cubicBezTo>
                    <a:pt x="237948" y="177800"/>
                    <a:pt x="226518" y="196850"/>
                    <a:pt x="218898" y="200660"/>
                  </a:cubicBezTo>
                  <a:cubicBezTo>
                    <a:pt x="211278" y="203200"/>
                    <a:pt x="201118" y="199390"/>
                    <a:pt x="190958" y="191770"/>
                  </a:cubicBezTo>
                  <a:cubicBezTo>
                    <a:pt x="170638" y="176530"/>
                    <a:pt x="151588" y="110490"/>
                    <a:pt x="124918" y="85090"/>
                  </a:cubicBezTo>
                  <a:cubicBezTo>
                    <a:pt x="103328" y="63500"/>
                    <a:pt x="70308" y="49530"/>
                    <a:pt x="47448" y="43180"/>
                  </a:cubicBezTo>
                  <a:cubicBezTo>
                    <a:pt x="32208" y="38100"/>
                    <a:pt x="11888" y="45720"/>
                    <a:pt x="5538" y="39370"/>
                  </a:cubicBezTo>
                  <a:cubicBezTo>
                    <a:pt x="458" y="35560"/>
                    <a:pt x="-812" y="24130"/>
                    <a:pt x="458" y="16510"/>
                  </a:cubicBezTo>
                  <a:cubicBezTo>
                    <a:pt x="2998" y="10160"/>
                    <a:pt x="16968" y="0"/>
                    <a:pt x="16968" y="0"/>
                  </a:cubicBezTo>
                </a:path>
              </a:pathLst>
            </a:custGeom>
            <a:solidFill>
              <a:srgbClr val="051D40"/>
            </a:solidFill>
            <a:ln cap="sq">
              <a:noFill/>
              <a:prstDash val="solid"/>
              <a:miter/>
            </a:ln>
          </p:spPr>
        </p:sp>
      </p:grpSp>
      <p:sp>
        <p:nvSpPr>
          <p:cNvPr name="AutoShape 160" id="160"/>
          <p:cNvSpPr/>
          <p:nvPr/>
        </p:nvSpPr>
        <p:spPr>
          <a:xfrm flipV="true">
            <a:off x="7867158" y="5303432"/>
            <a:ext cx="883615" cy="730285"/>
          </a:xfrm>
          <a:prstGeom prst="line">
            <a:avLst/>
          </a:prstGeom>
          <a:ln cap="flat" w="47625">
            <a:solidFill>
              <a:srgbClr val="000000"/>
            </a:solidFill>
            <a:prstDash val="solid"/>
            <a:headEnd type="none" len="sm" w="sm"/>
            <a:tailEnd type="none" len="sm" w="sm"/>
          </a:ln>
        </p:spPr>
      </p:sp>
      <p:sp>
        <p:nvSpPr>
          <p:cNvPr name="AutoShape 161" id="161"/>
          <p:cNvSpPr/>
          <p:nvPr/>
        </p:nvSpPr>
        <p:spPr>
          <a:xfrm flipV="true">
            <a:off x="5889440" y="5238398"/>
            <a:ext cx="739378" cy="650374"/>
          </a:xfrm>
          <a:prstGeom prst="line">
            <a:avLst/>
          </a:prstGeom>
          <a:ln cap="flat" w="47625">
            <a:solidFill>
              <a:srgbClr val="000000"/>
            </a:solidFill>
            <a:prstDash val="solid"/>
            <a:headEnd type="none" len="sm" w="sm"/>
            <a:tailEnd type="none" len="sm" w="sm"/>
          </a:ln>
        </p:spPr>
      </p:sp>
      <p:sp>
        <p:nvSpPr>
          <p:cNvPr name="AutoShape 162" id="162"/>
          <p:cNvSpPr/>
          <p:nvPr/>
        </p:nvSpPr>
        <p:spPr>
          <a:xfrm flipH="true">
            <a:off x="7072397" y="6490066"/>
            <a:ext cx="238445" cy="831963"/>
          </a:xfrm>
          <a:prstGeom prst="line">
            <a:avLst/>
          </a:prstGeom>
          <a:ln cap="flat" w="47625">
            <a:solidFill>
              <a:srgbClr val="000000"/>
            </a:solidFill>
            <a:prstDash val="solid"/>
            <a:headEnd type="none" len="sm" w="sm"/>
            <a:tailEnd type="none" len="sm" w="sm"/>
          </a:ln>
        </p:spPr>
      </p:sp>
      <p:sp>
        <p:nvSpPr>
          <p:cNvPr name="AutoShape 163" id="163"/>
          <p:cNvSpPr/>
          <p:nvPr/>
        </p:nvSpPr>
        <p:spPr>
          <a:xfrm flipH="true" flipV="true">
            <a:off x="3180505" y="7257445"/>
            <a:ext cx="1259963" cy="104563"/>
          </a:xfrm>
          <a:prstGeom prst="line">
            <a:avLst/>
          </a:prstGeom>
          <a:ln cap="flat" w="47625">
            <a:solidFill>
              <a:srgbClr val="000000"/>
            </a:solidFill>
            <a:prstDash val="solid"/>
            <a:headEnd type="none" len="sm" w="sm"/>
            <a:tailEnd type="none" len="sm" w="sm"/>
          </a:ln>
        </p:spPr>
      </p:sp>
      <p:sp>
        <p:nvSpPr>
          <p:cNvPr name="AutoShape 164" id="164"/>
          <p:cNvSpPr/>
          <p:nvPr/>
        </p:nvSpPr>
        <p:spPr>
          <a:xfrm flipV="true">
            <a:off x="4308384" y="3360559"/>
            <a:ext cx="3131755" cy="2030400"/>
          </a:xfrm>
          <a:prstGeom prst="line">
            <a:avLst/>
          </a:prstGeom>
          <a:ln cap="flat" w="171450">
            <a:solidFill>
              <a:srgbClr val="2A87C6"/>
            </a:solidFill>
            <a:prstDash val="solid"/>
            <a:headEnd type="none" len="sm" w="sm"/>
            <a:tailEnd type="arrow" len="sm" w="med"/>
          </a:ln>
        </p:spPr>
      </p:sp>
      <p:sp>
        <p:nvSpPr>
          <p:cNvPr name="Freeform 165" id="165"/>
          <p:cNvSpPr/>
          <p:nvPr/>
        </p:nvSpPr>
        <p:spPr>
          <a:xfrm flipH="false" flipV="false" rot="0">
            <a:off x="8652692" y="5051495"/>
            <a:ext cx="491308" cy="491308"/>
          </a:xfrm>
          <a:custGeom>
            <a:avLst/>
            <a:gdLst/>
            <a:ahLst/>
            <a:cxnLst/>
            <a:rect r="r" b="b" t="t" l="l"/>
            <a:pathLst>
              <a:path h="491308" w="491308">
                <a:moveTo>
                  <a:pt x="0" y="0"/>
                </a:moveTo>
                <a:lnTo>
                  <a:pt x="491308" y="0"/>
                </a:lnTo>
                <a:lnTo>
                  <a:pt x="491308" y="491309"/>
                </a:lnTo>
                <a:lnTo>
                  <a:pt x="0" y="491309"/>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66" id="166"/>
          <p:cNvSpPr/>
          <p:nvPr/>
        </p:nvSpPr>
        <p:spPr>
          <a:xfrm flipH="false" flipV="false" rot="0">
            <a:off x="6456852" y="4906185"/>
            <a:ext cx="462966" cy="462966"/>
          </a:xfrm>
          <a:custGeom>
            <a:avLst/>
            <a:gdLst/>
            <a:ahLst/>
            <a:cxnLst/>
            <a:rect r="r" b="b" t="t" l="l"/>
            <a:pathLst>
              <a:path h="462966" w="462966">
                <a:moveTo>
                  <a:pt x="0" y="0"/>
                </a:moveTo>
                <a:lnTo>
                  <a:pt x="462966" y="0"/>
                </a:lnTo>
                <a:lnTo>
                  <a:pt x="462966" y="462966"/>
                </a:lnTo>
                <a:lnTo>
                  <a:pt x="0" y="462966"/>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67" id="167"/>
          <p:cNvSpPr/>
          <p:nvPr/>
        </p:nvSpPr>
        <p:spPr>
          <a:xfrm flipH="false" flipV="false" rot="0">
            <a:off x="2782089" y="6990717"/>
            <a:ext cx="431888" cy="431888"/>
          </a:xfrm>
          <a:custGeom>
            <a:avLst/>
            <a:gdLst/>
            <a:ahLst/>
            <a:cxnLst/>
            <a:rect r="r" b="b" t="t" l="l"/>
            <a:pathLst>
              <a:path h="431888" w="431888">
                <a:moveTo>
                  <a:pt x="0" y="0"/>
                </a:moveTo>
                <a:lnTo>
                  <a:pt x="431888" y="0"/>
                </a:lnTo>
                <a:lnTo>
                  <a:pt x="431888" y="431888"/>
                </a:lnTo>
                <a:lnTo>
                  <a:pt x="0" y="431888"/>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68" id="168"/>
          <p:cNvSpPr/>
          <p:nvPr/>
        </p:nvSpPr>
        <p:spPr>
          <a:xfrm flipH="false" flipV="false" rot="0">
            <a:off x="6844262" y="7250385"/>
            <a:ext cx="450047" cy="450047"/>
          </a:xfrm>
          <a:custGeom>
            <a:avLst/>
            <a:gdLst/>
            <a:ahLst/>
            <a:cxnLst/>
            <a:rect r="r" b="b" t="t" l="l"/>
            <a:pathLst>
              <a:path h="450047" w="450047">
                <a:moveTo>
                  <a:pt x="0" y="0"/>
                </a:moveTo>
                <a:lnTo>
                  <a:pt x="450047" y="0"/>
                </a:lnTo>
                <a:lnTo>
                  <a:pt x="450047" y="450047"/>
                </a:lnTo>
                <a:lnTo>
                  <a:pt x="0" y="450047"/>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AutoShape 169" id="169"/>
          <p:cNvSpPr/>
          <p:nvPr/>
        </p:nvSpPr>
        <p:spPr>
          <a:xfrm flipH="true">
            <a:off x="7547917" y="4701606"/>
            <a:ext cx="638482" cy="584259"/>
          </a:xfrm>
          <a:prstGeom prst="line">
            <a:avLst/>
          </a:prstGeom>
          <a:ln cap="flat" w="47625">
            <a:solidFill>
              <a:srgbClr val="000000"/>
            </a:solidFill>
            <a:prstDash val="solid"/>
            <a:headEnd type="none" len="sm" w="sm"/>
            <a:tailEnd type="none" len="sm" w="sm"/>
          </a:ln>
        </p:spPr>
      </p:sp>
      <p:sp>
        <p:nvSpPr>
          <p:cNvPr name="Freeform 170" id="170"/>
          <p:cNvSpPr/>
          <p:nvPr/>
        </p:nvSpPr>
        <p:spPr>
          <a:xfrm flipH="false" flipV="false" rot="0">
            <a:off x="8117641" y="4479756"/>
            <a:ext cx="466335" cy="466335"/>
          </a:xfrm>
          <a:custGeom>
            <a:avLst/>
            <a:gdLst/>
            <a:ahLst/>
            <a:cxnLst/>
            <a:rect r="r" b="b" t="t" l="l"/>
            <a:pathLst>
              <a:path h="466335" w="466335">
                <a:moveTo>
                  <a:pt x="0" y="0"/>
                </a:moveTo>
                <a:lnTo>
                  <a:pt x="466334" y="0"/>
                </a:lnTo>
                <a:lnTo>
                  <a:pt x="466334" y="466334"/>
                </a:lnTo>
                <a:lnTo>
                  <a:pt x="0" y="466334"/>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AutoShape 171" id="171"/>
          <p:cNvSpPr/>
          <p:nvPr/>
        </p:nvSpPr>
        <p:spPr>
          <a:xfrm flipH="true">
            <a:off x="1961632" y="6513226"/>
            <a:ext cx="841760" cy="201143"/>
          </a:xfrm>
          <a:prstGeom prst="line">
            <a:avLst/>
          </a:prstGeom>
          <a:ln cap="flat" w="47625">
            <a:solidFill>
              <a:srgbClr val="000000"/>
            </a:solidFill>
            <a:prstDash val="solid"/>
            <a:headEnd type="none" len="sm" w="sm"/>
            <a:tailEnd type="none" len="sm" w="sm"/>
          </a:ln>
        </p:spPr>
      </p:sp>
      <p:sp>
        <p:nvSpPr>
          <p:cNvPr name="Freeform 172" id="172"/>
          <p:cNvSpPr/>
          <p:nvPr/>
        </p:nvSpPr>
        <p:spPr>
          <a:xfrm flipH="false" flipV="false" rot="0">
            <a:off x="1581268" y="6545209"/>
            <a:ext cx="477491" cy="477491"/>
          </a:xfrm>
          <a:custGeom>
            <a:avLst/>
            <a:gdLst/>
            <a:ahLst/>
            <a:cxnLst/>
            <a:rect r="r" b="b" t="t" l="l"/>
            <a:pathLst>
              <a:path h="477491" w="477491">
                <a:moveTo>
                  <a:pt x="0" y="0"/>
                </a:moveTo>
                <a:lnTo>
                  <a:pt x="477490" y="0"/>
                </a:lnTo>
                <a:lnTo>
                  <a:pt x="477490" y="477491"/>
                </a:lnTo>
                <a:lnTo>
                  <a:pt x="0" y="477491"/>
                </a:lnTo>
                <a:lnTo>
                  <a:pt x="0" y="0"/>
                </a:lnTo>
                <a:close/>
              </a:path>
            </a:pathLst>
          </a:custGeom>
          <a:blipFill>
            <a:blip r:embed="rId26">
              <a:extLst>
                <a:ext uri="{96DAC541-7B7A-43D3-8B79-37D633B846F1}">
                  <asvg:svgBlip xmlns:asvg="http://schemas.microsoft.com/office/drawing/2016/SVG/main" r:embed="rId27"/>
                </a:ext>
              </a:extLst>
            </a:blip>
            <a:stretch>
              <a:fillRect l="0" t="0" r="0" b="0"/>
            </a:stretch>
          </a:blipFill>
        </p:spPr>
      </p:sp>
      <p:sp>
        <p:nvSpPr>
          <p:cNvPr name="TextBox 173" id="173"/>
          <p:cNvSpPr txBox="true"/>
          <p:nvPr/>
        </p:nvSpPr>
        <p:spPr>
          <a:xfrm rot="0">
            <a:off x="5389072" y="6080652"/>
            <a:ext cx="744300" cy="437269"/>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Lewis</a:t>
            </a:r>
          </a:p>
        </p:txBody>
      </p:sp>
      <p:sp>
        <p:nvSpPr>
          <p:cNvPr name="TextBox 174" id="174"/>
          <p:cNvSpPr txBox="true"/>
          <p:nvPr/>
        </p:nvSpPr>
        <p:spPr>
          <a:xfrm rot="0">
            <a:off x="7117358" y="6080652"/>
            <a:ext cx="1076313" cy="437269"/>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Greenup</a:t>
            </a:r>
          </a:p>
        </p:txBody>
      </p:sp>
      <p:sp>
        <p:nvSpPr>
          <p:cNvPr name="TextBox 175" id="175"/>
          <p:cNvSpPr txBox="true"/>
          <p:nvPr/>
        </p:nvSpPr>
        <p:spPr>
          <a:xfrm rot="0">
            <a:off x="8329432" y="6964377"/>
            <a:ext cx="535769" cy="357652"/>
          </a:xfrm>
          <a:prstGeom prst="rect">
            <a:avLst/>
          </a:prstGeom>
        </p:spPr>
        <p:txBody>
          <a:bodyPr anchor="t" rtlCol="false" tIns="0" lIns="0" bIns="0" rIns="0">
            <a:spAutoFit/>
          </a:bodyPr>
          <a:lstStyle/>
          <a:p>
            <a:pPr algn="ctr">
              <a:lnSpc>
                <a:spcPts val="2640"/>
              </a:lnSpc>
            </a:pPr>
            <a:r>
              <a:rPr lang="en-US" sz="1886">
                <a:solidFill>
                  <a:srgbClr val="000000"/>
                </a:solidFill>
                <a:latin typeface="Neo Sans Std"/>
                <a:ea typeface="Neo Sans Std"/>
                <a:cs typeface="Neo Sans Std"/>
                <a:sym typeface="Neo Sans Std"/>
              </a:rPr>
              <a:t>Boyd</a:t>
            </a:r>
          </a:p>
        </p:txBody>
      </p:sp>
      <p:sp>
        <p:nvSpPr>
          <p:cNvPr name="TextBox 176" id="176"/>
          <p:cNvSpPr txBox="true"/>
          <p:nvPr/>
        </p:nvSpPr>
        <p:spPr>
          <a:xfrm rot="0">
            <a:off x="3561182" y="5725899"/>
            <a:ext cx="829122" cy="437269"/>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Mason</a:t>
            </a:r>
          </a:p>
        </p:txBody>
      </p:sp>
      <p:sp>
        <p:nvSpPr>
          <p:cNvPr name="TextBox 177" id="177"/>
          <p:cNvSpPr txBox="true"/>
          <p:nvPr/>
        </p:nvSpPr>
        <p:spPr>
          <a:xfrm rot="0">
            <a:off x="2447348" y="5179896"/>
            <a:ext cx="860504" cy="362908"/>
          </a:xfrm>
          <a:prstGeom prst="rect">
            <a:avLst/>
          </a:prstGeom>
        </p:spPr>
        <p:txBody>
          <a:bodyPr anchor="t" rtlCol="false" tIns="0" lIns="0" bIns="0" rIns="0">
            <a:spAutoFit/>
          </a:bodyPr>
          <a:lstStyle/>
          <a:p>
            <a:pPr algn="ctr">
              <a:lnSpc>
                <a:spcPts val="2689"/>
              </a:lnSpc>
            </a:pPr>
            <a:r>
              <a:rPr lang="en-US" sz="1921">
                <a:solidFill>
                  <a:srgbClr val="000000"/>
                </a:solidFill>
                <a:latin typeface="Neo Sans Std"/>
                <a:ea typeface="Neo Sans Std"/>
                <a:cs typeface="Neo Sans Std"/>
                <a:sym typeface="Neo Sans Std"/>
              </a:rPr>
              <a:t>Bracken</a:t>
            </a:r>
          </a:p>
        </p:txBody>
      </p:sp>
      <p:sp>
        <p:nvSpPr>
          <p:cNvPr name="TextBox 178" id="178"/>
          <p:cNvSpPr txBox="true"/>
          <p:nvPr/>
        </p:nvSpPr>
        <p:spPr>
          <a:xfrm rot="0">
            <a:off x="2592399" y="6162414"/>
            <a:ext cx="744561" cy="249427"/>
          </a:xfrm>
          <a:prstGeom prst="rect">
            <a:avLst/>
          </a:prstGeom>
        </p:spPr>
        <p:txBody>
          <a:bodyPr anchor="t" rtlCol="false" tIns="0" lIns="0" bIns="0" rIns="0">
            <a:spAutoFit/>
          </a:bodyPr>
          <a:lstStyle/>
          <a:p>
            <a:pPr algn="ctr">
              <a:lnSpc>
                <a:spcPts val="1803"/>
              </a:lnSpc>
            </a:pPr>
            <a:r>
              <a:rPr lang="en-US" sz="1288">
                <a:solidFill>
                  <a:srgbClr val="000000"/>
                </a:solidFill>
                <a:latin typeface="Neo Sans Std"/>
                <a:ea typeface="Neo Sans Std"/>
                <a:cs typeface="Neo Sans Std"/>
                <a:sym typeface="Neo Sans Std"/>
              </a:rPr>
              <a:t>Robertson</a:t>
            </a:r>
          </a:p>
        </p:txBody>
      </p:sp>
      <p:sp>
        <p:nvSpPr>
          <p:cNvPr name="TextBox 179" id="179"/>
          <p:cNvSpPr txBox="true"/>
          <p:nvPr/>
        </p:nvSpPr>
        <p:spPr>
          <a:xfrm rot="0">
            <a:off x="3957324" y="6820176"/>
            <a:ext cx="1018779" cy="437269"/>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Fleming</a:t>
            </a:r>
          </a:p>
        </p:txBody>
      </p:sp>
      <p:sp>
        <p:nvSpPr>
          <p:cNvPr name="TextBox 180" id="180"/>
          <p:cNvSpPr txBox="true"/>
          <p:nvPr/>
        </p:nvSpPr>
        <p:spPr>
          <a:xfrm rot="0">
            <a:off x="5143246" y="7839865"/>
            <a:ext cx="882563" cy="437269"/>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Rowan</a:t>
            </a:r>
          </a:p>
        </p:txBody>
      </p:sp>
      <p:sp>
        <p:nvSpPr>
          <p:cNvPr name="TextBox 181" id="181"/>
          <p:cNvSpPr txBox="true"/>
          <p:nvPr/>
        </p:nvSpPr>
        <p:spPr>
          <a:xfrm rot="0">
            <a:off x="4039190" y="8059994"/>
            <a:ext cx="604673" cy="437269"/>
          </a:xfrm>
          <a:prstGeom prst="rect">
            <a:avLst/>
          </a:prstGeom>
        </p:spPr>
        <p:txBody>
          <a:bodyPr anchor="t" rtlCol="false" tIns="0" lIns="0" bIns="0" rIns="0">
            <a:spAutoFit/>
          </a:bodyPr>
          <a:lstStyle/>
          <a:p>
            <a:pPr algn="ctr">
              <a:lnSpc>
                <a:spcPts val="3208"/>
              </a:lnSpc>
            </a:pPr>
            <a:r>
              <a:rPr lang="en-US" sz="2291">
                <a:solidFill>
                  <a:srgbClr val="000000"/>
                </a:solidFill>
                <a:latin typeface="Neo Sans Std"/>
                <a:ea typeface="Neo Sans Std"/>
                <a:cs typeface="Neo Sans Std"/>
                <a:sym typeface="Neo Sans Std"/>
              </a:rPr>
              <a:t>Bath</a:t>
            </a:r>
          </a:p>
        </p:txBody>
      </p:sp>
      <p:sp>
        <p:nvSpPr>
          <p:cNvPr name="TextBox 182" id="182"/>
          <p:cNvSpPr txBox="true"/>
          <p:nvPr/>
        </p:nvSpPr>
        <p:spPr>
          <a:xfrm rot="0">
            <a:off x="3164132" y="8769397"/>
            <a:ext cx="911525" cy="249427"/>
          </a:xfrm>
          <a:prstGeom prst="rect">
            <a:avLst/>
          </a:prstGeom>
        </p:spPr>
        <p:txBody>
          <a:bodyPr anchor="t" rtlCol="false" tIns="0" lIns="0" bIns="0" rIns="0">
            <a:spAutoFit/>
          </a:bodyPr>
          <a:lstStyle/>
          <a:p>
            <a:pPr algn="ctr">
              <a:lnSpc>
                <a:spcPts val="1803"/>
              </a:lnSpc>
            </a:pPr>
            <a:r>
              <a:rPr lang="en-US" sz="1288">
                <a:solidFill>
                  <a:srgbClr val="000000"/>
                </a:solidFill>
                <a:latin typeface="Neo Sans Std"/>
                <a:ea typeface="Neo Sans Std"/>
                <a:cs typeface="Neo Sans Std"/>
                <a:sym typeface="Neo Sans Std"/>
              </a:rPr>
              <a:t>Montgomery</a:t>
            </a:r>
          </a:p>
        </p:txBody>
      </p:sp>
      <p:grpSp>
        <p:nvGrpSpPr>
          <p:cNvPr name="Group 183" id="183"/>
          <p:cNvGrpSpPr/>
          <p:nvPr/>
        </p:nvGrpSpPr>
        <p:grpSpPr>
          <a:xfrm rot="0">
            <a:off x="15058473" y="4725859"/>
            <a:ext cx="3033440" cy="1761135"/>
            <a:chOff x="0" y="0"/>
            <a:chExt cx="4044587" cy="2348179"/>
          </a:xfrm>
        </p:grpSpPr>
        <p:sp>
          <p:nvSpPr>
            <p:cNvPr name="TextBox 184" id="184"/>
            <p:cNvSpPr txBox="true"/>
            <p:nvPr/>
          </p:nvSpPr>
          <p:spPr>
            <a:xfrm rot="0">
              <a:off x="0" y="19050"/>
              <a:ext cx="4044587" cy="853488"/>
            </a:xfrm>
            <a:prstGeom prst="rect">
              <a:avLst/>
            </a:prstGeom>
          </p:spPr>
          <p:txBody>
            <a:bodyPr anchor="t" rtlCol="false" tIns="0" lIns="0" bIns="0" rIns="0">
              <a:spAutoFit/>
            </a:bodyPr>
            <a:lstStyle/>
            <a:p>
              <a:pPr algn="l">
                <a:lnSpc>
                  <a:spcPts val="2563"/>
                </a:lnSpc>
              </a:pPr>
              <a:r>
                <a:rPr lang="en-US" sz="2330" b="true">
                  <a:solidFill>
                    <a:srgbClr val="000000"/>
                  </a:solidFill>
                  <a:latin typeface="Open Sans Bold"/>
                  <a:ea typeface="Open Sans Bold"/>
                  <a:cs typeface="Open Sans Bold"/>
                  <a:sym typeface="Open Sans Bold"/>
                </a:rPr>
                <a:t>McKell</a:t>
              </a:r>
            </a:p>
            <a:p>
              <a:pPr algn="l">
                <a:lnSpc>
                  <a:spcPts val="2563"/>
                </a:lnSpc>
              </a:pPr>
              <a:r>
                <a:rPr lang="en-US" sz="2330" b="true">
                  <a:solidFill>
                    <a:srgbClr val="000000"/>
                  </a:solidFill>
                  <a:latin typeface="Open Sans Bold"/>
                  <a:ea typeface="Open Sans Bold"/>
                  <a:cs typeface="Open Sans Bold"/>
                  <a:sym typeface="Open Sans Bold"/>
                </a:rPr>
                <a:t>Branch Library</a:t>
              </a:r>
            </a:p>
          </p:txBody>
        </p:sp>
        <p:sp>
          <p:nvSpPr>
            <p:cNvPr name="TextBox 185" id="185"/>
            <p:cNvSpPr txBox="true"/>
            <p:nvPr/>
          </p:nvSpPr>
          <p:spPr>
            <a:xfrm rot="0">
              <a:off x="0" y="987560"/>
              <a:ext cx="3847280" cy="1360620"/>
            </a:xfrm>
            <a:prstGeom prst="rect">
              <a:avLst/>
            </a:prstGeom>
          </p:spPr>
          <p:txBody>
            <a:bodyPr anchor="t" rtlCol="false" tIns="0" lIns="0" bIns="0" rIns="0">
              <a:spAutoFit/>
            </a:bodyPr>
            <a:lstStyle/>
            <a:p>
              <a:pPr algn="l">
                <a:lnSpc>
                  <a:spcPts val="2278"/>
                </a:lnSpc>
              </a:pPr>
              <a:r>
                <a:rPr lang="en-US" sz="2071">
                  <a:solidFill>
                    <a:srgbClr val="000000"/>
                  </a:solidFill>
                  <a:latin typeface="Neo Sans Std"/>
                  <a:ea typeface="Neo Sans Std"/>
                  <a:cs typeface="Neo Sans Std"/>
                  <a:sym typeface="Neo Sans Std"/>
                </a:rPr>
                <a:t>22 McKell Ln</a:t>
              </a:r>
            </a:p>
            <a:p>
              <a:pPr algn="l">
                <a:lnSpc>
                  <a:spcPts val="2278"/>
                </a:lnSpc>
              </a:pPr>
              <a:r>
                <a:rPr lang="en-US" sz="2071">
                  <a:solidFill>
                    <a:srgbClr val="000000"/>
                  </a:solidFill>
                  <a:latin typeface="Neo Sans Std"/>
                  <a:ea typeface="Neo Sans Std"/>
                  <a:cs typeface="Neo Sans Std"/>
                  <a:sym typeface="Neo Sans Std"/>
                </a:rPr>
                <a:t>South Shore, KY 41175</a:t>
              </a:r>
            </a:p>
            <a:p>
              <a:pPr algn="l">
                <a:lnSpc>
                  <a:spcPts val="4308"/>
                </a:lnSpc>
              </a:pPr>
              <a:r>
                <a:rPr lang="en-US" sz="2071">
                  <a:solidFill>
                    <a:srgbClr val="000000"/>
                  </a:solidFill>
                  <a:latin typeface="Neo Sans Std"/>
                  <a:ea typeface="Neo Sans Std"/>
                  <a:cs typeface="Neo Sans Std"/>
                  <a:sym typeface="Neo Sans Std"/>
                </a:rPr>
                <a:t>606.932.4478</a:t>
              </a:r>
            </a:p>
          </p:txBody>
        </p:sp>
      </p:grpSp>
      <p:grpSp>
        <p:nvGrpSpPr>
          <p:cNvPr name="Group 186" id="186"/>
          <p:cNvGrpSpPr/>
          <p:nvPr/>
        </p:nvGrpSpPr>
        <p:grpSpPr>
          <a:xfrm rot="0">
            <a:off x="15018158" y="6701099"/>
            <a:ext cx="3033440" cy="1761135"/>
            <a:chOff x="0" y="0"/>
            <a:chExt cx="4044587" cy="2348179"/>
          </a:xfrm>
        </p:grpSpPr>
        <p:sp>
          <p:nvSpPr>
            <p:cNvPr name="TextBox 187" id="187"/>
            <p:cNvSpPr txBox="true"/>
            <p:nvPr/>
          </p:nvSpPr>
          <p:spPr>
            <a:xfrm rot="0">
              <a:off x="0" y="19050"/>
              <a:ext cx="4044587" cy="853488"/>
            </a:xfrm>
            <a:prstGeom prst="rect">
              <a:avLst/>
            </a:prstGeom>
          </p:spPr>
          <p:txBody>
            <a:bodyPr anchor="t" rtlCol="false" tIns="0" lIns="0" bIns="0" rIns="0">
              <a:spAutoFit/>
            </a:bodyPr>
            <a:lstStyle/>
            <a:p>
              <a:pPr algn="l">
                <a:lnSpc>
                  <a:spcPts val="2563"/>
                </a:lnSpc>
              </a:pPr>
              <a:r>
                <a:rPr lang="en-US" sz="2330" b="true">
                  <a:solidFill>
                    <a:srgbClr val="000000"/>
                  </a:solidFill>
                  <a:latin typeface="Open Sans Bold"/>
                  <a:ea typeface="Open Sans Bold"/>
                  <a:cs typeface="Open Sans Bold"/>
                  <a:sym typeface="Open Sans Bold"/>
                </a:rPr>
                <a:t>Robertson County</a:t>
              </a:r>
            </a:p>
            <a:p>
              <a:pPr algn="l">
                <a:lnSpc>
                  <a:spcPts val="2563"/>
                </a:lnSpc>
              </a:pPr>
              <a:r>
                <a:rPr lang="en-US" sz="2330" b="true">
                  <a:solidFill>
                    <a:srgbClr val="000000"/>
                  </a:solidFill>
                  <a:latin typeface="Open Sans Bold"/>
                  <a:ea typeface="Open Sans Bold"/>
                  <a:cs typeface="Open Sans Bold"/>
                  <a:sym typeface="Open Sans Bold"/>
                </a:rPr>
                <a:t>Public Library</a:t>
              </a:r>
            </a:p>
          </p:txBody>
        </p:sp>
        <p:sp>
          <p:nvSpPr>
            <p:cNvPr name="TextBox 188" id="188"/>
            <p:cNvSpPr txBox="true"/>
            <p:nvPr/>
          </p:nvSpPr>
          <p:spPr>
            <a:xfrm rot="0">
              <a:off x="0" y="987560"/>
              <a:ext cx="3847280" cy="1360620"/>
            </a:xfrm>
            <a:prstGeom prst="rect">
              <a:avLst/>
            </a:prstGeom>
          </p:spPr>
          <p:txBody>
            <a:bodyPr anchor="t" rtlCol="false" tIns="0" lIns="0" bIns="0" rIns="0">
              <a:spAutoFit/>
            </a:bodyPr>
            <a:lstStyle/>
            <a:p>
              <a:pPr algn="l">
                <a:lnSpc>
                  <a:spcPts val="2278"/>
                </a:lnSpc>
              </a:pPr>
              <a:r>
                <a:rPr lang="en-US" sz="2071">
                  <a:solidFill>
                    <a:srgbClr val="000000"/>
                  </a:solidFill>
                  <a:latin typeface="Neo Sans Std"/>
                  <a:ea typeface="Neo Sans Std"/>
                  <a:cs typeface="Neo Sans Std"/>
                  <a:sym typeface="Neo Sans Std"/>
                </a:rPr>
                <a:t>207 N Main St.</a:t>
              </a:r>
            </a:p>
            <a:p>
              <a:pPr algn="l">
                <a:lnSpc>
                  <a:spcPts val="2278"/>
                </a:lnSpc>
              </a:pPr>
              <a:r>
                <a:rPr lang="en-US" sz="2071">
                  <a:solidFill>
                    <a:srgbClr val="000000"/>
                  </a:solidFill>
                  <a:latin typeface="Neo Sans Std"/>
                  <a:ea typeface="Neo Sans Std"/>
                  <a:cs typeface="Neo Sans Std"/>
                  <a:sym typeface="Neo Sans Std"/>
                </a:rPr>
                <a:t>Mount Olivet, KY 41064</a:t>
              </a:r>
            </a:p>
            <a:p>
              <a:pPr algn="l">
                <a:lnSpc>
                  <a:spcPts val="4308"/>
                </a:lnSpc>
              </a:pPr>
              <a:r>
                <a:rPr lang="en-US" sz="2071">
                  <a:solidFill>
                    <a:srgbClr val="000000"/>
                  </a:solidFill>
                  <a:latin typeface="Neo Sans Std"/>
                  <a:ea typeface="Neo Sans Std"/>
                  <a:cs typeface="Neo Sans Std"/>
                  <a:sym typeface="Neo Sans Std"/>
                </a:rPr>
                <a:t>606.724.2015</a:t>
              </a:r>
            </a:p>
          </p:txBody>
        </p:sp>
      </p:grpSp>
    </p:spTree>
  </p:cSld>
  <p:clrMapOvr>
    <a:masterClrMapping/>
  </p:clrMapOvr>
</p:sld>
</file>

<file path=ppt/slides/slide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AutoShape 2" id="2"/>
          <p:cNvSpPr/>
          <p:nvPr/>
        </p:nvSpPr>
        <p:spPr>
          <a:xfrm rot="0">
            <a:off x="0" y="0"/>
            <a:ext cx="637052" cy="10441036"/>
          </a:xfrm>
          <a:prstGeom prst="rect">
            <a:avLst/>
          </a:prstGeom>
          <a:solidFill>
            <a:srgbClr val="8DC63F"/>
          </a:solidFill>
        </p:spPr>
      </p:sp>
      <p:sp>
        <p:nvSpPr>
          <p:cNvPr name="TextBox 3" id="3"/>
          <p:cNvSpPr txBox="true"/>
          <p:nvPr/>
        </p:nvSpPr>
        <p:spPr>
          <a:xfrm rot="0">
            <a:off x="1028700" y="663078"/>
            <a:ext cx="16779106" cy="585763"/>
          </a:xfrm>
          <a:prstGeom prst="rect">
            <a:avLst/>
          </a:prstGeom>
        </p:spPr>
        <p:txBody>
          <a:bodyPr anchor="t" rtlCol="false" tIns="0" lIns="0" bIns="0" rIns="0">
            <a:spAutoFit/>
          </a:bodyPr>
          <a:lstStyle/>
          <a:p>
            <a:pPr algn="l">
              <a:lnSpc>
                <a:spcPts val="4533"/>
              </a:lnSpc>
            </a:pPr>
            <a:r>
              <a:rPr lang="en-US" b="true" sz="4121">
                <a:solidFill>
                  <a:srgbClr val="8DC63F"/>
                </a:solidFill>
                <a:latin typeface="Montserrat Bold"/>
                <a:ea typeface="Montserrat Bold"/>
                <a:cs typeface="Montserrat Bold"/>
                <a:sym typeface="Montserrat Bold"/>
              </a:rPr>
              <a:t>GROUP DISCUSSION</a:t>
            </a:r>
          </a:p>
        </p:txBody>
      </p:sp>
      <p:sp>
        <p:nvSpPr>
          <p:cNvPr name="TextBox 4" id="4"/>
          <p:cNvSpPr txBox="true"/>
          <p:nvPr/>
        </p:nvSpPr>
        <p:spPr>
          <a:xfrm rot="0">
            <a:off x="1028700" y="1579202"/>
            <a:ext cx="16779106" cy="7478913"/>
          </a:xfrm>
          <a:prstGeom prst="rect">
            <a:avLst/>
          </a:prstGeom>
        </p:spPr>
        <p:txBody>
          <a:bodyPr anchor="t" rtlCol="false" tIns="0" lIns="0" bIns="0" rIns="0">
            <a:spAutoFit/>
          </a:bodyPr>
          <a:lstStyle/>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Wha</a:t>
            </a:r>
            <a:r>
              <a:rPr lang="en-US" sz="2269">
                <a:solidFill>
                  <a:srgbClr val="000000"/>
                </a:solidFill>
                <a:latin typeface="Montserrat"/>
                <a:ea typeface="Montserrat"/>
                <a:cs typeface="Montserrat"/>
                <a:sym typeface="Montserrat"/>
              </a:rPr>
              <a:t>t worked well?</a:t>
            </a:r>
          </a:p>
          <a:p>
            <a:pPr algn="l">
              <a:lnSpc>
                <a:spcPts val="3132"/>
              </a:lnSpc>
            </a:pPr>
          </a:p>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We worked with the b</a:t>
            </a:r>
            <a:r>
              <a:rPr lang="en-US" sz="2269">
                <a:solidFill>
                  <a:srgbClr val="000000"/>
                </a:solidFill>
                <a:latin typeface="Montserrat"/>
                <a:ea typeface="Montserrat"/>
                <a:cs typeface="Montserrat"/>
                <a:sym typeface="Montserrat"/>
              </a:rPr>
              <a:t>usiness very well and had a good communication flow between the business and the counselor/participant side. Meeting in person with the business and participant was critical.</a:t>
            </a:r>
          </a:p>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What challenges arose?</a:t>
            </a:r>
          </a:p>
          <a:p>
            <a:pPr algn="l">
              <a:lnSpc>
                <a:spcPts val="3132"/>
              </a:lnSpc>
            </a:pPr>
          </a:p>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Expectations of the TE experience were not aligned; participant had a particular classroom in mind she wanted to work in, which is different from where she was placed due to the business’ needs.</a:t>
            </a:r>
          </a:p>
          <a:p>
            <a:pPr algn="l">
              <a:lnSpc>
                <a:spcPts val="3132"/>
              </a:lnSpc>
            </a:pPr>
          </a:p>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What would you do differently?</a:t>
            </a:r>
          </a:p>
          <a:p>
            <a:pPr algn="l">
              <a:lnSpc>
                <a:spcPts val="3132"/>
              </a:lnSpc>
            </a:pPr>
          </a:p>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Ask the business for their interview questions, so the counselor can ask similar questions dur</a:t>
            </a:r>
            <a:r>
              <a:rPr lang="en-US" sz="2269">
                <a:solidFill>
                  <a:srgbClr val="000000"/>
                </a:solidFill>
                <a:latin typeface="Montserrat"/>
                <a:ea typeface="Montserrat"/>
                <a:cs typeface="Montserrat"/>
                <a:sym typeface="Montserrat"/>
              </a:rPr>
              <a:t>ing their own eligibility interview to make sure goals between business and participant are aligned.</a:t>
            </a:r>
          </a:p>
          <a:p>
            <a:pPr algn="l">
              <a:lnSpc>
                <a:spcPts val="3132"/>
              </a:lnSpc>
            </a:pPr>
          </a:p>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Key takeaways for future placements</a:t>
            </a:r>
          </a:p>
          <a:p>
            <a:pPr algn="l">
              <a:lnSpc>
                <a:spcPts val="3132"/>
              </a:lnSpc>
            </a:pPr>
          </a:p>
          <a:p>
            <a:pPr algn="l" marL="490072" indent="-245036" lvl="1">
              <a:lnSpc>
                <a:spcPts val="3132"/>
              </a:lnSpc>
              <a:buFont typeface="Arial"/>
              <a:buChar char="•"/>
            </a:pPr>
            <a:r>
              <a:rPr lang="en-US" sz="2269">
                <a:solidFill>
                  <a:srgbClr val="000000"/>
                </a:solidFill>
                <a:latin typeface="Montserrat"/>
                <a:ea typeface="Montserrat"/>
                <a:cs typeface="Montserrat"/>
                <a:sym typeface="Montserrat"/>
              </a:rPr>
              <a:t>While transitional employment does not have to result in long-term employment at the business, we want to make sure that the placement is successful for at least the duration of the experience. Just like in eligibility interviews for training, we must make sure the placement is a good fit. If not, it is okay to explore other options.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55869" y="2919985"/>
            <a:ext cx="3321031" cy="3483033"/>
          </a:xfrm>
          <a:custGeom>
            <a:avLst/>
            <a:gdLst/>
            <a:ahLst/>
            <a:cxnLst/>
            <a:rect r="r" b="b" t="t" l="l"/>
            <a:pathLst>
              <a:path h="3483033" w="3321031">
                <a:moveTo>
                  <a:pt x="0" y="0"/>
                </a:moveTo>
                <a:lnTo>
                  <a:pt x="3321031" y="0"/>
                </a:lnTo>
                <a:lnTo>
                  <a:pt x="3321031" y="3483033"/>
                </a:lnTo>
                <a:lnTo>
                  <a:pt x="0" y="3483033"/>
                </a:lnTo>
                <a:lnTo>
                  <a:pt x="0" y="0"/>
                </a:lnTo>
                <a:close/>
              </a:path>
            </a:pathLst>
          </a:custGeom>
          <a:blipFill>
            <a:blip r:embed="rId2"/>
            <a:stretch>
              <a:fillRect l="0" t="0" r="0" b="0"/>
            </a:stretch>
          </a:blipFill>
        </p:spPr>
      </p:sp>
      <p:sp>
        <p:nvSpPr>
          <p:cNvPr name="Freeform 3" id="3"/>
          <p:cNvSpPr/>
          <p:nvPr/>
        </p:nvSpPr>
        <p:spPr>
          <a:xfrm flipH="false" flipV="false" rot="0">
            <a:off x="7344304" y="2919985"/>
            <a:ext cx="3723832" cy="3667165"/>
          </a:xfrm>
          <a:custGeom>
            <a:avLst/>
            <a:gdLst/>
            <a:ahLst/>
            <a:cxnLst/>
            <a:rect r="r" b="b" t="t" l="l"/>
            <a:pathLst>
              <a:path h="3667165" w="3723832">
                <a:moveTo>
                  <a:pt x="0" y="0"/>
                </a:moveTo>
                <a:lnTo>
                  <a:pt x="3723832" y="0"/>
                </a:lnTo>
                <a:lnTo>
                  <a:pt x="3723832" y="3667165"/>
                </a:lnTo>
                <a:lnTo>
                  <a:pt x="0" y="3667165"/>
                </a:lnTo>
                <a:lnTo>
                  <a:pt x="0" y="0"/>
                </a:lnTo>
                <a:close/>
              </a:path>
            </a:pathLst>
          </a:custGeom>
          <a:blipFill>
            <a:blip r:embed="rId3"/>
            <a:stretch>
              <a:fillRect l="0" t="0" r="0" b="0"/>
            </a:stretch>
          </a:blipFill>
        </p:spPr>
      </p:sp>
      <p:sp>
        <p:nvSpPr>
          <p:cNvPr name="Freeform 4" id="4"/>
          <p:cNvSpPr/>
          <p:nvPr/>
        </p:nvSpPr>
        <p:spPr>
          <a:xfrm flipH="false" flipV="false" rot="0">
            <a:off x="13039811" y="2919985"/>
            <a:ext cx="3659329" cy="3667165"/>
          </a:xfrm>
          <a:custGeom>
            <a:avLst/>
            <a:gdLst/>
            <a:ahLst/>
            <a:cxnLst/>
            <a:rect r="r" b="b" t="t" l="l"/>
            <a:pathLst>
              <a:path h="3667165" w="3659329">
                <a:moveTo>
                  <a:pt x="0" y="0"/>
                </a:moveTo>
                <a:lnTo>
                  <a:pt x="3659329" y="0"/>
                </a:lnTo>
                <a:lnTo>
                  <a:pt x="3659329" y="3667165"/>
                </a:lnTo>
                <a:lnTo>
                  <a:pt x="0" y="3667165"/>
                </a:lnTo>
                <a:lnTo>
                  <a:pt x="0" y="0"/>
                </a:lnTo>
                <a:close/>
              </a:path>
            </a:pathLst>
          </a:custGeom>
          <a:blipFill>
            <a:blip r:embed="rId4"/>
            <a:stretch>
              <a:fillRect l="-22236" t="-7374" r="-23094" b="-7010"/>
            </a:stretch>
          </a:blipFill>
        </p:spPr>
      </p:sp>
      <p:sp>
        <p:nvSpPr>
          <p:cNvPr name="TextBox 5" id="5"/>
          <p:cNvSpPr txBox="true"/>
          <p:nvPr/>
        </p:nvSpPr>
        <p:spPr>
          <a:xfrm rot="0">
            <a:off x="2399460" y="759036"/>
            <a:ext cx="13908991" cy="1045510"/>
          </a:xfrm>
          <a:prstGeom prst="rect">
            <a:avLst/>
          </a:prstGeom>
        </p:spPr>
        <p:txBody>
          <a:bodyPr anchor="t" rtlCol="false" tIns="0" lIns="0" bIns="0" rIns="0">
            <a:spAutoFit/>
          </a:bodyPr>
          <a:lstStyle/>
          <a:p>
            <a:pPr algn="ctr">
              <a:lnSpc>
                <a:spcPts val="8055"/>
              </a:lnSpc>
            </a:pPr>
            <a:r>
              <a:rPr lang="en-US" b="true" sz="7323">
                <a:solidFill>
                  <a:srgbClr val="6D6E5C"/>
                </a:solidFill>
                <a:latin typeface="Montserrat Bold"/>
                <a:ea typeface="Montserrat Bold"/>
                <a:cs typeface="Montserrat Bold"/>
                <a:sym typeface="Montserrat Bold"/>
              </a:rPr>
              <a:t>CONNECT WITH US!</a:t>
            </a:r>
          </a:p>
        </p:txBody>
      </p:sp>
      <p:sp>
        <p:nvSpPr>
          <p:cNvPr name="TextBox 6" id="6"/>
          <p:cNvSpPr txBox="true"/>
          <p:nvPr/>
        </p:nvSpPr>
        <p:spPr>
          <a:xfrm rot="0">
            <a:off x="3318248" y="7792549"/>
            <a:ext cx="12071415" cy="786582"/>
          </a:xfrm>
          <a:prstGeom prst="rect">
            <a:avLst/>
          </a:prstGeom>
        </p:spPr>
        <p:txBody>
          <a:bodyPr anchor="t" rtlCol="false" tIns="0" lIns="0" bIns="0" rIns="0">
            <a:spAutoFit/>
          </a:bodyPr>
          <a:lstStyle/>
          <a:p>
            <a:pPr algn="ctr">
              <a:lnSpc>
                <a:spcPts val="6001"/>
              </a:lnSpc>
            </a:pPr>
            <a:r>
              <a:rPr lang="en-US" b="true" sz="5456">
                <a:solidFill>
                  <a:srgbClr val="6D6E5C"/>
                </a:solidFill>
                <a:latin typeface="Montserrat Bold"/>
                <a:ea typeface="Montserrat Bold"/>
                <a:cs typeface="Montserrat Bold"/>
                <a:sym typeface="Montserrat Bold"/>
              </a:rPr>
              <a:t>Kentucky Career Center - TENCO</a:t>
            </a:r>
          </a:p>
        </p:txBody>
      </p:sp>
      <p:sp>
        <p:nvSpPr>
          <p:cNvPr name="AutoShape 7" id="7"/>
          <p:cNvSpPr/>
          <p:nvPr/>
        </p:nvSpPr>
        <p:spPr>
          <a:xfrm rot="0">
            <a:off x="0" y="0"/>
            <a:ext cx="637052" cy="3438352"/>
          </a:xfrm>
          <a:prstGeom prst="rect">
            <a:avLst/>
          </a:prstGeom>
          <a:solidFill>
            <a:srgbClr val="8DC63F"/>
          </a:solidFill>
        </p:spPr>
      </p:sp>
      <p:sp>
        <p:nvSpPr>
          <p:cNvPr name="AutoShape 8" id="8"/>
          <p:cNvSpPr/>
          <p:nvPr/>
        </p:nvSpPr>
        <p:spPr>
          <a:xfrm rot="0">
            <a:off x="0" y="3421602"/>
            <a:ext cx="637052" cy="3438352"/>
          </a:xfrm>
          <a:prstGeom prst="rect">
            <a:avLst/>
          </a:prstGeom>
          <a:solidFill>
            <a:srgbClr val="F8971D"/>
          </a:solidFill>
        </p:spPr>
      </p:sp>
      <p:sp>
        <p:nvSpPr>
          <p:cNvPr name="AutoShape 9" id="9"/>
          <p:cNvSpPr/>
          <p:nvPr/>
        </p:nvSpPr>
        <p:spPr>
          <a:xfrm rot="0">
            <a:off x="0" y="6859955"/>
            <a:ext cx="637052" cy="3438352"/>
          </a:xfrm>
          <a:prstGeom prst="rect">
            <a:avLst/>
          </a:prstGeom>
          <a:solidFill>
            <a:srgbClr val="2A87C6"/>
          </a:solidFill>
        </p:spPr>
      </p:sp>
      <p:sp>
        <p:nvSpPr>
          <p:cNvPr name="TextBox 10" id="10"/>
          <p:cNvSpPr txBox="true"/>
          <p:nvPr/>
        </p:nvSpPr>
        <p:spPr>
          <a:xfrm rot="0">
            <a:off x="3318248" y="8884059"/>
            <a:ext cx="12071415" cy="786582"/>
          </a:xfrm>
          <a:prstGeom prst="rect">
            <a:avLst/>
          </a:prstGeom>
        </p:spPr>
        <p:txBody>
          <a:bodyPr anchor="t" rtlCol="false" tIns="0" lIns="0" bIns="0" rIns="0">
            <a:spAutoFit/>
          </a:bodyPr>
          <a:lstStyle/>
          <a:p>
            <a:pPr algn="ctr">
              <a:lnSpc>
                <a:spcPts val="6001"/>
              </a:lnSpc>
            </a:pPr>
            <a:r>
              <a:rPr lang="en-US" b="true" sz="5456">
                <a:solidFill>
                  <a:srgbClr val="00853F"/>
                </a:solidFill>
                <a:latin typeface="Montserrat Bold"/>
                <a:ea typeface="Montserrat Bold"/>
                <a:cs typeface="Montserrat Bold"/>
                <a:sym typeface="Montserrat Bold"/>
              </a:rPr>
              <a:t>www.tencocareercenter.com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DAHP8GZTqjE</dc:identifier>
  <dcterms:modified xsi:type="dcterms:W3CDTF">2011-08-01T06:04:30Z</dcterms:modified>
  <cp:revision>1</cp:revision>
  <dc:title>Transitional Employment Presentation</dc:title>
</cp:coreProperties>
</file>