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0" r:id="rId1"/>
  </p:sldMasterIdLst>
  <p:notesMasterIdLst>
    <p:notesMasterId r:id="rId20"/>
  </p:notesMasterIdLst>
  <p:sldIdLst>
    <p:sldId id="268" r:id="rId2"/>
    <p:sldId id="270" r:id="rId3"/>
    <p:sldId id="271" r:id="rId4"/>
    <p:sldId id="267" r:id="rId5"/>
    <p:sldId id="264" r:id="rId6"/>
    <p:sldId id="261" r:id="rId7"/>
    <p:sldId id="272" r:id="rId8"/>
    <p:sldId id="260" r:id="rId9"/>
    <p:sldId id="259" r:id="rId10"/>
    <p:sldId id="266" r:id="rId11"/>
    <p:sldId id="273" r:id="rId12"/>
    <p:sldId id="278" r:id="rId13"/>
    <p:sldId id="275" r:id="rId14"/>
    <p:sldId id="279" r:id="rId15"/>
    <p:sldId id="276" r:id="rId16"/>
    <p:sldId id="281" r:id="rId17"/>
    <p:sldId id="277" r:id="rId18"/>
    <p:sldId id="28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6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3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5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2BF92-8F13-4E3D-B358-D305C75FE65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01103-CF3B-45D2-B9D3-F7BA35CC5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2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00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58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7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88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7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66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19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85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02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25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88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18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0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20975626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800" y="208800"/>
            <a:ext cx="7987800" cy="460800"/>
          </a:xfrm>
        </p:spPr>
        <p:txBody>
          <a:bodyPr/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2896" y="1599382"/>
            <a:ext cx="111618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000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1792" y="176779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8368" y="1609343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396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82389" y="1911722"/>
            <a:ext cx="5163670" cy="3016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de-DE" sz="6600" dirty="0">
                <a:solidFill>
                  <a:srgbClr val="003A6C"/>
                </a:solidFill>
              </a:rPr>
              <a:t>How does STOBER retain their employees?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65" y="1089476"/>
            <a:ext cx="4706471" cy="2794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405" y="3311838"/>
            <a:ext cx="4847666" cy="323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79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9A9AD-AA2A-4434-8EB7-174B5589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79" y="112295"/>
            <a:ext cx="8472709" cy="781186"/>
          </a:xfrm>
        </p:spPr>
        <p:txBody>
          <a:bodyPr>
            <a:normAutofit/>
          </a:bodyPr>
          <a:lstStyle/>
          <a:p>
            <a:r>
              <a:rPr lang="en-US" sz="4400" dirty="0"/>
              <a:t>GAS Incentive Program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43F7FA-2D0D-45A1-C631-D187E443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37" y="1232956"/>
            <a:ext cx="1191928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cs typeface="Calibri" panose="020F0502020204030204"/>
              </a:rPr>
              <a:t>Works in 3 ways…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cs typeface="Calibri" panose="020F0502020204030204"/>
              </a:rPr>
              <a:t>If someone is dissatisfied with their environment or it is just not a good fit for them, they can receive compensation to leave.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cs typeface="Calibri" panose="020F0502020204030204"/>
              </a:rPr>
              <a:t>During their weekly team huddles, employees are asked to nominate others that have made a positive impact on the team. Those who are nominated can receive a variety of different rewards for their efforts.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cs typeface="Calibri" panose="020F0502020204030204"/>
              </a:rPr>
              <a:t>Each Team Leader also receives a budget to spend on team building and overall fun things!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2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9113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offer programs that help the WHOLE person. </a:t>
            </a:r>
          </a:p>
          <a:p>
            <a:r>
              <a:rPr lang="en-US" dirty="0"/>
              <a:t>Employees are free to choose to participate in the programs that most interest them. </a:t>
            </a:r>
          </a:p>
          <a:p>
            <a:r>
              <a:rPr lang="en-US" dirty="0"/>
              <a:t>We offer Dave Ramsey, books, and financial planners onsite to help employees </a:t>
            </a:r>
          </a:p>
          <a:p>
            <a:r>
              <a:rPr lang="en-US" dirty="0"/>
              <a:t>We offer gym memberships, fitness trackers, 5K and other reimbursements per event, as well as personal training </a:t>
            </a:r>
          </a:p>
          <a:p>
            <a:r>
              <a:rPr lang="en-US" dirty="0"/>
              <a:t>We waived the copayment for mental wellness in 2020 to help employees deal with COVID, loneliness, and other issues to help employees cope with all these changes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C9A9AD-AA2A-4434-8EB7-174B5589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79" y="112295"/>
            <a:ext cx="8472709" cy="781186"/>
          </a:xfrm>
        </p:spPr>
        <p:txBody>
          <a:bodyPr>
            <a:normAutofit/>
          </a:bodyPr>
          <a:lstStyle/>
          <a:p>
            <a:r>
              <a:rPr lang="en-US" sz="3600" dirty="0"/>
              <a:t>Physical, Financial, and Mental Wellness</a:t>
            </a:r>
          </a:p>
        </p:txBody>
      </p:sp>
    </p:spTree>
    <p:extLst>
      <p:ext uri="{BB962C8B-B14F-4D97-AF65-F5344CB8AC3E}">
        <p14:creationId xmlns:p14="http://schemas.microsoft.com/office/powerpoint/2010/main" val="1235440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employee when they join the company and get through orientation are given a mentor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C9A9AD-AA2A-4434-8EB7-174B5589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79" y="112295"/>
            <a:ext cx="8472709" cy="781186"/>
          </a:xfrm>
        </p:spPr>
        <p:txBody>
          <a:bodyPr>
            <a:normAutofit/>
          </a:bodyPr>
          <a:lstStyle/>
          <a:p>
            <a:r>
              <a:rPr lang="en-US" sz="3600" dirty="0"/>
              <a:t>Mentorship</a:t>
            </a:r>
          </a:p>
        </p:txBody>
      </p:sp>
    </p:spTree>
    <p:extLst>
      <p:ext uri="{BB962C8B-B14F-4D97-AF65-F5344CB8AC3E}">
        <p14:creationId xmlns:p14="http://schemas.microsoft.com/office/powerpoint/2010/main" val="3040770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D0A0E-3591-A847-EEEF-9730DAAD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Apprentice and Pre-apprentices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C00A8-8ACF-AF3F-1A02-D70BAC0EF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 dedicated apprentice instructor onsite to teach and coach our apprentices and pre-apprentices</a:t>
            </a:r>
          </a:p>
        </p:txBody>
      </p:sp>
    </p:spTree>
    <p:extLst>
      <p:ext uri="{BB962C8B-B14F-4D97-AF65-F5344CB8AC3E}">
        <p14:creationId xmlns:p14="http://schemas.microsoft.com/office/powerpoint/2010/main" val="2688404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you promote says volumes about your culture</a:t>
            </a:r>
          </a:p>
          <a:p>
            <a:pPr lvl="1"/>
            <a:r>
              <a:rPr lang="en-US" dirty="0"/>
              <a:t>Who are you promoting: compassionate leaders or micromanagers</a:t>
            </a:r>
          </a:p>
          <a:p>
            <a:r>
              <a:rPr lang="en-US" dirty="0"/>
              <a:t>We have a FLL (front line leader program)</a:t>
            </a:r>
          </a:p>
          <a:p>
            <a:pPr lvl="1"/>
            <a:r>
              <a:rPr lang="en-US" dirty="0"/>
              <a:t>The front line has a forum and platform to learn form one another with curriculum, objectives, and goals to achieve to make the run flawless</a:t>
            </a:r>
          </a:p>
          <a:p>
            <a:pPr lvl="1"/>
            <a:r>
              <a:rPr lang="en-US" dirty="0"/>
              <a:t>It’s based off a book/program called RIG-Run Improve Grow by Ray Attiyah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C9A9AD-AA2A-4434-8EB7-174B5589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79" y="112295"/>
            <a:ext cx="8472709" cy="781186"/>
          </a:xfrm>
        </p:spPr>
        <p:txBody>
          <a:bodyPr>
            <a:normAutofit/>
          </a:bodyPr>
          <a:lstStyle/>
          <a:p>
            <a:r>
              <a:rPr lang="en-US" sz="3600" dirty="0"/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1527133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CD185-9AFE-C936-DB50-BE895940E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Pothole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3BF2F-B63B-B6E1-4903-3C3A051F6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Pothole theory</a:t>
            </a:r>
          </a:p>
          <a:p>
            <a:pPr lvl="1"/>
            <a:r>
              <a:rPr lang="en-US" dirty="0"/>
              <a:t>Listen and give feedback: that’s the way we do it here is not a good answer</a:t>
            </a:r>
          </a:p>
        </p:txBody>
      </p:sp>
    </p:spTree>
    <p:extLst>
      <p:ext uri="{BB962C8B-B14F-4D97-AF65-F5344CB8AC3E}">
        <p14:creationId xmlns:p14="http://schemas.microsoft.com/office/powerpoint/2010/main" val="3544279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C963-DF73-69F8-2219-D7E37204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CEB86-8BF1-A155-097A-9375B2941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be a way to identify strengths and weakness</a:t>
            </a:r>
          </a:p>
          <a:p>
            <a:r>
              <a:rPr lang="en-US" dirty="0"/>
              <a:t>A time to set goals</a:t>
            </a:r>
          </a:p>
          <a:p>
            <a:r>
              <a:rPr lang="en-US" dirty="0"/>
              <a:t>Celebrate accomplishments</a:t>
            </a:r>
          </a:p>
          <a:p>
            <a:r>
              <a:rPr lang="en-US" dirty="0"/>
              <a:t>Look at competencies to see if they are still relevant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10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1353-8BE4-DB2D-0FF3-B1387132E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E8E85-B9ED-8412-FA2B-B1B66BEE8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quit people, they don’t quit companies</a:t>
            </a:r>
          </a:p>
          <a:p>
            <a:pPr lvl="1"/>
            <a:r>
              <a:rPr lang="en-US" dirty="0"/>
              <a:t>Do you have the right people and leaders in place to create the culture you want</a:t>
            </a:r>
          </a:p>
          <a:p>
            <a:r>
              <a:rPr lang="en-US" dirty="0"/>
              <a:t>Employees who are engaged are:</a:t>
            </a:r>
          </a:p>
          <a:p>
            <a:pPr lvl="1"/>
            <a:r>
              <a:rPr lang="en-US" dirty="0"/>
              <a:t>Innovative</a:t>
            </a:r>
          </a:p>
          <a:p>
            <a:pPr lvl="1"/>
            <a:r>
              <a:rPr lang="en-US" dirty="0"/>
              <a:t>Go above and beyond, give the other 1 degree</a:t>
            </a:r>
          </a:p>
          <a:p>
            <a:pPr lvl="1"/>
            <a:r>
              <a:rPr lang="en-US" dirty="0"/>
              <a:t>Are adaptable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14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0B00C-8F33-3909-C24A-ADCE6710F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C568-10F7-775E-0707-E964533B2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08869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2" y="1259305"/>
            <a:ext cx="5720003" cy="5285874"/>
          </a:xfrm>
        </p:spPr>
      </p:pic>
      <p:sp>
        <p:nvSpPr>
          <p:cNvPr id="4" name="Rectangle 3"/>
          <p:cNvSpPr/>
          <p:nvPr/>
        </p:nvSpPr>
        <p:spPr>
          <a:xfrm>
            <a:off x="6096000" y="1039920"/>
            <a:ext cx="6096000" cy="51961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cs typeface="Calibri" panose="020F0502020204030204"/>
              </a:rPr>
              <a:t>People are like flowers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cs typeface="Calibri" panose="020F0502020204030204"/>
              </a:rPr>
              <a:t>Each person is unique, has their own story, and requires different things to grow and thrive.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cs typeface="Calibri" panose="020F0502020204030204"/>
              </a:rPr>
              <a:t>We are the gardener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cs typeface="Calibri" panose="020F0502020204030204"/>
              </a:rPr>
              <a:t>The best and most beautiful gardens have the most variety!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cs typeface="Calibri" panose="020F0502020204030204"/>
              </a:rPr>
              <a:t>Make sure you weed your garden</a:t>
            </a:r>
          </a:p>
        </p:txBody>
      </p:sp>
    </p:spTree>
    <p:extLst>
      <p:ext uri="{BB962C8B-B14F-4D97-AF65-F5344CB8AC3E}">
        <p14:creationId xmlns:p14="http://schemas.microsoft.com/office/powerpoint/2010/main" val="661424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9A9AD-AA2A-4434-8EB7-174B5589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23" y="87573"/>
            <a:ext cx="8472709" cy="781186"/>
          </a:xfrm>
        </p:spPr>
        <p:txBody>
          <a:bodyPr>
            <a:normAutofit/>
          </a:bodyPr>
          <a:lstStyle/>
          <a:p>
            <a:r>
              <a:rPr lang="en-US" sz="4400" dirty="0"/>
              <a:t>Hiring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43F7FA-2D0D-45A1-C631-D187E443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16" y="1617967"/>
            <a:ext cx="11161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cs typeface="Calibri" panose="020F0502020204030204"/>
              </a:rPr>
              <a:t>I like to ask candidates: what are your expectations of a company?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cs typeface="Calibri" panose="020F0502020204030204"/>
              </a:rPr>
              <a:t>Person #1:  Respect and to be treated as a person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cs typeface="Calibri" panose="020F0502020204030204"/>
              </a:rPr>
              <a:t>Person #2: I want to learn, grow, and innovate with this company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cs typeface="Calibri" panose="020F0502020204030204"/>
              </a:rPr>
              <a:t>Person #3: I want to get paid a good wage and have good benefits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cs typeface="Calibri" panose="020F0502020204030204"/>
              </a:rPr>
              <a:t>Who would you hire based on these answers?</a:t>
            </a:r>
          </a:p>
        </p:txBody>
      </p:sp>
    </p:spTree>
    <p:extLst>
      <p:ext uri="{BB962C8B-B14F-4D97-AF65-F5344CB8AC3E}">
        <p14:creationId xmlns:p14="http://schemas.microsoft.com/office/powerpoint/2010/main" val="7187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190907"/>
            <a:ext cx="5550567" cy="5357655"/>
          </a:xfrm>
        </p:spPr>
      </p:pic>
    </p:spTree>
    <p:extLst>
      <p:ext uri="{BB962C8B-B14F-4D97-AF65-F5344CB8AC3E}">
        <p14:creationId xmlns:p14="http://schemas.microsoft.com/office/powerpoint/2010/main" val="342964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10" y="2819358"/>
            <a:ext cx="3541215" cy="35412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C9A9AD-AA2A-4434-8EB7-174B5589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23" y="87573"/>
            <a:ext cx="8472709" cy="781186"/>
          </a:xfrm>
        </p:spPr>
        <p:txBody>
          <a:bodyPr>
            <a:normAutofit/>
          </a:bodyPr>
          <a:lstStyle/>
          <a:p>
            <a:r>
              <a:rPr lang="en-US" sz="4800" dirty="0"/>
              <a:t>Orientation</a:t>
            </a:r>
            <a:endParaRPr lang="en-US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43F7FA-2D0D-45A1-C631-D187E443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822" y="2821672"/>
            <a:ext cx="9024430" cy="372425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cs typeface="Calibri" panose="020F0502020204030204"/>
              </a:rPr>
              <a:t>Learn about the social covenant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cs typeface="Calibri" panose="020F0502020204030204"/>
              </a:rPr>
              <a:t>Take Safety Training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cs typeface="Calibri" panose="020F0502020204030204"/>
              </a:rPr>
              <a:t>Learn about their benefits, handbook policies, procedures, and are able to ask any questions they might have.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cs typeface="Calibri" panose="020F0502020204030204"/>
              </a:rPr>
              <a:t>Given a tour of the campus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cs typeface="Calibri" panose="020F0502020204030204"/>
              </a:rPr>
              <a:t>Instructed on how to dress, where to park, and all the nitty gritty things of starting a new job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822" y="1434363"/>
            <a:ext cx="107409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Calibri" panose="020F0502020204030204"/>
              </a:rPr>
              <a:t>All employees go through orientation so that they can be ready for their first day of work! During orientation they…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/>
              </a:rPr>
              <a:t>Meet with the General Manager to discuss the culture of the company</a:t>
            </a:r>
          </a:p>
        </p:txBody>
      </p:sp>
    </p:spTree>
    <p:extLst>
      <p:ext uri="{BB962C8B-B14F-4D97-AF65-F5344CB8AC3E}">
        <p14:creationId xmlns:p14="http://schemas.microsoft.com/office/powerpoint/2010/main" val="341217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9A9AD-AA2A-4434-8EB7-174B5589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23" y="87573"/>
            <a:ext cx="8472709" cy="781186"/>
          </a:xfrm>
        </p:spPr>
        <p:txBody>
          <a:bodyPr>
            <a:noAutofit/>
          </a:bodyPr>
          <a:lstStyle/>
          <a:p>
            <a:r>
              <a:rPr lang="en-US" sz="4800" dirty="0"/>
              <a:t>Transformational Leadership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43F7FA-2D0D-45A1-C631-D187E443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16" y="1617967"/>
            <a:ext cx="11161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cs typeface="Calibri" panose="020F0502020204030204"/>
              </a:rPr>
              <a:t>All STOBER employees go through 2 days of Transformational Leadership training. In this training they learn…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Calibri" panose="020F0502020204030204"/>
              </a:rPr>
              <a:t>How to deal with conflict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Calibri" panose="020F0502020204030204"/>
              </a:rPr>
              <a:t>STOBER’s social covenant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Calibri" panose="020F0502020204030204"/>
              </a:rPr>
              <a:t>What to do when you realize that you made a mistake</a:t>
            </a:r>
          </a:p>
        </p:txBody>
      </p:sp>
    </p:spTree>
    <p:extLst>
      <p:ext uri="{BB962C8B-B14F-4D97-AF65-F5344CB8AC3E}">
        <p14:creationId xmlns:p14="http://schemas.microsoft.com/office/powerpoint/2010/main" val="237164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25" y="2903623"/>
            <a:ext cx="5159635" cy="3619124"/>
          </a:xfr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343F7FA-2D0D-45A1-C631-D187E443DDF3}"/>
              </a:ext>
            </a:extLst>
          </p:cNvPr>
          <p:cNvSpPr txBox="1">
            <a:spLocks/>
          </p:cNvSpPr>
          <p:nvPr/>
        </p:nvSpPr>
        <p:spPr>
          <a:xfrm>
            <a:off x="223694" y="1457546"/>
            <a:ext cx="6530031" cy="49047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cs typeface="Calibri" panose="020F0502020204030204"/>
              </a:rPr>
              <a:t>All people come with baggage!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Calibri" panose="020F0502020204030204"/>
              </a:rPr>
              <a:t>It is important to teach and guide employees to the expectations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Calibri" panose="020F0502020204030204"/>
              </a:rPr>
              <a:t>Once they have learned the expectations, let them loose! Trust that the person can do the job you hired them to do.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6752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9A9AD-AA2A-4434-8EB7-174B5589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23" y="87573"/>
            <a:ext cx="8472709" cy="781186"/>
          </a:xfrm>
        </p:spPr>
        <p:txBody>
          <a:bodyPr>
            <a:normAutofit/>
          </a:bodyPr>
          <a:lstStyle/>
          <a:p>
            <a:r>
              <a:rPr lang="en-US" sz="4800" dirty="0"/>
              <a:t>Hands off Management</a:t>
            </a:r>
            <a:endParaRPr lang="en-US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43F7FA-2D0D-45A1-C631-D187E443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16" y="1473587"/>
            <a:ext cx="11161800" cy="516784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Calibri" panose="020F0502020204030204"/>
              </a:rPr>
              <a:t>At STOBER we give our employees the freedom to work autonomously. Our employees are self-starters, in turn they are more engaged and willing to go the extra mile to ensure the job gets done, without being micromanaged!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Calibri" panose="020F0502020204030204"/>
              </a:rPr>
              <a:t>Employees have the option of working from home or working in the office whenever they choose, majority of the time.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Calibri" panose="020F0502020204030204"/>
              </a:rPr>
              <a:t>Employees are free to and encouraged to participate in work-based improvement projects or teams that engage them such as activities teams, wellness teams, and culture teams.</a:t>
            </a:r>
          </a:p>
        </p:txBody>
      </p:sp>
    </p:spTree>
    <p:extLst>
      <p:ext uri="{BB962C8B-B14F-4D97-AF65-F5344CB8AC3E}">
        <p14:creationId xmlns:p14="http://schemas.microsoft.com/office/powerpoint/2010/main" val="3599468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06" y="2961213"/>
            <a:ext cx="4621306" cy="3453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C9A9AD-AA2A-4434-8EB7-174B5589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76" y="16042"/>
            <a:ext cx="8472709" cy="781186"/>
          </a:xfrm>
        </p:spPr>
        <p:txBody>
          <a:bodyPr>
            <a:noAutofit/>
          </a:bodyPr>
          <a:lstStyle/>
          <a:p>
            <a:r>
              <a:rPr lang="en-US" sz="4800" dirty="0"/>
              <a:t>Listening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43F7FA-2D0D-45A1-C631-D187E443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34" y="1546241"/>
            <a:ext cx="6389026" cy="51235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00000"/>
              </a:lnSpc>
            </a:pPr>
            <a:r>
              <a:rPr lang="en-US" sz="2600" dirty="0"/>
              <a:t>At STOBER Drives Inc., we strive to always listen to our employees and try to cater as much as we can to their wants and needs. </a:t>
            </a:r>
          </a:p>
          <a:p>
            <a:pPr marL="285750" indent="-285750">
              <a:lnSpc>
                <a:spcPct val="100000"/>
              </a:lnSpc>
            </a:pPr>
            <a:r>
              <a:rPr lang="en-US" sz="2600" dirty="0">
                <a:cs typeface="Calibri" panose="020F0502020204030204"/>
              </a:rPr>
              <a:t>Employees are sent an annual survey to ensure their voices are being heard!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cs typeface="Calibri" panose="020F0502020204030204"/>
              </a:rPr>
              <a:t>We also </a:t>
            </a:r>
            <a:r>
              <a:rPr lang="en-US" sz="2600" u="sng" dirty="0">
                <a:cs typeface="Calibri" panose="020F0502020204030204"/>
              </a:rPr>
              <a:t>encourage</a:t>
            </a:r>
            <a:r>
              <a:rPr lang="en-US" sz="2600" dirty="0">
                <a:cs typeface="Calibri" panose="020F0502020204030204"/>
              </a:rPr>
              <a:t> open communication and facilitate a welcoming work environment so that all employees feel that they can ask questions, offer suggestions, or admit when they have made a mistake (because nobody’s perfect).</a:t>
            </a:r>
          </a:p>
          <a:p>
            <a:pPr>
              <a:lnSpc>
                <a:spcPct val="100000"/>
              </a:lnSpc>
            </a:pPr>
            <a:endParaRPr lang="en-US" sz="2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53240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OBER PowerPoint Master" id="{6352B8FF-DA79-4727-8FF0-C83FBE42789D}" vid="{AAC4386E-5749-4824-B1F9-370188EDC7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414</TotalTime>
  <Words>859</Words>
  <Application>Microsoft Office PowerPoint</Application>
  <PresentationFormat>Widescreen</PresentationFormat>
  <Paragraphs>88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</vt:lpstr>
      <vt:lpstr>PowerPoint Presentation</vt:lpstr>
      <vt:lpstr>PowerPoint Presentation</vt:lpstr>
      <vt:lpstr>Hiring</vt:lpstr>
      <vt:lpstr>PowerPoint Presentation</vt:lpstr>
      <vt:lpstr>Orientation</vt:lpstr>
      <vt:lpstr>Transformational Leadership</vt:lpstr>
      <vt:lpstr>PowerPoint Presentation</vt:lpstr>
      <vt:lpstr>Hands off Management</vt:lpstr>
      <vt:lpstr>Listening</vt:lpstr>
      <vt:lpstr>GAS Incentive Program</vt:lpstr>
      <vt:lpstr>Physical, Financial, and Mental Wellness</vt:lpstr>
      <vt:lpstr>Mentorship</vt:lpstr>
      <vt:lpstr>Apprentice and Pre-apprentices</vt:lpstr>
      <vt:lpstr>Leadership</vt:lpstr>
      <vt:lpstr>Pothole theory</vt:lpstr>
      <vt:lpstr>Performance Reviews</vt:lpstr>
      <vt:lpstr>Engagement</vt:lpstr>
      <vt:lpstr>Question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STOBER value their people?</dc:title>
  <dc:creator>Office 1</dc:creator>
  <cp:lastModifiedBy>Moss, Kay</cp:lastModifiedBy>
  <cp:revision>27</cp:revision>
  <dcterms:created xsi:type="dcterms:W3CDTF">2022-08-30T13:58:42Z</dcterms:created>
  <dcterms:modified xsi:type="dcterms:W3CDTF">2022-08-30T21:06:17Z</dcterms:modified>
</cp:coreProperties>
</file>