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4"/>
  </p:notesMasterIdLst>
  <p:sldIdLst>
    <p:sldId id="276" r:id="rId2"/>
    <p:sldId id="263" r:id="rId3"/>
    <p:sldId id="262" r:id="rId4"/>
    <p:sldId id="258" r:id="rId5"/>
    <p:sldId id="257" r:id="rId6"/>
    <p:sldId id="259" r:id="rId7"/>
    <p:sldId id="260" r:id="rId8"/>
    <p:sldId id="273" r:id="rId9"/>
    <p:sldId id="267" r:id="rId10"/>
    <p:sldId id="265" r:id="rId11"/>
    <p:sldId id="277"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allenstein" initials="SG" lastIdx="2" clrIdx="0">
    <p:extLst>
      <p:ext uri="{19B8F6BF-5375-455C-9EA6-DF929625EA0E}">
        <p15:presenceInfo xmlns:p15="http://schemas.microsoft.com/office/powerpoint/2012/main" userId="bc025060d53ae8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4622"/>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3T08:32:06.614"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E5AB5-58A3-4FF4-B68C-E353A49D1485}"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48C3C-2E84-4220-9807-8567C9183424}" type="slidenum">
              <a:rPr lang="en-US" smtClean="0"/>
              <a:t>‹#›</a:t>
            </a:fld>
            <a:endParaRPr lang="en-US"/>
          </a:p>
        </p:txBody>
      </p:sp>
    </p:spTree>
    <p:extLst>
      <p:ext uri="{BB962C8B-B14F-4D97-AF65-F5344CB8AC3E}">
        <p14:creationId xmlns:p14="http://schemas.microsoft.com/office/powerpoint/2010/main" val="408004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548C3C-2E84-4220-9807-8567C9183424}" type="slidenum">
              <a:rPr lang="en-US" smtClean="0"/>
              <a:t>1</a:t>
            </a:fld>
            <a:endParaRPr lang="en-US"/>
          </a:p>
        </p:txBody>
      </p:sp>
    </p:spTree>
    <p:extLst>
      <p:ext uri="{BB962C8B-B14F-4D97-AF65-F5344CB8AC3E}">
        <p14:creationId xmlns:p14="http://schemas.microsoft.com/office/powerpoint/2010/main" val="360837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10</a:t>
            </a:fld>
            <a:endParaRPr lang="en-US"/>
          </a:p>
        </p:txBody>
      </p:sp>
    </p:spTree>
    <p:extLst>
      <p:ext uri="{BB962C8B-B14F-4D97-AF65-F5344CB8AC3E}">
        <p14:creationId xmlns:p14="http://schemas.microsoft.com/office/powerpoint/2010/main" val="428140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12</a:t>
            </a:fld>
            <a:endParaRPr lang="en-US"/>
          </a:p>
        </p:txBody>
      </p:sp>
    </p:spTree>
    <p:extLst>
      <p:ext uri="{BB962C8B-B14F-4D97-AF65-F5344CB8AC3E}">
        <p14:creationId xmlns:p14="http://schemas.microsoft.com/office/powerpoint/2010/main" val="96372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548C3C-2E84-4220-9807-8567C9183424}" type="slidenum">
              <a:rPr lang="en-US" smtClean="0"/>
              <a:t>2</a:t>
            </a:fld>
            <a:endParaRPr lang="en-US"/>
          </a:p>
        </p:txBody>
      </p:sp>
    </p:spTree>
    <p:extLst>
      <p:ext uri="{BB962C8B-B14F-4D97-AF65-F5344CB8AC3E}">
        <p14:creationId xmlns:p14="http://schemas.microsoft.com/office/powerpoint/2010/main" val="23440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3</a:t>
            </a:fld>
            <a:endParaRPr lang="en-US"/>
          </a:p>
        </p:txBody>
      </p:sp>
    </p:spTree>
    <p:extLst>
      <p:ext uri="{BB962C8B-B14F-4D97-AF65-F5344CB8AC3E}">
        <p14:creationId xmlns:p14="http://schemas.microsoft.com/office/powerpoint/2010/main" val="27131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4</a:t>
            </a:fld>
            <a:endParaRPr lang="en-US"/>
          </a:p>
        </p:txBody>
      </p:sp>
    </p:spTree>
    <p:extLst>
      <p:ext uri="{BB962C8B-B14F-4D97-AF65-F5344CB8AC3E}">
        <p14:creationId xmlns:p14="http://schemas.microsoft.com/office/powerpoint/2010/main" val="183666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5</a:t>
            </a:fld>
            <a:endParaRPr lang="en-US"/>
          </a:p>
        </p:txBody>
      </p:sp>
    </p:spTree>
    <p:extLst>
      <p:ext uri="{BB962C8B-B14F-4D97-AF65-F5344CB8AC3E}">
        <p14:creationId xmlns:p14="http://schemas.microsoft.com/office/powerpoint/2010/main" val="155376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6</a:t>
            </a:fld>
            <a:endParaRPr lang="en-US"/>
          </a:p>
        </p:txBody>
      </p:sp>
    </p:spTree>
    <p:extLst>
      <p:ext uri="{BB962C8B-B14F-4D97-AF65-F5344CB8AC3E}">
        <p14:creationId xmlns:p14="http://schemas.microsoft.com/office/powerpoint/2010/main" val="252942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7</a:t>
            </a:fld>
            <a:endParaRPr lang="en-US"/>
          </a:p>
        </p:txBody>
      </p:sp>
    </p:spTree>
    <p:extLst>
      <p:ext uri="{BB962C8B-B14F-4D97-AF65-F5344CB8AC3E}">
        <p14:creationId xmlns:p14="http://schemas.microsoft.com/office/powerpoint/2010/main" val="281549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8</a:t>
            </a:fld>
            <a:endParaRPr lang="en-US"/>
          </a:p>
        </p:txBody>
      </p:sp>
    </p:spTree>
    <p:extLst>
      <p:ext uri="{BB962C8B-B14F-4D97-AF65-F5344CB8AC3E}">
        <p14:creationId xmlns:p14="http://schemas.microsoft.com/office/powerpoint/2010/main" val="166481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548C3C-2E84-4220-9807-8567C9183424}" type="slidenum">
              <a:rPr lang="en-US" smtClean="0"/>
              <a:t>9</a:t>
            </a:fld>
            <a:endParaRPr lang="en-US"/>
          </a:p>
        </p:txBody>
      </p:sp>
    </p:spTree>
    <p:extLst>
      <p:ext uri="{BB962C8B-B14F-4D97-AF65-F5344CB8AC3E}">
        <p14:creationId xmlns:p14="http://schemas.microsoft.com/office/powerpoint/2010/main" val="181829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E73AE528-6848-4B18-BB70-FFE7CDB670B3}" type="datetimeFigureOut">
              <a:rPr lang="en-US" smtClean="0"/>
              <a:t>1/21/2022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95C375-4BE4-454A-BEE5-43BF125BD7A0}" type="slidenum">
              <a:rPr lang="en-US" smtClean="0"/>
              <a:t>‹#›</a:t>
            </a:fld>
            <a:endParaRPr lang="en-US"/>
          </a:p>
        </p:txBody>
      </p:sp>
    </p:spTree>
    <p:extLst>
      <p:ext uri="{BB962C8B-B14F-4D97-AF65-F5344CB8AC3E}">
        <p14:creationId xmlns:p14="http://schemas.microsoft.com/office/powerpoint/2010/main" val="11744993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528-6848-4B18-BB70-FFE7CDB670B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5C375-4BE4-454A-BEE5-43BF125BD7A0}"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59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528-6848-4B18-BB70-FFE7CDB670B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5C375-4BE4-454A-BEE5-43BF125BD7A0}"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498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E528-6848-4B18-BB70-FFE7CDB670B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5C375-4BE4-454A-BEE5-43BF125BD7A0}"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64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AE528-6848-4B18-BB70-FFE7CDB670B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5C375-4BE4-454A-BEE5-43BF125BD7A0}"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759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AE528-6848-4B18-BB70-FFE7CDB670B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5C375-4BE4-454A-BEE5-43BF125BD7A0}"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483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AE528-6848-4B18-BB70-FFE7CDB670B3}"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5C375-4BE4-454A-BEE5-43BF125BD7A0}"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429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AE528-6848-4B18-BB70-FFE7CDB670B3}"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5C375-4BE4-454A-BEE5-43BF125BD7A0}"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019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AE528-6848-4B18-BB70-FFE7CDB670B3}"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5C375-4BE4-454A-BEE5-43BF125BD7A0}"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442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AE528-6848-4B18-BB70-FFE7CDB670B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5C375-4BE4-454A-BEE5-43BF125BD7A0}" type="slidenum">
              <a:rPr lang="en-US" smtClean="0"/>
              <a:t>‹#›</a:t>
            </a:fld>
            <a:endParaRPr lang="en-US"/>
          </a:p>
        </p:txBody>
      </p:sp>
    </p:spTree>
    <p:extLst>
      <p:ext uri="{BB962C8B-B14F-4D97-AF65-F5344CB8AC3E}">
        <p14:creationId xmlns:p14="http://schemas.microsoft.com/office/powerpoint/2010/main" val="416090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AE528-6848-4B18-BB70-FFE7CDB670B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95C375-4BE4-454A-BEE5-43BF125BD7A0}" type="slidenum">
              <a:rPr lang="en-US" smtClean="0"/>
              <a:t>‹#›</a:t>
            </a:fld>
            <a:endParaRPr lang="en-US"/>
          </a:p>
        </p:txBody>
      </p:sp>
    </p:spTree>
    <p:extLst>
      <p:ext uri="{BB962C8B-B14F-4D97-AF65-F5344CB8AC3E}">
        <p14:creationId xmlns:p14="http://schemas.microsoft.com/office/powerpoint/2010/main" val="129645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E73AE528-6848-4B18-BB70-FFE7CDB670B3}" type="datetimeFigureOut">
              <a:rPr lang="en-US" smtClean="0"/>
              <a:t>1/21/2022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6A95C375-4BE4-454A-BEE5-43BF125BD7A0}" type="slidenum">
              <a:rPr lang="en-US" smtClean="0"/>
              <a:t>‹#›</a:t>
            </a:fld>
            <a:endParaRPr lang="en-US"/>
          </a:p>
        </p:txBody>
      </p:sp>
    </p:spTree>
    <p:extLst>
      <p:ext uri="{BB962C8B-B14F-4D97-AF65-F5344CB8AC3E}">
        <p14:creationId xmlns:p14="http://schemas.microsoft.com/office/powerpoint/2010/main" val="413927384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umego.blogspot.com/1994/12/beginner-first-job-resume-samp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136293691@N07/265040448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E89C4-F98E-4CBD-8E23-3A9C2465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571" y="586381"/>
            <a:ext cx="3533429" cy="2041409"/>
          </a:xfrm>
          <a:prstGeom prst="rect">
            <a:avLst/>
          </a:prstGeom>
        </p:spPr>
      </p:pic>
      <p:sp>
        <p:nvSpPr>
          <p:cNvPr id="2" name="Title 1">
            <a:extLst>
              <a:ext uri="{FF2B5EF4-FFF2-40B4-BE49-F238E27FC236}">
                <a16:creationId xmlns:a16="http://schemas.microsoft.com/office/drawing/2014/main" id="{002EF0EE-9D86-4EC7-9202-2030724973AB}"/>
              </a:ext>
            </a:extLst>
          </p:cNvPr>
          <p:cNvSpPr>
            <a:spLocks noGrp="1"/>
          </p:cNvSpPr>
          <p:nvPr>
            <p:ph type="ctrTitle"/>
          </p:nvPr>
        </p:nvSpPr>
        <p:spPr/>
        <p:txBody>
          <a:bodyPr/>
          <a:lstStyle/>
          <a:p>
            <a:r>
              <a:rPr lang="en-US" dirty="0">
                <a:latin typeface="Baskerville Old Face" panose="02020602080505020303" pitchFamily="18" charset="0"/>
              </a:rPr>
              <a:t>Preparing for the Workforce</a:t>
            </a:r>
          </a:p>
        </p:txBody>
      </p:sp>
      <p:sp>
        <p:nvSpPr>
          <p:cNvPr id="3" name="Subtitle 2">
            <a:extLst>
              <a:ext uri="{FF2B5EF4-FFF2-40B4-BE49-F238E27FC236}">
                <a16:creationId xmlns:a16="http://schemas.microsoft.com/office/drawing/2014/main" id="{0DB0B974-DEA1-4028-A517-048129A45E89}"/>
              </a:ext>
            </a:extLst>
          </p:cNvPr>
          <p:cNvSpPr>
            <a:spLocks noGrp="1"/>
          </p:cNvSpPr>
          <p:nvPr>
            <p:ph type="subTitle" idx="1"/>
          </p:nvPr>
        </p:nvSpPr>
        <p:spPr/>
        <p:txBody>
          <a:bodyPr/>
          <a:lstStyle/>
          <a:p>
            <a:r>
              <a:rPr lang="en-US" dirty="0">
                <a:latin typeface="Baskerville Old Face" panose="02020602080505020303" pitchFamily="18" charset="0"/>
              </a:rPr>
              <a:t>How the Kentucky Career Center can help serve you.</a:t>
            </a:r>
          </a:p>
        </p:txBody>
      </p:sp>
    </p:spTree>
    <p:extLst>
      <p:ext uri="{BB962C8B-B14F-4D97-AF65-F5344CB8AC3E}">
        <p14:creationId xmlns:p14="http://schemas.microsoft.com/office/powerpoint/2010/main" val="280544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18A1-D066-4B88-8EAC-B15BEF2D8698}"/>
              </a:ext>
            </a:extLst>
          </p:cNvPr>
          <p:cNvSpPr>
            <a:spLocks noGrp="1"/>
          </p:cNvSpPr>
          <p:nvPr>
            <p:ph type="title"/>
          </p:nvPr>
        </p:nvSpPr>
        <p:spPr/>
        <p:txBody>
          <a:bodyPr/>
          <a:lstStyle/>
          <a:p>
            <a:pPr algn="ctr"/>
            <a:r>
              <a:rPr lang="en-US" dirty="0">
                <a:latin typeface="Baskerville Old Face" panose="02020602080505020303" pitchFamily="18" charset="0"/>
              </a:rPr>
              <a:t>Workforce Innovation Opportunity Act</a:t>
            </a:r>
          </a:p>
        </p:txBody>
      </p:sp>
      <p:sp>
        <p:nvSpPr>
          <p:cNvPr id="3" name="Content Placeholder 2">
            <a:extLst>
              <a:ext uri="{FF2B5EF4-FFF2-40B4-BE49-F238E27FC236}">
                <a16:creationId xmlns:a16="http://schemas.microsoft.com/office/drawing/2014/main" id="{AAFEF32F-67B7-458C-8EF4-94316C4C377B}"/>
              </a:ext>
            </a:extLst>
          </p:cNvPr>
          <p:cNvSpPr>
            <a:spLocks noGrp="1"/>
          </p:cNvSpPr>
          <p:nvPr>
            <p:ph sz="half" idx="1"/>
          </p:nvPr>
        </p:nvSpPr>
        <p:spPr>
          <a:xfrm>
            <a:off x="1014656" y="1661080"/>
            <a:ext cx="4396339" cy="4366858"/>
          </a:xfrm>
        </p:spPr>
        <p:txBody>
          <a:bodyPr>
            <a:normAutofit fontScale="85000" lnSpcReduction="10000"/>
          </a:bodyPr>
          <a:lstStyle/>
          <a:p>
            <a:pPr>
              <a:lnSpc>
                <a:spcPct val="150000"/>
              </a:lnSpc>
            </a:pPr>
            <a:r>
              <a:rPr lang="en-US" sz="1900" b="1" dirty="0">
                <a:latin typeface="Baskerville Old Face" panose="02020602080505020303" pitchFamily="18" charset="0"/>
              </a:rPr>
              <a:t>The KY Career Center has staff members to assist with WIOA. WIOA stands for Workforce Innovation Opportunity Act it’s a federal law that helps those who are either in the workforce, returning to school, or not yet in the workforce find suitable employment. </a:t>
            </a:r>
          </a:p>
          <a:p>
            <a:pPr>
              <a:lnSpc>
                <a:spcPct val="150000"/>
              </a:lnSpc>
            </a:pPr>
            <a:r>
              <a:rPr lang="en-US" sz="1900" b="1" dirty="0">
                <a:latin typeface="Baskerville Old Face" panose="02020602080505020303" pitchFamily="18" charset="0"/>
              </a:rPr>
              <a:t>Eligibility requirements apply and are related to age, income, work circumstances, and education.</a:t>
            </a:r>
          </a:p>
          <a:p>
            <a:pPr>
              <a:lnSpc>
                <a:spcPct val="150000"/>
              </a:lnSpc>
            </a:pPr>
            <a:r>
              <a:rPr lang="en-US" sz="1900" b="1" dirty="0">
                <a:latin typeface="Baskerville Old Face" panose="02020602080505020303" pitchFamily="18" charset="0"/>
              </a:rPr>
              <a:t>WIOA offers on-the-job training, apprenticeships, a scholarship program, career counseling, etc</a:t>
            </a:r>
            <a:r>
              <a:rPr lang="en-US" b="1" dirty="0">
                <a:latin typeface="Baskerville Old Face" panose="02020602080505020303" pitchFamily="18" charset="0"/>
              </a:rPr>
              <a:t>.</a:t>
            </a:r>
          </a:p>
        </p:txBody>
      </p:sp>
      <p:pic>
        <p:nvPicPr>
          <p:cNvPr id="18" name="Content Placeholder 17">
            <a:extLst>
              <a:ext uri="{FF2B5EF4-FFF2-40B4-BE49-F238E27FC236}">
                <a16:creationId xmlns:a16="http://schemas.microsoft.com/office/drawing/2014/main" id="{3B44C4BB-D0C4-4480-85D8-26641FFCF3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58030" y="1853248"/>
            <a:ext cx="3392804" cy="3773009"/>
          </a:xfrm>
          <a:ln>
            <a:solidFill>
              <a:schemeClr val="accent1"/>
            </a:solidFill>
          </a:ln>
        </p:spPr>
      </p:pic>
    </p:spTree>
    <p:extLst>
      <p:ext uri="{BB962C8B-B14F-4D97-AF65-F5344CB8AC3E}">
        <p14:creationId xmlns:p14="http://schemas.microsoft.com/office/powerpoint/2010/main" val="318376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C7B5-9E5B-4165-B266-B77FD8652C64}"/>
              </a:ext>
            </a:extLst>
          </p:cNvPr>
          <p:cNvSpPr>
            <a:spLocks noGrp="1"/>
          </p:cNvSpPr>
          <p:nvPr>
            <p:ph type="title"/>
          </p:nvPr>
        </p:nvSpPr>
        <p:spPr/>
        <p:txBody>
          <a:bodyPr/>
          <a:lstStyle/>
          <a:p>
            <a:pPr algn="ctr"/>
            <a:r>
              <a:rPr lang="en-US" dirty="0">
                <a:latin typeface="Baskerville Old Face" panose="02020602080505020303" pitchFamily="18" charset="0"/>
              </a:rPr>
              <a:t>KY Career Center Overview</a:t>
            </a:r>
          </a:p>
        </p:txBody>
      </p:sp>
      <p:sp>
        <p:nvSpPr>
          <p:cNvPr id="3" name="Content Placeholder 2">
            <a:extLst>
              <a:ext uri="{FF2B5EF4-FFF2-40B4-BE49-F238E27FC236}">
                <a16:creationId xmlns:a16="http://schemas.microsoft.com/office/drawing/2014/main" id="{E652F217-A0CC-461F-97DF-C768D6F0DD66}"/>
              </a:ext>
            </a:extLst>
          </p:cNvPr>
          <p:cNvSpPr>
            <a:spLocks noGrp="1"/>
          </p:cNvSpPr>
          <p:nvPr>
            <p:ph idx="1"/>
          </p:nvPr>
        </p:nvSpPr>
        <p:spPr/>
        <p:txBody>
          <a:bodyPr/>
          <a:lstStyle/>
          <a:p>
            <a:r>
              <a:rPr lang="en-US" dirty="0">
                <a:latin typeface="Baskerville Old Face" panose="02020602080505020303" pitchFamily="18" charset="0"/>
              </a:rPr>
              <a:t>The KY Career Center serves as a platform to help job seekers with employment services and provide additional assistance and guidance.</a:t>
            </a:r>
          </a:p>
          <a:p>
            <a:r>
              <a:rPr lang="en-US" dirty="0">
                <a:latin typeface="Baskerville Old Face" panose="02020602080505020303" pitchFamily="18" charset="0"/>
              </a:rPr>
              <a:t>The KY Career Center helps job seekers find suitable employment, provide assistance with personal portfolios, and provide labor market information. </a:t>
            </a:r>
          </a:p>
          <a:p>
            <a:r>
              <a:rPr lang="en-US" dirty="0">
                <a:latin typeface="Baskerville Old Face" panose="02020602080505020303" pitchFamily="18" charset="0"/>
              </a:rPr>
              <a:t>The KY Career Center is here to serve those within the community. The KY Career Center partners with several agencies who can provide additional assistance and resources as necessary. </a:t>
            </a:r>
          </a:p>
        </p:txBody>
      </p:sp>
    </p:spTree>
    <p:extLst>
      <p:ext uri="{BB962C8B-B14F-4D97-AF65-F5344CB8AC3E}">
        <p14:creationId xmlns:p14="http://schemas.microsoft.com/office/powerpoint/2010/main" val="234654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0B7-FB0B-4D0E-87BE-F9AED37C6EA0}"/>
              </a:ext>
            </a:extLst>
          </p:cNvPr>
          <p:cNvSpPr>
            <a:spLocks noGrp="1"/>
          </p:cNvSpPr>
          <p:nvPr>
            <p:ph type="title"/>
          </p:nvPr>
        </p:nvSpPr>
        <p:spPr>
          <a:xfrm>
            <a:off x="956626" y="2438112"/>
            <a:ext cx="9404723" cy="1400530"/>
          </a:xfrm>
        </p:spPr>
        <p:txBody>
          <a:bodyPr/>
          <a:lstStyle/>
          <a:p>
            <a:pPr algn="ctr"/>
            <a:r>
              <a:rPr lang="en-US" sz="8000" dirty="0">
                <a:latin typeface="Baskerville Old Face" panose="02020602080505020303" pitchFamily="18" charset="0"/>
              </a:rPr>
              <a:t>Questions?</a:t>
            </a:r>
          </a:p>
        </p:txBody>
      </p:sp>
    </p:spTree>
    <p:extLst>
      <p:ext uri="{BB962C8B-B14F-4D97-AF65-F5344CB8AC3E}">
        <p14:creationId xmlns:p14="http://schemas.microsoft.com/office/powerpoint/2010/main" val="163711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D3CE-3A87-4F1D-93B0-49B1CFC14939}"/>
              </a:ext>
            </a:extLst>
          </p:cNvPr>
          <p:cNvSpPr>
            <a:spLocks noGrp="1"/>
          </p:cNvSpPr>
          <p:nvPr>
            <p:ph type="title"/>
          </p:nvPr>
        </p:nvSpPr>
        <p:spPr/>
        <p:txBody>
          <a:bodyPr/>
          <a:lstStyle/>
          <a:p>
            <a:pPr algn="ctr"/>
            <a:r>
              <a:rPr lang="en-US" b="1" dirty="0">
                <a:latin typeface="Baskerville Old Face" panose="02020602080505020303" pitchFamily="18" charset="0"/>
              </a:rPr>
              <a:t>KY Career Center</a:t>
            </a:r>
          </a:p>
        </p:txBody>
      </p:sp>
      <p:sp>
        <p:nvSpPr>
          <p:cNvPr id="3" name="Content Placeholder 2">
            <a:extLst>
              <a:ext uri="{FF2B5EF4-FFF2-40B4-BE49-F238E27FC236}">
                <a16:creationId xmlns:a16="http://schemas.microsoft.com/office/drawing/2014/main" id="{DCC89C63-5187-4027-ABB9-275F4ADDF698}"/>
              </a:ext>
            </a:extLst>
          </p:cNvPr>
          <p:cNvSpPr>
            <a:spLocks noGrp="1"/>
          </p:cNvSpPr>
          <p:nvPr>
            <p:ph idx="1"/>
          </p:nvPr>
        </p:nvSpPr>
        <p:spPr>
          <a:xfrm>
            <a:off x="1103312" y="1417984"/>
            <a:ext cx="8946541" cy="4830416"/>
          </a:xfrm>
        </p:spPr>
        <p:txBody>
          <a:bodyPr>
            <a:normAutofit lnSpcReduction="10000"/>
          </a:bodyPr>
          <a:lstStyle/>
          <a:p>
            <a:pPr>
              <a:lnSpc>
                <a:spcPct val="150000"/>
              </a:lnSpc>
            </a:pPr>
            <a:r>
              <a:rPr lang="en-US" sz="2400" b="1" dirty="0">
                <a:latin typeface="Baskerville Old Face" panose="02020602080505020303" pitchFamily="18" charset="0"/>
              </a:rPr>
              <a:t>The career center serves as a platform to help job seekers find suitable employment and obtain their goals. KCC partners with several different resources to help meet your needs and aspirations. </a:t>
            </a:r>
          </a:p>
          <a:p>
            <a:pPr>
              <a:lnSpc>
                <a:spcPct val="150000"/>
              </a:lnSpc>
            </a:pPr>
            <a:r>
              <a:rPr lang="en-US" sz="2400" b="1" dirty="0">
                <a:latin typeface="Baskerville Old Face" panose="02020602080505020303" pitchFamily="18" charset="0"/>
              </a:rPr>
              <a:t>We offer Focus Career, Career Edge, and access to the WIN Career Readiness System and ACT WorkKeys system. </a:t>
            </a:r>
          </a:p>
          <a:p>
            <a:pPr>
              <a:lnSpc>
                <a:spcPct val="150000"/>
              </a:lnSpc>
            </a:pPr>
            <a:r>
              <a:rPr lang="en-US" sz="2400" b="1" dirty="0">
                <a:latin typeface="Baskerville Old Face" panose="02020602080505020303" pitchFamily="18" charset="0"/>
              </a:rPr>
              <a:t>We partner with our local KCTCS college which is the Maysville Community and Technical College to help those interested in returning to school or earning a GED.</a:t>
            </a:r>
          </a:p>
        </p:txBody>
      </p:sp>
    </p:spTree>
    <p:extLst>
      <p:ext uri="{BB962C8B-B14F-4D97-AF65-F5344CB8AC3E}">
        <p14:creationId xmlns:p14="http://schemas.microsoft.com/office/powerpoint/2010/main" val="290748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E697-BDFF-4DAE-AE6F-41907138F131}"/>
              </a:ext>
            </a:extLst>
          </p:cNvPr>
          <p:cNvSpPr>
            <a:spLocks noGrp="1"/>
          </p:cNvSpPr>
          <p:nvPr>
            <p:ph type="title"/>
          </p:nvPr>
        </p:nvSpPr>
        <p:spPr/>
        <p:txBody>
          <a:bodyPr/>
          <a:lstStyle/>
          <a:p>
            <a:pPr algn="ctr"/>
            <a:r>
              <a:rPr lang="en-US" b="1" dirty="0">
                <a:latin typeface="Baskerville Old Face" panose="02020602080505020303" pitchFamily="18" charset="0"/>
                <a:cs typeface="Times New Roman" panose="02020603050405020304" pitchFamily="18" charset="0"/>
              </a:rPr>
              <a:t>Where to begin?</a:t>
            </a:r>
          </a:p>
        </p:txBody>
      </p:sp>
      <p:sp>
        <p:nvSpPr>
          <p:cNvPr id="3" name="Content Placeholder 2">
            <a:extLst>
              <a:ext uri="{FF2B5EF4-FFF2-40B4-BE49-F238E27FC236}">
                <a16:creationId xmlns:a16="http://schemas.microsoft.com/office/drawing/2014/main" id="{05D89A4A-7EB7-4402-90A9-1515FB82D880}"/>
              </a:ext>
            </a:extLst>
          </p:cNvPr>
          <p:cNvSpPr>
            <a:spLocks noGrp="1"/>
          </p:cNvSpPr>
          <p:nvPr>
            <p:ph idx="1"/>
          </p:nvPr>
        </p:nvSpPr>
        <p:spPr>
          <a:xfrm>
            <a:off x="1103313" y="2052918"/>
            <a:ext cx="5483018" cy="4195481"/>
          </a:xfrm>
        </p:spPr>
        <p:txBody>
          <a:bodyPr>
            <a:normAutofit/>
          </a:bodyPr>
          <a:lstStyle/>
          <a:p>
            <a:pPr>
              <a:lnSpc>
                <a:spcPct val="150000"/>
              </a:lnSpc>
            </a:pPr>
            <a:r>
              <a:rPr lang="en-US" b="1" dirty="0">
                <a:latin typeface="Baskerville Old Face" panose="02020602080505020303" pitchFamily="18" charset="0"/>
                <a:cs typeface="Times New Roman" panose="02020603050405020304" pitchFamily="18" charset="0"/>
              </a:rPr>
              <a:t>Finding employment can be a struggle as far as knowing where to look for jobs, completing applications, and writing resumes and cover letters.</a:t>
            </a:r>
          </a:p>
          <a:p>
            <a:pPr>
              <a:lnSpc>
                <a:spcPct val="150000"/>
              </a:lnSpc>
            </a:pPr>
            <a:r>
              <a:rPr lang="en-US" b="1" dirty="0">
                <a:latin typeface="Baskerville Old Face" panose="02020602080505020303" pitchFamily="18" charset="0"/>
                <a:cs typeface="Times New Roman" panose="02020603050405020304" pitchFamily="18" charset="0"/>
              </a:rPr>
              <a:t>There are several resources available to look for work such as your local newspaper, online, advertisements at local resources, colleges, or career centers.</a:t>
            </a:r>
          </a:p>
        </p:txBody>
      </p:sp>
      <p:pic>
        <p:nvPicPr>
          <p:cNvPr id="5" name="Picture 4">
            <a:extLst>
              <a:ext uri="{FF2B5EF4-FFF2-40B4-BE49-F238E27FC236}">
                <a16:creationId xmlns:a16="http://schemas.microsoft.com/office/drawing/2014/main" id="{A17564B5-F3C4-4E8C-B5B3-D8AF21FC14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66545" y="2052918"/>
            <a:ext cx="4023360" cy="3371338"/>
          </a:xfrm>
          <a:prstGeom prst="rect">
            <a:avLst/>
          </a:prstGeom>
          <a:ln>
            <a:solidFill>
              <a:schemeClr val="accent1"/>
            </a:solidFill>
          </a:ln>
        </p:spPr>
      </p:pic>
    </p:spTree>
    <p:extLst>
      <p:ext uri="{BB962C8B-B14F-4D97-AF65-F5344CB8AC3E}">
        <p14:creationId xmlns:p14="http://schemas.microsoft.com/office/powerpoint/2010/main" val="184192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E83A-C0F9-4CB4-84B1-D36843B3A3AD}"/>
              </a:ext>
            </a:extLst>
          </p:cNvPr>
          <p:cNvSpPr>
            <a:spLocks noGrp="1"/>
          </p:cNvSpPr>
          <p:nvPr>
            <p:ph type="title"/>
          </p:nvPr>
        </p:nvSpPr>
        <p:spPr/>
        <p:txBody>
          <a:bodyPr/>
          <a:lstStyle/>
          <a:p>
            <a:pPr algn="ctr"/>
            <a:r>
              <a:rPr lang="en-US" b="1" dirty="0">
                <a:latin typeface="Baskerville Old Face" panose="02020602080505020303" pitchFamily="18" charset="0"/>
              </a:rPr>
              <a:t>What am I interested in?</a:t>
            </a:r>
          </a:p>
        </p:txBody>
      </p:sp>
      <p:sp>
        <p:nvSpPr>
          <p:cNvPr id="3" name="Content Placeholder 2">
            <a:extLst>
              <a:ext uri="{FF2B5EF4-FFF2-40B4-BE49-F238E27FC236}">
                <a16:creationId xmlns:a16="http://schemas.microsoft.com/office/drawing/2014/main" id="{91EA6C30-6193-49F8-A3AF-C7459C11A218}"/>
              </a:ext>
            </a:extLst>
          </p:cNvPr>
          <p:cNvSpPr>
            <a:spLocks noGrp="1"/>
          </p:cNvSpPr>
          <p:nvPr>
            <p:ph idx="1"/>
          </p:nvPr>
        </p:nvSpPr>
        <p:spPr>
          <a:xfrm>
            <a:off x="6096000" y="2052918"/>
            <a:ext cx="5261113" cy="4195481"/>
          </a:xfrm>
        </p:spPr>
        <p:txBody>
          <a:bodyPr>
            <a:normAutofit/>
          </a:bodyPr>
          <a:lstStyle/>
          <a:p>
            <a:pPr>
              <a:lnSpc>
                <a:spcPct val="150000"/>
              </a:lnSpc>
            </a:pPr>
            <a:r>
              <a:rPr lang="en-US" b="1" dirty="0">
                <a:latin typeface="Baskerville Old Face" panose="02020602080505020303" pitchFamily="18" charset="0"/>
              </a:rPr>
              <a:t>Personal Fulfillment</a:t>
            </a:r>
          </a:p>
          <a:p>
            <a:pPr>
              <a:lnSpc>
                <a:spcPct val="150000"/>
              </a:lnSpc>
            </a:pPr>
            <a:r>
              <a:rPr lang="en-US" b="1" dirty="0">
                <a:latin typeface="Baskerville Old Face" panose="02020602080505020303" pitchFamily="18" charset="0"/>
              </a:rPr>
              <a:t>Try to focus on what you enjoy learning.</a:t>
            </a:r>
          </a:p>
          <a:p>
            <a:pPr>
              <a:lnSpc>
                <a:spcPct val="150000"/>
              </a:lnSpc>
            </a:pPr>
            <a:r>
              <a:rPr lang="en-US" b="1" dirty="0">
                <a:latin typeface="Baskerville Old Face" panose="02020602080505020303" pitchFamily="18" charset="0"/>
              </a:rPr>
              <a:t>Consider educational opportunities-certificate, diploma, and degree options.</a:t>
            </a:r>
          </a:p>
          <a:p>
            <a:pPr>
              <a:lnSpc>
                <a:spcPct val="150000"/>
              </a:lnSpc>
            </a:pPr>
            <a:r>
              <a:rPr lang="en-US" b="1" dirty="0">
                <a:latin typeface="Baskerville Old Face" panose="02020602080505020303" pitchFamily="18" charset="0"/>
              </a:rPr>
              <a:t>Try and think of your long term career goals.</a:t>
            </a:r>
          </a:p>
          <a:p>
            <a:endParaRPr lang="en-US" dirty="0">
              <a:latin typeface="Baskerville Old Face" panose="02020602080505020303" pitchFamily="18" charset="0"/>
            </a:endParaRPr>
          </a:p>
        </p:txBody>
      </p:sp>
      <p:pic>
        <p:nvPicPr>
          <p:cNvPr id="6" name="Picture 5">
            <a:extLst>
              <a:ext uri="{FF2B5EF4-FFF2-40B4-BE49-F238E27FC236}">
                <a16:creationId xmlns:a16="http://schemas.microsoft.com/office/drawing/2014/main" id="{F51B48FD-2595-41A6-8749-4BAC9699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88" y="2052918"/>
            <a:ext cx="3826276" cy="3273683"/>
          </a:xfrm>
          <a:prstGeom prst="rect">
            <a:avLst/>
          </a:prstGeom>
        </p:spPr>
      </p:pic>
    </p:spTree>
    <p:extLst>
      <p:ext uri="{BB962C8B-B14F-4D97-AF65-F5344CB8AC3E}">
        <p14:creationId xmlns:p14="http://schemas.microsoft.com/office/powerpoint/2010/main" val="321589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9EEA-02F8-4A2F-98C0-AD79BFDC3114}"/>
              </a:ext>
            </a:extLst>
          </p:cNvPr>
          <p:cNvSpPr>
            <a:spLocks noGrp="1"/>
          </p:cNvSpPr>
          <p:nvPr>
            <p:ph type="title"/>
          </p:nvPr>
        </p:nvSpPr>
        <p:spPr/>
        <p:txBody>
          <a:bodyPr/>
          <a:lstStyle/>
          <a:p>
            <a:pPr algn="ctr"/>
            <a:r>
              <a:rPr lang="en-US" b="1" dirty="0">
                <a:latin typeface="Baskerville Old Face" panose="02020602080505020303" pitchFamily="18" charset="0"/>
              </a:rPr>
              <a:t>KCC Job Search</a:t>
            </a:r>
          </a:p>
        </p:txBody>
      </p:sp>
      <p:sp>
        <p:nvSpPr>
          <p:cNvPr id="3" name="Content Placeholder 2">
            <a:extLst>
              <a:ext uri="{FF2B5EF4-FFF2-40B4-BE49-F238E27FC236}">
                <a16:creationId xmlns:a16="http://schemas.microsoft.com/office/drawing/2014/main" id="{5434C70E-015D-4B6C-A4BF-D284AB5D7F25}"/>
              </a:ext>
            </a:extLst>
          </p:cNvPr>
          <p:cNvSpPr>
            <a:spLocks noGrp="1"/>
          </p:cNvSpPr>
          <p:nvPr>
            <p:ph sz="half" idx="2"/>
          </p:nvPr>
        </p:nvSpPr>
        <p:spPr>
          <a:xfrm>
            <a:off x="1112190" y="2123982"/>
            <a:ext cx="4396339" cy="3741738"/>
          </a:xfrm>
        </p:spPr>
        <p:txBody>
          <a:bodyPr>
            <a:normAutofit fontScale="70000" lnSpcReduction="20000"/>
          </a:bodyPr>
          <a:lstStyle/>
          <a:p>
            <a:pPr>
              <a:lnSpc>
                <a:spcPct val="150000"/>
              </a:lnSpc>
            </a:pPr>
            <a:r>
              <a:rPr lang="en-US" sz="2400" b="1" dirty="0">
                <a:latin typeface="Baskerville Old Face" panose="02020602080505020303" pitchFamily="18" charset="0"/>
              </a:rPr>
              <a:t>The Kentucky Career Center offers Focus Career which gives you more options and bases the search from your resume and work and education experience.</a:t>
            </a:r>
          </a:p>
          <a:p>
            <a:pPr>
              <a:lnSpc>
                <a:spcPct val="150000"/>
              </a:lnSpc>
            </a:pPr>
            <a:r>
              <a:rPr lang="en-US" sz="2400" b="1" dirty="0">
                <a:latin typeface="Baskerville Old Face" panose="02020602080505020303" pitchFamily="18" charset="0"/>
              </a:rPr>
              <a:t>Benefits include:</a:t>
            </a:r>
          </a:p>
          <a:p>
            <a:pPr lvl="1">
              <a:lnSpc>
                <a:spcPct val="150000"/>
              </a:lnSpc>
            </a:pPr>
            <a:r>
              <a:rPr lang="en-US" sz="2200" b="1" dirty="0">
                <a:latin typeface="Baskerville Old Face" panose="02020602080505020303" pitchFamily="18" charset="0"/>
              </a:rPr>
              <a:t>Free account setup</a:t>
            </a:r>
          </a:p>
          <a:p>
            <a:pPr lvl="1">
              <a:lnSpc>
                <a:spcPct val="150000"/>
              </a:lnSpc>
            </a:pPr>
            <a:r>
              <a:rPr lang="en-US" sz="2200" b="1" dirty="0">
                <a:latin typeface="Baskerville Old Face" panose="02020602080505020303" pitchFamily="18" charset="0"/>
              </a:rPr>
              <a:t>Access to labor market information</a:t>
            </a:r>
          </a:p>
          <a:p>
            <a:pPr lvl="1">
              <a:lnSpc>
                <a:spcPct val="150000"/>
              </a:lnSpc>
            </a:pPr>
            <a:r>
              <a:rPr lang="en-US" sz="2200" b="1" dirty="0">
                <a:latin typeface="Baskerville Old Face" panose="02020602080505020303" pitchFamily="18" charset="0"/>
              </a:rPr>
              <a:t>Build your resume and send it directly to employers through the website</a:t>
            </a:r>
          </a:p>
        </p:txBody>
      </p:sp>
      <p:pic>
        <p:nvPicPr>
          <p:cNvPr id="9" name="Content Placeholder 8">
            <a:extLst>
              <a:ext uri="{FF2B5EF4-FFF2-40B4-BE49-F238E27FC236}">
                <a16:creationId xmlns:a16="http://schemas.microsoft.com/office/drawing/2014/main" id="{1A11A650-D29A-407D-83A6-BD7C0630EDF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5046" y="2269198"/>
            <a:ext cx="4395788" cy="3451306"/>
          </a:xfrm>
          <a:ln>
            <a:solidFill>
              <a:schemeClr val="accent1"/>
            </a:solidFill>
          </a:ln>
        </p:spPr>
      </p:pic>
    </p:spTree>
    <p:extLst>
      <p:ext uri="{BB962C8B-B14F-4D97-AF65-F5344CB8AC3E}">
        <p14:creationId xmlns:p14="http://schemas.microsoft.com/office/powerpoint/2010/main" val="127251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150E-4B07-48E1-ACB6-DBFD8439EE86}"/>
              </a:ext>
            </a:extLst>
          </p:cNvPr>
          <p:cNvSpPr>
            <a:spLocks noGrp="1"/>
          </p:cNvSpPr>
          <p:nvPr>
            <p:ph type="title"/>
          </p:nvPr>
        </p:nvSpPr>
        <p:spPr>
          <a:xfrm>
            <a:off x="-1256203" y="333495"/>
            <a:ext cx="9404723" cy="1400530"/>
          </a:xfrm>
        </p:spPr>
        <p:txBody>
          <a:bodyPr>
            <a:normAutofit/>
          </a:bodyPr>
          <a:lstStyle/>
          <a:p>
            <a:pPr algn="ctr"/>
            <a:r>
              <a:rPr lang="en-US" dirty="0">
                <a:latin typeface="Baskerville Old Face" panose="02020602080505020303" pitchFamily="18" charset="0"/>
              </a:rPr>
              <a:t>Resumes</a:t>
            </a:r>
            <a:br>
              <a:rPr lang="en-US" dirty="0">
                <a:latin typeface="Baskerville Old Face" panose="02020602080505020303" pitchFamily="18" charset="0"/>
              </a:rPr>
            </a:br>
            <a:r>
              <a:rPr lang="en-US" dirty="0">
                <a:latin typeface="Baskerville Old Face" panose="02020602080505020303" pitchFamily="18" charset="0"/>
              </a:rPr>
              <a:t> Why are they important?</a:t>
            </a:r>
          </a:p>
        </p:txBody>
      </p:sp>
      <p:sp>
        <p:nvSpPr>
          <p:cNvPr id="3" name="Content Placeholder 2">
            <a:extLst>
              <a:ext uri="{FF2B5EF4-FFF2-40B4-BE49-F238E27FC236}">
                <a16:creationId xmlns:a16="http://schemas.microsoft.com/office/drawing/2014/main" id="{1510D480-F15F-4254-A888-6A999EE0F4B3}"/>
              </a:ext>
            </a:extLst>
          </p:cNvPr>
          <p:cNvSpPr>
            <a:spLocks noGrp="1"/>
          </p:cNvSpPr>
          <p:nvPr>
            <p:ph idx="1"/>
          </p:nvPr>
        </p:nvSpPr>
        <p:spPr>
          <a:xfrm>
            <a:off x="1103313" y="2414016"/>
            <a:ext cx="5827840" cy="3834383"/>
          </a:xfrm>
        </p:spPr>
        <p:txBody>
          <a:bodyPr>
            <a:normAutofit/>
          </a:bodyPr>
          <a:lstStyle/>
          <a:p>
            <a:pPr>
              <a:lnSpc>
                <a:spcPct val="150000"/>
              </a:lnSpc>
            </a:pPr>
            <a:r>
              <a:rPr lang="en-US" sz="2400" b="1" dirty="0">
                <a:latin typeface="Baskerville Old Face" panose="02020602080505020303" pitchFamily="18" charset="0"/>
              </a:rPr>
              <a:t>Resumes are important because it gives the employer a representation of who you are, your skills, education, and overall experience. </a:t>
            </a: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1" name="Picture 10">
            <a:extLst>
              <a:ext uri="{FF2B5EF4-FFF2-40B4-BE49-F238E27FC236}">
                <a16:creationId xmlns:a16="http://schemas.microsoft.com/office/drawing/2014/main" id="{10DA030F-46CB-4585-B94C-40995AAC13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1146" y="1734025"/>
            <a:ext cx="3867541" cy="5004752"/>
          </a:xfrm>
          <a:prstGeom prst="rect">
            <a:avLst/>
          </a:prstGeom>
          <a:ln>
            <a:solidFill>
              <a:schemeClr val="tx2"/>
            </a:solidFill>
          </a:ln>
        </p:spPr>
      </p:pic>
    </p:spTree>
    <p:extLst>
      <p:ext uri="{BB962C8B-B14F-4D97-AF65-F5344CB8AC3E}">
        <p14:creationId xmlns:p14="http://schemas.microsoft.com/office/powerpoint/2010/main" val="278241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9FA6-99C9-425B-B71D-86B39F1DC57C}"/>
              </a:ext>
            </a:extLst>
          </p:cNvPr>
          <p:cNvSpPr>
            <a:spLocks noGrp="1"/>
          </p:cNvSpPr>
          <p:nvPr>
            <p:ph type="title"/>
          </p:nvPr>
        </p:nvSpPr>
        <p:spPr/>
        <p:txBody>
          <a:bodyPr/>
          <a:lstStyle/>
          <a:p>
            <a:pPr algn="ctr"/>
            <a:r>
              <a:rPr lang="en-US" b="1" dirty="0">
                <a:latin typeface="Baskerville Old Face" panose="02020602080505020303" pitchFamily="18" charset="0"/>
              </a:rPr>
              <a:t>What is a Cover Letter?</a:t>
            </a:r>
          </a:p>
        </p:txBody>
      </p:sp>
      <p:sp>
        <p:nvSpPr>
          <p:cNvPr id="3" name="Content Placeholder 2">
            <a:extLst>
              <a:ext uri="{FF2B5EF4-FFF2-40B4-BE49-F238E27FC236}">
                <a16:creationId xmlns:a16="http://schemas.microsoft.com/office/drawing/2014/main" id="{400D88EB-835F-4165-B9EC-76FC34BB9C77}"/>
              </a:ext>
            </a:extLst>
          </p:cNvPr>
          <p:cNvSpPr>
            <a:spLocks noGrp="1"/>
          </p:cNvSpPr>
          <p:nvPr>
            <p:ph idx="1"/>
          </p:nvPr>
        </p:nvSpPr>
        <p:spPr>
          <a:xfrm>
            <a:off x="6611375" y="1688548"/>
            <a:ext cx="4934514" cy="4195481"/>
          </a:xfrm>
        </p:spPr>
        <p:txBody>
          <a:bodyPr>
            <a:normAutofit/>
          </a:bodyPr>
          <a:lstStyle/>
          <a:p>
            <a:pPr>
              <a:lnSpc>
                <a:spcPct val="150000"/>
              </a:lnSpc>
            </a:pPr>
            <a:r>
              <a:rPr lang="en-US" sz="2200" b="1" dirty="0">
                <a:latin typeface="Baskerville Old Face" panose="02020602080505020303" pitchFamily="18" charset="0"/>
              </a:rPr>
              <a:t>A cover letter is an introduction to the employer to highlight your skill set, achievements, and prove that you can succeed in the position for which you are applying.</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5240F6F-E619-4795-845F-BF58C2D041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06" y="1688548"/>
            <a:ext cx="5733045" cy="3795903"/>
          </a:xfrm>
          <a:prstGeom prst="rect">
            <a:avLst/>
          </a:prstGeom>
        </p:spPr>
      </p:pic>
    </p:spTree>
    <p:extLst>
      <p:ext uri="{BB962C8B-B14F-4D97-AF65-F5344CB8AC3E}">
        <p14:creationId xmlns:p14="http://schemas.microsoft.com/office/powerpoint/2010/main" val="283251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FBFA-23A8-4E57-841B-44CC9B0EA61E}"/>
              </a:ext>
            </a:extLst>
          </p:cNvPr>
          <p:cNvSpPr>
            <a:spLocks noGrp="1"/>
          </p:cNvSpPr>
          <p:nvPr>
            <p:ph type="title"/>
          </p:nvPr>
        </p:nvSpPr>
        <p:spPr/>
        <p:txBody>
          <a:bodyPr/>
          <a:lstStyle/>
          <a:p>
            <a:pPr algn="ctr"/>
            <a:r>
              <a:rPr lang="en-US" b="1" dirty="0">
                <a:latin typeface="Baskerville Old Face" panose="02020602080505020303" pitchFamily="18" charset="0"/>
              </a:rPr>
              <a:t>Tests Offered Through KCC</a:t>
            </a:r>
          </a:p>
        </p:txBody>
      </p:sp>
      <p:sp>
        <p:nvSpPr>
          <p:cNvPr id="3" name="Content Placeholder 2">
            <a:extLst>
              <a:ext uri="{FF2B5EF4-FFF2-40B4-BE49-F238E27FC236}">
                <a16:creationId xmlns:a16="http://schemas.microsoft.com/office/drawing/2014/main" id="{30AB2D4D-D10B-4E41-B944-7FAC625F62E5}"/>
              </a:ext>
            </a:extLst>
          </p:cNvPr>
          <p:cNvSpPr>
            <a:spLocks noGrp="1"/>
          </p:cNvSpPr>
          <p:nvPr>
            <p:ph idx="1"/>
          </p:nvPr>
        </p:nvSpPr>
        <p:spPr>
          <a:xfrm>
            <a:off x="391811" y="1875248"/>
            <a:ext cx="6916563" cy="4830416"/>
          </a:xfrm>
        </p:spPr>
        <p:txBody>
          <a:bodyPr>
            <a:normAutofit/>
          </a:bodyPr>
          <a:lstStyle/>
          <a:p>
            <a:r>
              <a:rPr lang="en-US" sz="1700" b="1" dirty="0">
                <a:latin typeface="Baskerville Old Face" panose="02020602080505020303" pitchFamily="18" charset="0"/>
              </a:rPr>
              <a:t>Test for Adult Basic Education- </a:t>
            </a:r>
            <a:r>
              <a:rPr lang="en-US" sz="1700" dirty="0">
                <a:latin typeface="Baskerville Old Face" panose="02020602080505020303" pitchFamily="18" charset="0"/>
              </a:rPr>
              <a:t>this tool is used to determine adult basic literacy and math skills. Test determines whether individuals can read technical information and complex manuals or comprehend college level books and manuals. </a:t>
            </a:r>
          </a:p>
          <a:p>
            <a:r>
              <a:rPr lang="en-US" sz="1700" b="1" dirty="0">
                <a:latin typeface="Baskerville Old Face" panose="02020602080505020303" pitchFamily="18" charset="0"/>
              </a:rPr>
              <a:t>Worldwide Interactive Network Career Readiness System- </a:t>
            </a:r>
            <a:r>
              <a:rPr lang="en-US" sz="1700" dirty="0">
                <a:latin typeface="Baskerville Old Face" panose="02020602080505020303" pitchFamily="18" charset="0"/>
              </a:rPr>
              <a:t>this courseware is an online workforce training program which provides skill development in career readiness and essential skills. The Essential Skills courseware reinforces attitudes, behaviors, and applied competencies which are the soft skills most critical to success. The Career Readiness courseware is instruction in applied math, reading for information, and locating information. The user can take the exam to earn their KY Essential Skills Certificate.</a:t>
            </a:r>
          </a:p>
          <a:p>
            <a:r>
              <a:rPr lang="en-US" sz="1700" b="1" dirty="0">
                <a:latin typeface="Baskerville Old Face" panose="02020602080505020303" pitchFamily="18" charset="0"/>
              </a:rPr>
              <a:t>ACT- </a:t>
            </a:r>
            <a:r>
              <a:rPr lang="en-US" sz="1700" dirty="0">
                <a:latin typeface="Baskerville Old Face" panose="02020602080505020303" pitchFamily="18" charset="0"/>
              </a:rPr>
              <a:t>this system helps prepare users to take the exam for the National Career Readiness Certificate which is offered at our center. The user must complete the three assessments in applied math, workplace documents, and graphic literacy. The NCRC is a portable, evidence-based credential that certifies the essential skills for workplace success. </a:t>
            </a:r>
          </a:p>
        </p:txBody>
      </p:sp>
      <p:pic>
        <p:nvPicPr>
          <p:cNvPr id="5" name="Picture 4">
            <a:extLst>
              <a:ext uri="{FF2B5EF4-FFF2-40B4-BE49-F238E27FC236}">
                <a16:creationId xmlns:a16="http://schemas.microsoft.com/office/drawing/2014/main" id="{70391CE5-E519-48BD-A80D-5A61A3DFBD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7639" y="2035400"/>
            <a:ext cx="3596386" cy="27871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4898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D954-AF28-47B2-A168-5A39CD8DB2B6}"/>
              </a:ext>
            </a:extLst>
          </p:cNvPr>
          <p:cNvSpPr>
            <a:spLocks noGrp="1"/>
          </p:cNvSpPr>
          <p:nvPr>
            <p:ph type="title"/>
          </p:nvPr>
        </p:nvSpPr>
        <p:spPr>
          <a:xfrm>
            <a:off x="646111" y="488229"/>
            <a:ext cx="9404723" cy="1400530"/>
          </a:xfrm>
        </p:spPr>
        <p:txBody>
          <a:bodyPr/>
          <a:lstStyle/>
          <a:p>
            <a:pPr algn="ctr"/>
            <a:r>
              <a:rPr lang="en-US" b="1" dirty="0">
                <a:latin typeface="Baskerville Old Face" panose="02020602080505020303" pitchFamily="18" charset="0"/>
              </a:rPr>
              <a:t>Career Edge</a:t>
            </a:r>
          </a:p>
        </p:txBody>
      </p:sp>
      <p:sp>
        <p:nvSpPr>
          <p:cNvPr id="3" name="Content Placeholder 2">
            <a:extLst>
              <a:ext uri="{FF2B5EF4-FFF2-40B4-BE49-F238E27FC236}">
                <a16:creationId xmlns:a16="http://schemas.microsoft.com/office/drawing/2014/main" id="{23825A94-C635-4D6B-B3C1-912137359E41}"/>
              </a:ext>
            </a:extLst>
          </p:cNvPr>
          <p:cNvSpPr>
            <a:spLocks noGrp="1"/>
          </p:cNvSpPr>
          <p:nvPr>
            <p:ph idx="1"/>
          </p:nvPr>
        </p:nvSpPr>
        <p:spPr>
          <a:xfrm>
            <a:off x="5613041" y="1888759"/>
            <a:ext cx="5634967" cy="4195481"/>
          </a:xfrm>
        </p:spPr>
        <p:txBody>
          <a:bodyPr>
            <a:normAutofit/>
          </a:bodyPr>
          <a:lstStyle/>
          <a:p>
            <a:r>
              <a:rPr lang="en-US" sz="1800" b="1" dirty="0">
                <a:latin typeface="Baskerville Old Face" panose="02020602080505020303" pitchFamily="18" charset="0"/>
              </a:rPr>
              <a:t>Career Edge is another wonderful tool that is completely free.</a:t>
            </a:r>
          </a:p>
          <a:p>
            <a:r>
              <a:rPr lang="en-US" sz="1800" b="1" dirty="0">
                <a:latin typeface="Baskerville Old Face" panose="02020602080505020303" pitchFamily="18" charset="0"/>
              </a:rPr>
              <a:t>With Career Edge you can take different assessments to help discover your career interests and skills.</a:t>
            </a:r>
          </a:p>
          <a:p>
            <a:r>
              <a:rPr lang="en-US" sz="1800" b="1" dirty="0">
                <a:latin typeface="Baskerville Old Face" panose="02020602080505020303" pitchFamily="18" charset="0"/>
              </a:rPr>
              <a:t>You can practice completing applications, mock interviews, and completing your resume and cover letter. </a:t>
            </a:r>
          </a:p>
          <a:p>
            <a:r>
              <a:rPr lang="en-US" sz="1800" b="1" dirty="0">
                <a:latin typeface="Baskerville Old Face" panose="02020602080505020303" pitchFamily="18" charset="0"/>
              </a:rPr>
              <a:t>You also have access to life skills training materials such as financial management, study skills, conflict resolution, etc.</a:t>
            </a:r>
          </a:p>
        </p:txBody>
      </p:sp>
      <p:pic>
        <p:nvPicPr>
          <p:cNvPr id="6" name="Picture 5">
            <a:extLst>
              <a:ext uri="{FF2B5EF4-FFF2-40B4-BE49-F238E27FC236}">
                <a16:creationId xmlns:a16="http://schemas.microsoft.com/office/drawing/2014/main" id="{7D3C117E-BDC9-4736-B174-7586717D2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87" y="1751537"/>
            <a:ext cx="4458549" cy="3966100"/>
          </a:xfrm>
          <a:prstGeom prst="rect">
            <a:avLst/>
          </a:prstGeom>
          <a:ln>
            <a:solidFill>
              <a:schemeClr val="accent1"/>
            </a:solidFill>
          </a:ln>
        </p:spPr>
      </p:pic>
    </p:spTree>
    <p:extLst>
      <p:ext uri="{BB962C8B-B14F-4D97-AF65-F5344CB8AC3E}">
        <p14:creationId xmlns:p14="http://schemas.microsoft.com/office/powerpoint/2010/main" val="1627719414"/>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441</TotalTime>
  <Words>739</Words>
  <Application>Microsoft Office PowerPoint</Application>
  <PresentationFormat>Widescreen</PresentationFormat>
  <Paragraphs>53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Century Schoolbook</vt:lpstr>
      <vt:lpstr>Wingdings 2</vt:lpstr>
      <vt:lpstr>View</vt:lpstr>
      <vt:lpstr>Preparing for the Workforce</vt:lpstr>
      <vt:lpstr>KY Career Center</vt:lpstr>
      <vt:lpstr>Where to begin?</vt:lpstr>
      <vt:lpstr>What am I interested in?</vt:lpstr>
      <vt:lpstr>KCC Job Search</vt:lpstr>
      <vt:lpstr>Resumes  Why are they important?</vt:lpstr>
      <vt:lpstr>What is a Cover Letter?</vt:lpstr>
      <vt:lpstr>Tests Offered Through KCC</vt:lpstr>
      <vt:lpstr>Career Edge</vt:lpstr>
      <vt:lpstr>Workforce Innovation Opportunity Act</vt:lpstr>
      <vt:lpstr>KY Career Center Overview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Workforce</dc:title>
  <dc:creator>Sarah Gallenstein</dc:creator>
  <cp:lastModifiedBy>Sarah Gallenstein</cp:lastModifiedBy>
  <cp:revision>17</cp:revision>
  <cp:lastPrinted>2021-10-26T12:15:18Z</cp:lastPrinted>
  <dcterms:created xsi:type="dcterms:W3CDTF">2021-10-06T15:33:02Z</dcterms:created>
  <dcterms:modified xsi:type="dcterms:W3CDTF">2022-01-21T21:22:50Z</dcterms:modified>
</cp:coreProperties>
</file>