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282" r:id="rId3"/>
    <p:sldId id="283" r:id="rId4"/>
    <p:sldId id="284" r:id="rId5"/>
    <p:sldId id="276" r:id="rId6"/>
    <p:sldId id="278" r:id="rId7"/>
    <p:sldId id="272" r:id="rId8"/>
    <p:sldId id="279" r:id="rId9"/>
    <p:sldId id="267" r:id="rId10"/>
    <p:sldId id="275" r:id="rId11"/>
    <p:sldId id="280" r:id="rId12"/>
    <p:sldId id="274" r:id="rId13"/>
    <p:sldId id="269" r:id="rId14"/>
    <p:sldId id="277" r:id="rId15"/>
    <p:sldId id="270" r:id="rId16"/>
    <p:sldId id="271"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dobe Garamond Pro"/>
        <a:ea typeface="+mn-ea"/>
        <a:cs typeface="+mn-cs"/>
      </a:defRPr>
    </a:lvl1pPr>
    <a:lvl2pPr marL="457200" algn="l" rtl="0" fontAlgn="base">
      <a:spcBef>
        <a:spcPct val="0"/>
      </a:spcBef>
      <a:spcAft>
        <a:spcPct val="0"/>
      </a:spcAft>
      <a:defRPr kern="1200">
        <a:solidFill>
          <a:schemeClr val="tx1"/>
        </a:solidFill>
        <a:latin typeface="Adobe Garamond Pro"/>
        <a:ea typeface="+mn-ea"/>
        <a:cs typeface="+mn-cs"/>
      </a:defRPr>
    </a:lvl2pPr>
    <a:lvl3pPr marL="914400" algn="l" rtl="0" fontAlgn="base">
      <a:spcBef>
        <a:spcPct val="0"/>
      </a:spcBef>
      <a:spcAft>
        <a:spcPct val="0"/>
      </a:spcAft>
      <a:defRPr kern="1200">
        <a:solidFill>
          <a:schemeClr val="tx1"/>
        </a:solidFill>
        <a:latin typeface="Adobe Garamond Pro"/>
        <a:ea typeface="+mn-ea"/>
        <a:cs typeface="+mn-cs"/>
      </a:defRPr>
    </a:lvl3pPr>
    <a:lvl4pPr marL="1371600" algn="l" rtl="0" fontAlgn="base">
      <a:spcBef>
        <a:spcPct val="0"/>
      </a:spcBef>
      <a:spcAft>
        <a:spcPct val="0"/>
      </a:spcAft>
      <a:defRPr kern="1200">
        <a:solidFill>
          <a:schemeClr val="tx1"/>
        </a:solidFill>
        <a:latin typeface="Adobe Garamond Pro"/>
        <a:ea typeface="+mn-ea"/>
        <a:cs typeface="+mn-cs"/>
      </a:defRPr>
    </a:lvl4pPr>
    <a:lvl5pPr marL="1828800" algn="l" rtl="0" fontAlgn="base">
      <a:spcBef>
        <a:spcPct val="0"/>
      </a:spcBef>
      <a:spcAft>
        <a:spcPct val="0"/>
      </a:spcAft>
      <a:defRPr kern="1200">
        <a:solidFill>
          <a:schemeClr val="tx1"/>
        </a:solidFill>
        <a:latin typeface="Adobe Garamond Pro"/>
        <a:ea typeface="+mn-ea"/>
        <a:cs typeface="+mn-cs"/>
      </a:defRPr>
    </a:lvl5pPr>
    <a:lvl6pPr marL="2286000" algn="l" defTabSz="914400" rtl="0" eaLnBrk="1" latinLnBrk="0" hangingPunct="1">
      <a:defRPr kern="1200">
        <a:solidFill>
          <a:schemeClr val="tx1"/>
        </a:solidFill>
        <a:latin typeface="Adobe Garamond Pro"/>
        <a:ea typeface="+mn-ea"/>
        <a:cs typeface="+mn-cs"/>
      </a:defRPr>
    </a:lvl6pPr>
    <a:lvl7pPr marL="2743200" algn="l" defTabSz="914400" rtl="0" eaLnBrk="1" latinLnBrk="0" hangingPunct="1">
      <a:defRPr kern="1200">
        <a:solidFill>
          <a:schemeClr val="tx1"/>
        </a:solidFill>
        <a:latin typeface="Adobe Garamond Pro"/>
        <a:ea typeface="+mn-ea"/>
        <a:cs typeface="+mn-cs"/>
      </a:defRPr>
    </a:lvl7pPr>
    <a:lvl8pPr marL="3200400" algn="l" defTabSz="914400" rtl="0" eaLnBrk="1" latinLnBrk="0" hangingPunct="1">
      <a:defRPr kern="1200">
        <a:solidFill>
          <a:schemeClr val="tx1"/>
        </a:solidFill>
        <a:latin typeface="Adobe Garamond Pro"/>
        <a:ea typeface="+mn-ea"/>
        <a:cs typeface="+mn-cs"/>
      </a:defRPr>
    </a:lvl8pPr>
    <a:lvl9pPr marL="3657600" algn="l" defTabSz="914400" rtl="0" eaLnBrk="1" latinLnBrk="0" hangingPunct="1">
      <a:defRPr kern="1200">
        <a:solidFill>
          <a:schemeClr val="tx1"/>
        </a:solidFill>
        <a:latin typeface="Adobe Garamond Pro"/>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cavanaug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3DC"/>
    <a:srgbClr val="8E0000"/>
    <a:srgbClr val="AC0000"/>
    <a:srgbClr val="B00000"/>
    <a:srgbClr val="800000"/>
    <a:srgbClr val="A5002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9065" autoAdjust="0"/>
  </p:normalViewPr>
  <p:slideViewPr>
    <p:cSldViewPr>
      <p:cViewPr varScale="1">
        <p:scale>
          <a:sx n="57" d="100"/>
          <a:sy n="57" d="100"/>
        </p:scale>
        <p:origin x="16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22" y="-96"/>
      </p:cViewPr>
      <p:guideLst>
        <p:guide orient="horz" pos="2929"/>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lvl1pPr>
              <a:defRPr sz="1300" dirty="0">
                <a:latin typeface="Arial" charset="0"/>
              </a:defRPr>
            </a:lvl1pPr>
          </a:lstStyle>
          <a:p>
            <a:pPr>
              <a:defRPr/>
            </a:pPr>
            <a:endParaRPr lang="en-US" dirty="0"/>
          </a:p>
        </p:txBody>
      </p:sp>
      <p:sp>
        <p:nvSpPr>
          <p:cNvPr id="4813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57" tIns="46578" rIns="93157" bIns="46578" numCol="1" anchor="t" anchorCtr="0" compatLnSpc="1">
            <a:prstTxWarp prst="textNoShape">
              <a:avLst/>
            </a:prstTxWarp>
          </a:bodyPr>
          <a:lstStyle>
            <a:lvl1pPr algn="r">
              <a:defRPr sz="1300" dirty="0">
                <a:latin typeface="Arial" charset="0"/>
              </a:defRPr>
            </a:lvl1pPr>
          </a:lstStyle>
          <a:p>
            <a:pPr>
              <a:defRPr/>
            </a:pPr>
            <a:endParaRPr lang="en-US" dirty="0"/>
          </a:p>
        </p:txBody>
      </p:sp>
      <p:sp>
        <p:nvSpPr>
          <p:cNvPr id="4813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57" tIns="46578" rIns="93157" bIns="46578" numCol="1" anchor="b" anchorCtr="0" compatLnSpc="1">
            <a:prstTxWarp prst="textNoShape">
              <a:avLst/>
            </a:prstTxWarp>
          </a:bodyPr>
          <a:lstStyle>
            <a:lvl1pPr>
              <a:defRPr sz="1300" dirty="0">
                <a:latin typeface="Arial" charset="0"/>
              </a:defRPr>
            </a:lvl1pPr>
          </a:lstStyle>
          <a:p>
            <a:pPr>
              <a:defRPr/>
            </a:pPr>
            <a:endParaRPr lang="en-US" dirty="0"/>
          </a:p>
        </p:txBody>
      </p:sp>
      <p:sp>
        <p:nvSpPr>
          <p:cNvPr id="4813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57" tIns="46578" rIns="93157" bIns="46578" numCol="1" anchor="b" anchorCtr="0" compatLnSpc="1">
            <a:prstTxWarp prst="textNoShape">
              <a:avLst/>
            </a:prstTxWarp>
          </a:bodyPr>
          <a:lstStyle>
            <a:lvl1pPr algn="r">
              <a:defRPr sz="1300">
                <a:latin typeface="Arial" charset="0"/>
              </a:defRPr>
            </a:lvl1pPr>
          </a:lstStyle>
          <a:p>
            <a:pPr>
              <a:defRPr/>
            </a:pPr>
            <a:fld id="{0B4DD742-D64E-4D0A-A33F-B26CA33B88E2}" type="slidenum">
              <a:rPr lang="en-US"/>
              <a:pPr>
                <a:defRPr/>
              </a:pPr>
              <a:t>‹#›</a:t>
            </a:fld>
            <a:endParaRPr lang="en-US" dirty="0"/>
          </a:p>
        </p:txBody>
      </p:sp>
    </p:spTree>
    <p:extLst>
      <p:ext uri="{BB962C8B-B14F-4D97-AF65-F5344CB8AC3E}">
        <p14:creationId xmlns:p14="http://schemas.microsoft.com/office/powerpoint/2010/main" val="1647136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7" tIns="46578" rIns="93157" bIns="46578" rtlCol="0"/>
          <a:lstStyle>
            <a:lvl1pPr algn="l">
              <a:defRPr sz="1300" dirty="0">
                <a:latin typeface="Adobe Garamond Pro" pitchFamily="18" charset="0"/>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7" tIns="46578" rIns="93157" bIns="46578" rtlCol="0"/>
          <a:lstStyle>
            <a:lvl1pPr algn="r">
              <a:defRPr sz="1300">
                <a:latin typeface="Adobe Garamond Pro" pitchFamily="18" charset="0"/>
              </a:defRPr>
            </a:lvl1pPr>
          </a:lstStyle>
          <a:p>
            <a:pPr>
              <a:defRPr/>
            </a:pPr>
            <a:fld id="{7DE2E1E8-84E9-43D9-893E-E6C56C84ECD8}" type="datetimeFigureOut">
              <a:rPr lang="en-US"/>
              <a:pPr>
                <a:defRPr/>
              </a:pPr>
              <a:t>9/7/2022</a:t>
            </a:fld>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57" tIns="46578" rIns="93157" bIns="46578" rtlCol="0" anchor="ctr"/>
          <a:lstStyle/>
          <a:p>
            <a:pPr lvl="0"/>
            <a:endParaRPr lang="en-US" noProof="0"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7" tIns="46578" rIns="93157" bIns="4657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7" tIns="46578" rIns="93157" bIns="46578" rtlCol="0" anchor="b"/>
          <a:lstStyle>
            <a:lvl1pPr algn="l">
              <a:defRPr sz="1300" dirty="0">
                <a:latin typeface="Adobe Garamond Pro" pitchFamily="18" charset="0"/>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7" tIns="46578" rIns="93157" bIns="46578" rtlCol="0" anchor="b"/>
          <a:lstStyle>
            <a:lvl1pPr algn="r">
              <a:defRPr sz="1300">
                <a:latin typeface="Adobe Garamond Pro" pitchFamily="18" charset="0"/>
              </a:defRPr>
            </a:lvl1pPr>
          </a:lstStyle>
          <a:p>
            <a:pPr>
              <a:defRPr/>
            </a:pPr>
            <a:fld id="{D83861BD-1CD5-45E0-BEBA-E23756AEC5B4}" type="slidenum">
              <a:rPr lang="en-US"/>
              <a:pPr>
                <a:defRPr/>
              </a:pPr>
              <a:t>‹#›</a:t>
            </a:fld>
            <a:endParaRPr lang="en-US" dirty="0"/>
          </a:p>
        </p:txBody>
      </p:sp>
    </p:spTree>
    <p:extLst>
      <p:ext uri="{BB962C8B-B14F-4D97-AF65-F5344CB8AC3E}">
        <p14:creationId xmlns:p14="http://schemas.microsoft.com/office/powerpoint/2010/main" val="1320859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Or no quote? If quote, which one? Adam Bowling or Gov. Beshear?</a:t>
            </a:r>
          </a:p>
        </p:txBody>
      </p:sp>
      <p:sp>
        <p:nvSpPr>
          <p:cNvPr id="4" name="Slide Number Placeholder 3"/>
          <p:cNvSpPr>
            <a:spLocks noGrp="1"/>
          </p:cNvSpPr>
          <p:nvPr>
            <p:ph type="sldNum" sz="quarter" idx="5"/>
          </p:nvPr>
        </p:nvSpPr>
        <p:spPr/>
        <p:txBody>
          <a:bodyPr/>
          <a:lstStyle/>
          <a:p>
            <a:pPr>
              <a:defRPr/>
            </a:pPr>
            <a:fld id="{D83861BD-1CD5-45E0-BEBA-E23756AEC5B4}" type="slidenum">
              <a:rPr lang="en-US" smtClean="0"/>
              <a:pPr>
                <a:defRPr/>
              </a:pPr>
              <a:t>13</a:t>
            </a:fld>
            <a:endParaRPr lang="en-US" dirty="0"/>
          </a:p>
        </p:txBody>
      </p:sp>
    </p:spTree>
    <p:extLst>
      <p:ext uri="{BB962C8B-B14F-4D97-AF65-F5344CB8AC3E}">
        <p14:creationId xmlns:p14="http://schemas.microsoft.com/office/powerpoint/2010/main" val="284784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87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Slide_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65" y="0"/>
            <a:ext cx="9180600" cy="1124701"/>
          </a:xfrm>
          <a:prstGeom prst="rect">
            <a:avLst/>
          </a:prstGeom>
        </p:spPr>
      </p:pic>
      <p:sp>
        <p:nvSpPr>
          <p:cNvPr id="5" name="Rectangle 3"/>
          <p:cNvSpPr>
            <a:spLocks noGrp="1" noChangeArrowheads="1"/>
          </p:cNvSpPr>
          <p:nvPr>
            <p:ph type="title" hasCustomPrompt="1"/>
          </p:nvPr>
        </p:nvSpPr>
        <p:spPr bwMode="auto">
          <a:xfrm>
            <a:off x="462665" y="1316726"/>
            <a:ext cx="8257075" cy="6912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i="0" baseline="0">
                <a:latin typeface="Adobe Garamond Pro Bold"/>
                <a:cs typeface="Adobe Garamond Pro Bold"/>
              </a:defRPr>
            </a:lvl1pPr>
          </a:lstStyle>
          <a:p>
            <a:pPr lvl="0"/>
            <a:r>
              <a:rPr lang="en-US" dirty="0"/>
              <a:t>Click to edit title here</a:t>
            </a:r>
          </a:p>
        </p:txBody>
      </p:sp>
      <p:sp>
        <p:nvSpPr>
          <p:cNvPr id="6" name="Rectangle 4"/>
          <p:cNvSpPr>
            <a:spLocks noGrp="1" noChangeArrowheads="1"/>
          </p:cNvSpPr>
          <p:nvPr>
            <p:ph idx="1" hasCustomPrompt="1"/>
          </p:nvPr>
        </p:nvSpPr>
        <p:spPr bwMode="auto">
          <a:xfrm>
            <a:off x="462665" y="2046420"/>
            <a:ext cx="8257075"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buFontTx/>
              <a:buNone/>
              <a:defRPr sz="2400" baseline="0">
                <a:solidFill>
                  <a:schemeClr val="tx1"/>
                </a:solidFill>
                <a:latin typeface="Adobe Garamond Pro"/>
                <a:cs typeface="Adobe Garamond Pro"/>
              </a:defRPr>
            </a:lvl1pPr>
            <a:lvl2pPr marL="342900" indent="-342900">
              <a:buSzPct val="100000"/>
              <a:buFont typeface="Arial"/>
              <a:buChar char="•"/>
              <a:defRPr sz="2400">
                <a:solidFill>
                  <a:schemeClr val="tx1"/>
                </a:solidFill>
                <a:latin typeface="Adobe Garamond Pro"/>
                <a:cs typeface="Adobe Garamond Pro"/>
              </a:defRPr>
            </a:lvl2pPr>
            <a:lvl3pPr marL="0" indent="0">
              <a:buSzPct val="100000"/>
              <a:buFontTx/>
              <a:buNone/>
              <a:defRPr sz="2400">
                <a:solidFill>
                  <a:schemeClr val="tx1"/>
                </a:solidFill>
                <a:latin typeface="Adobe Garamond Pro"/>
                <a:cs typeface="Adobe Garamond Pro"/>
              </a:defRPr>
            </a:lvl3pPr>
            <a:lvl4pPr marL="0" indent="0">
              <a:buSzPct val="100000"/>
              <a:buFontTx/>
              <a:buNone/>
              <a:defRPr sz="2400">
                <a:solidFill>
                  <a:schemeClr val="tx1"/>
                </a:solidFill>
                <a:latin typeface="Adobe Garamond Pro"/>
                <a:cs typeface="Adobe Garamond Pro"/>
              </a:defRPr>
            </a:lvl4pPr>
            <a:lvl5pPr marL="0" indent="0">
              <a:buSzPct val="100000"/>
              <a:buFontTx/>
              <a:buNone/>
              <a:defRPr sz="2400">
                <a:solidFill>
                  <a:schemeClr val="tx1"/>
                </a:solidFill>
                <a:latin typeface="Adobe Garamond Pro"/>
                <a:cs typeface="Adobe Garamond Pro"/>
              </a:defRPr>
            </a:lvl5pPr>
          </a:lstStyle>
          <a:p>
            <a:pPr lvl="0"/>
            <a:r>
              <a:rPr lang="en-US" dirty="0"/>
              <a:t>Please type your content here. Remember less is more, people want to listen to you, not read paragraphs and paragraphs of type on your Power Point slides. Really think about it, think about it.</a:t>
            </a:r>
          </a:p>
        </p:txBody>
      </p:sp>
      <p:sp>
        <p:nvSpPr>
          <p:cNvPr id="14" name="Rectangle 6"/>
          <p:cNvSpPr>
            <a:spLocks noGrp="1" noChangeArrowheads="1"/>
          </p:cNvSpPr>
          <p:nvPr>
            <p:ph type="sldNum" sz="quarter" idx="4"/>
          </p:nvPr>
        </p:nvSpPr>
        <p:spPr bwMode="auto">
          <a:xfrm>
            <a:off x="8335690" y="6056529"/>
            <a:ext cx="384050" cy="399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a:latin typeface="+mn-lt"/>
              </a:defRPr>
            </a:lvl1pPr>
          </a:lstStyle>
          <a:p>
            <a:pPr>
              <a:defRPr/>
            </a:pPr>
            <a:fld id="{55B3CC35-1A31-4C5B-A989-B4273F6700FA}" type="slidenum">
              <a:rPr lang="en-US" smtClean="0"/>
              <a:pPr>
                <a:defRPr/>
              </a:pPr>
              <a:t>‹#›</a:t>
            </a:fld>
            <a:endParaRPr lang="en-US" dirty="0"/>
          </a:p>
        </p:txBody>
      </p:sp>
      <p:cxnSp>
        <p:nvCxnSpPr>
          <p:cNvPr id="17" name="Straight Connector 16"/>
          <p:cNvCxnSpPr/>
          <p:nvPr userDrawn="1"/>
        </p:nvCxnSpPr>
        <p:spPr>
          <a:xfrm>
            <a:off x="8258879" y="6018124"/>
            <a:ext cx="0" cy="46086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8782" y="6040540"/>
            <a:ext cx="2824883" cy="533534"/>
          </a:xfrm>
          <a:prstGeom prst="rect">
            <a:avLst/>
          </a:prstGeom>
        </p:spPr>
      </p:pic>
    </p:spTree>
    <p:extLst>
      <p:ext uri="{BB962C8B-B14F-4D97-AF65-F5344CB8AC3E}">
        <p14:creationId xmlns:p14="http://schemas.microsoft.com/office/powerpoint/2010/main" val="11884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_4">
    <p:spTree>
      <p:nvGrpSpPr>
        <p:cNvPr id="1" name=""/>
        <p:cNvGrpSpPr/>
        <p:nvPr/>
      </p:nvGrpSpPr>
      <p:grpSpPr>
        <a:xfrm>
          <a:off x="0" y="0"/>
          <a:ext cx="0" cy="0"/>
          <a:chOff x="0" y="0"/>
          <a:chExt cx="0" cy="0"/>
        </a:xfrm>
      </p:grpSpPr>
      <p:sp>
        <p:nvSpPr>
          <p:cNvPr id="18" name="Rectangle 6"/>
          <p:cNvSpPr>
            <a:spLocks noGrp="1" noChangeArrowheads="1"/>
          </p:cNvSpPr>
          <p:nvPr>
            <p:ph type="sldNum" sz="quarter" idx="4"/>
          </p:nvPr>
        </p:nvSpPr>
        <p:spPr bwMode="auto">
          <a:xfrm>
            <a:off x="8335690" y="6056529"/>
            <a:ext cx="384050" cy="399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600">
                <a:latin typeface="+mn-lt"/>
              </a:defRPr>
            </a:lvl1pPr>
          </a:lstStyle>
          <a:p>
            <a:pPr>
              <a:defRPr/>
            </a:pPr>
            <a:fld id="{55B3CC35-1A31-4C5B-A989-B4273F6700FA}" type="slidenum">
              <a:rPr lang="en-US" smtClean="0"/>
              <a:pPr>
                <a:defRPr/>
              </a:pPr>
              <a:t>‹#›</a:t>
            </a:fld>
            <a:endParaRPr lang="en-US" dirty="0"/>
          </a:p>
        </p:txBody>
      </p:sp>
      <p:pic>
        <p:nvPicPr>
          <p:cNvPr id="12" name="Picture 11" descr="VOAlogo_cen_CMYK_3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821" y="471815"/>
            <a:ext cx="4486101" cy="3955715"/>
          </a:xfrm>
          <a:prstGeom prst="rect">
            <a:avLst/>
          </a:prstGeom>
        </p:spPr>
      </p:pic>
      <p:cxnSp>
        <p:nvCxnSpPr>
          <p:cNvPr id="6" name="Straight Connector 5"/>
          <p:cNvCxnSpPr/>
          <p:nvPr userDrawn="1"/>
        </p:nvCxnSpPr>
        <p:spPr>
          <a:xfrm>
            <a:off x="8258879" y="6018124"/>
            <a:ext cx="0" cy="46086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3"/>
          <p:cNvSpPr>
            <a:spLocks noGrp="1" noChangeArrowheads="1"/>
          </p:cNvSpPr>
          <p:nvPr>
            <p:ph type="title" hasCustomPrompt="1"/>
          </p:nvPr>
        </p:nvSpPr>
        <p:spPr bwMode="auto">
          <a:xfrm>
            <a:off x="3112610" y="1876356"/>
            <a:ext cx="5607129" cy="6912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i="0" baseline="0">
                <a:latin typeface="Adobe Garamond Pro Bold"/>
                <a:cs typeface="Adobe Garamond Pro Bold"/>
              </a:defRPr>
            </a:lvl1pPr>
          </a:lstStyle>
          <a:p>
            <a:pPr lvl="0"/>
            <a:r>
              <a:rPr lang="en-US" dirty="0"/>
              <a:t>Click to edit title here</a:t>
            </a:r>
          </a:p>
        </p:txBody>
      </p:sp>
      <p:sp>
        <p:nvSpPr>
          <p:cNvPr id="10" name="Rectangle 4"/>
          <p:cNvSpPr>
            <a:spLocks noGrp="1" noChangeArrowheads="1"/>
          </p:cNvSpPr>
          <p:nvPr>
            <p:ph idx="1" hasCustomPrompt="1"/>
          </p:nvPr>
        </p:nvSpPr>
        <p:spPr bwMode="auto">
          <a:xfrm>
            <a:off x="3112610" y="2606049"/>
            <a:ext cx="5607130" cy="3012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buFontTx/>
              <a:buNone/>
              <a:defRPr sz="2400" baseline="0">
                <a:solidFill>
                  <a:schemeClr val="tx1"/>
                </a:solidFill>
                <a:latin typeface="Adobe Garamond Pro"/>
                <a:cs typeface="Adobe Garamond Pro"/>
              </a:defRPr>
            </a:lvl1pPr>
            <a:lvl2pPr marL="342900" indent="-342900">
              <a:buSzPct val="100000"/>
              <a:buFont typeface="Arial"/>
              <a:buChar char="•"/>
              <a:defRPr sz="2400">
                <a:solidFill>
                  <a:schemeClr val="tx1"/>
                </a:solidFill>
                <a:latin typeface="Adobe Garamond Pro"/>
                <a:cs typeface="Adobe Garamond Pro"/>
              </a:defRPr>
            </a:lvl2pPr>
            <a:lvl3pPr marL="0" indent="0">
              <a:buSzPct val="100000"/>
              <a:buFontTx/>
              <a:buNone/>
              <a:defRPr sz="2400">
                <a:solidFill>
                  <a:schemeClr val="tx1"/>
                </a:solidFill>
                <a:latin typeface="Adobe Garamond Pro"/>
                <a:cs typeface="Adobe Garamond Pro"/>
              </a:defRPr>
            </a:lvl3pPr>
            <a:lvl4pPr marL="0" indent="0">
              <a:buSzPct val="100000"/>
              <a:buFontTx/>
              <a:buNone/>
              <a:defRPr sz="2400">
                <a:solidFill>
                  <a:schemeClr val="tx1"/>
                </a:solidFill>
                <a:latin typeface="Adobe Garamond Pro"/>
                <a:cs typeface="Adobe Garamond Pro"/>
              </a:defRPr>
            </a:lvl4pPr>
            <a:lvl5pPr marL="0" indent="0">
              <a:buSzPct val="100000"/>
              <a:buFontTx/>
              <a:buNone/>
              <a:defRPr sz="2400">
                <a:solidFill>
                  <a:schemeClr val="tx1"/>
                </a:solidFill>
                <a:latin typeface="Adobe Garamond Pro"/>
                <a:cs typeface="Adobe Garamond Pro"/>
              </a:defRPr>
            </a:lvl5pPr>
          </a:lstStyle>
          <a:p>
            <a:pPr lvl="0"/>
            <a:r>
              <a:rPr lang="en-US" dirty="0"/>
              <a:t>Please type your content here. Remember less is more, people want to listen to you, not read paragraphs and paragraphs of type on your Power Point slides. Really think about it, think about it.</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18782" y="6040540"/>
            <a:ext cx="2824883" cy="533534"/>
          </a:xfrm>
          <a:prstGeom prst="rect">
            <a:avLst/>
          </a:prstGeom>
        </p:spPr>
      </p:pic>
    </p:spTree>
    <p:extLst>
      <p:ext uri="{BB962C8B-B14F-4D97-AF65-F5344CB8AC3E}">
        <p14:creationId xmlns:p14="http://schemas.microsoft.com/office/powerpoint/2010/main" val="3088564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5"/>
          <p:cNvSpPr txBox="1">
            <a:spLocks/>
          </p:cNvSpPr>
          <p:nvPr userDrawn="1"/>
        </p:nvSpPr>
        <p:spPr>
          <a:xfrm>
            <a:off x="3458255" y="3044950"/>
            <a:ext cx="4954245" cy="2112275"/>
          </a:xfrm>
          <a:prstGeom prst="rect">
            <a:avLst/>
          </a:prstGeom>
        </p:spPr>
        <p:txBody>
          <a:bodyPr/>
          <a:lstStyle>
            <a:lvl1pPr algn="l" rtl="0" eaLnBrk="0" fontAlgn="base" hangingPunct="0">
              <a:spcBef>
                <a:spcPct val="0"/>
              </a:spcBef>
              <a:spcAft>
                <a:spcPct val="0"/>
              </a:spcAft>
              <a:defRPr sz="3600" baseline="0">
                <a:solidFill>
                  <a:srgbClr val="B00000"/>
                </a:solidFill>
                <a:latin typeface="Adobe Garamond Pro"/>
                <a:ea typeface="+mj-ea"/>
                <a:cs typeface="Adobe Garamond Pro"/>
              </a:defRPr>
            </a:lvl1pPr>
            <a:lvl2pPr algn="l" rtl="0" eaLnBrk="0" fontAlgn="base" hangingPunct="0">
              <a:spcBef>
                <a:spcPct val="0"/>
              </a:spcBef>
              <a:spcAft>
                <a:spcPct val="0"/>
              </a:spcAft>
              <a:defRPr sz="3600">
                <a:solidFill>
                  <a:srgbClr val="800000"/>
                </a:solidFill>
                <a:latin typeface="MetaCondNormal-Roman" pitchFamily="50" charset="0"/>
              </a:defRPr>
            </a:lvl2pPr>
            <a:lvl3pPr algn="l" rtl="0" eaLnBrk="0" fontAlgn="base" hangingPunct="0">
              <a:spcBef>
                <a:spcPct val="0"/>
              </a:spcBef>
              <a:spcAft>
                <a:spcPct val="0"/>
              </a:spcAft>
              <a:defRPr sz="3600">
                <a:solidFill>
                  <a:srgbClr val="800000"/>
                </a:solidFill>
                <a:latin typeface="MetaCondNormal-Roman" pitchFamily="50" charset="0"/>
              </a:defRPr>
            </a:lvl3pPr>
            <a:lvl4pPr algn="l" rtl="0" eaLnBrk="0" fontAlgn="base" hangingPunct="0">
              <a:spcBef>
                <a:spcPct val="0"/>
              </a:spcBef>
              <a:spcAft>
                <a:spcPct val="0"/>
              </a:spcAft>
              <a:defRPr sz="3600">
                <a:solidFill>
                  <a:srgbClr val="800000"/>
                </a:solidFill>
                <a:latin typeface="MetaCondNormal-Roman" pitchFamily="50" charset="0"/>
              </a:defRPr>
            </a:lvl4pPr>
            <a:lvl5pPr algn="l" rtl="0" eaLnBrk="0" fontAlgn="base" hangingPunct="0">
              <a:spcBef>
                <a:spcPct val="0"/>
              </a:spcBef>
              <a:spcAft>
                <a:spcPct val="0"/>
              </a:spcAft>
              <a:defRPr sz="3600">
                <a:solidFill>
                  <a:srgbClr val="800000"/>
                </a:solidFill>
                <a:latin typeface="MetaCondNormal-Roman" pitchFamily="50" charset="0"/>
              </a:defRPr>
            </a:lvl5pPr>
            <a:lvl6pPr marL="457200" algn="l" rtl="0" fontAlgn="base">
              <a:spcBef>
                <a:spcPct val="0"/>
              </a:spcBef>
              <a:spcAft>
                <a:spcPct val="0"/>
              </a:spcAft>
              <a:defRPr sz="3600">
                <a:solidFill>
                  <a:srgbClr val="800000"/>
                </a:solidFill>
                <a:latin typeface="MetaCondNormal-Roman" pitchFamily="50" charset="0"/>
              </a:defRPr>
            </a:lvl6pPr>
            <a:lvl7pPr marL="914400" algn="l" rtl="0" fontAlgn="base">
              <a:spcBef>
                <a:spcPct val="0"/>
              </a:spcBef>
              <a:spcAft>
                <a:spcPct val="0"/>
              </a:spcAft>
              <a:defRPr sz="3600">
                <a:solidFill>
                  <a:srgbClr val="800000"/>
                </a:solidFill>
                <a:latin typeface="MetaCondNormal-Roman" pitchFamily="50" charset="0"/>
              </a:defRPr>
            </a:lvl7pPr>
            <a:lvl8pPr marL="1371600" algn="l" rtl="0" fontAlgn="base">
              <a:spcBef>
                <a:spcPct val="0"/>
              </a:spcBef>
              <a:spcAft>
                <a:spcPct val="0"/>
              </a:spcAft>
              <a:defRPr sz="3600">
                <a:solidFill>
                  <a:srgbClr val="800000"/>
                </a:solidFill>
                <a:latin typeface="MetaCondNormal-Roman" pitchFamily="50" charset="0"/>
              </a:defRPr>
            </a:lvl8pPr>
            <a:lvl9pPr marL="1828800" algn="l" rtl="0" fontAlgn="base">
              <a:spcBef>
                <a:spcPct val="0"/>
              </a:spcBef>
              <a:spcAft>
                <a:spcPct val="0"/>
              </a:spcAft>
              <a:defRPr sz="3600">
                <a:solidFill>
                  <a:srgbClr val="800000"/>
                </a:solidFill>
                <a:latin typeface="MetaCondNormal-Roman" pitchFamily="50" charset="0"/>
              </a:defRPr>
            </a:lvl9pPr>
          </a:lstStyle>
          <a:p>
            <a:pPr algn="l"/>
            <a:endParaRPr lang="en-US" sz="4000" b="0" i="0" dirty="0">
              <a:latin typeface="Adobe Garamond Pro Bold"/>
              <a:cs typeface="Adobe Garamond Pro Bold"/>
            </a:endParaRPr>
          </a:p>
        </p:txBody>
      </p:sp>
      <p:pic>
        <p:nvPicPr>
          <p:cNvPr id="2" name="Picture 1" descr="VOAlogo_cen_CMYK_3c.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2261" y="510220"/>
            <a:ext cx="5705624" cy="5031055"/>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994455" y="6040540"/>
            <a:ext cx="3669793" cy="693112"/>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3" r:id="rId2"/>
    <p:sldLayoutId id="2147483664" r:id="rId3"/>
  </p:sldLayoutIdLst>
  <p:hf hdr="0" dt="0"/>
  <p:txStyles>
    <p:titleStyle>
      <a:lvl1pPr algn="l" rtl="0" eaLnBrk="0" fontAlgn="base" hangingPunct="0">
        <a:spcBef>
          <a:spcPct val="0"/>
        </a:spcBef>
        <a:spcAft>
          <a:spcPct val="0"/>
        </a:spcAft>
        <a:defRPr sz="3600">
          <a:solidFill>
            <a:srgbClr val="B00000"/>
          </a:solidFill>
          <a:latin typeface="Adobe Garamond Pro"/>
          <a:ea typeface="+mj-ea"/>
          <a:cs typeface="Adobe Garamond Pro"/>
        </a:defRPr>
      </a:lvl1pPr>
      <a:lvl2pPr algn="l" rtl="0" eaLnBrk="0" fontAlgn="base" hangingPunct="0">
        <a:spcBef>
          <a:spcPct val="0"/>
        </a:spcBef>
        <a:spcAft>
          <a:spcPct val="0"/>
        </a:spcAft>
        <a:defRPr sz="3600">
          <a:solidFill>
            <a:srgbClr val="800000"/>
          </a:solidFill>
          <a:latin typeface="MetaCondNormal-Roman" pitchFamily="50" charset="0"/>
        </a:defRPr>
      </a:lvl2pPr>
      <a:lvl3pPr algn="l" rtl="0" eaLnBrk="0" fontAlgn="base" hangingPunct="0">
        <a:spcBef>
          <a:spcPct val="0"/>
        </a:spcBef>
        <a:spcAft>
          <a:spcPct val="0"/>
        </a:spcAft>
        <a:defRPr sz="3600">
          <a:solidFill>
            <a:srgbClr val="800000"/>
          </a:solidFill>
          <a:latin typeface="MetaCondNormal-Roman" pitchFamily="50" charset="0"/>
        </a:defRPr>
      </a:lvl3pPr>
      <a:lvl4pPr algn="l" rtl="0" eaLnBrk="0" fontAlgn="base" hangingPunct="0">
        <a:spcBef>
          <a:spcPct val="0"/>
        </a:spcBef>
        <a:spcAft>
          <a:spcPct val="0"/>
        </a:spcAft>
        <a:defRPr sz="3600">
          <a:solidFill>
            <a:srgbClr val="800000"/>
          </a:solidFill>
          <a:latin typeface="MetaCondNormal-Roman" pitchFamily="50" charset="0"/>
        </a:defRPr>
      </a:lvl4pPr>
      <a:lvl5pPr algn="l" rtl="0" eaLnBrk="0" fontAlgn="base" hangingPunct="0">
        <a:spcBef>
          <a:spcPct val="0"/>
        </a:spcBef>
        <a:spcAft>
          <a:spcPct val="0"/>
        </a:spcAft>
        <a:defRPr sz="3600">
          <a:solidFill>
            <a:srgbClr val="800000"/>
          </a:solidFill>
          <a:latin typeface="MetaCondNormal-Roman" pitchFamily="50" charset="0"/>
        </a:defRPr>
      </a:lvl5pPr>
      <a:lvl6pPr marL="457200" algn="l" rtl="0" fontAlgn="base">
        <a:spcBef>
          <a:spcPct val="0"/>
        </a:spcBef>
        <a:spcAft>
          <a:spcPct val="0"/>
        </a:spcAft>
        <a:defRPr sz="3600">
          <a:solidFill>
            <a:srgbClr val="800000"/>
          </a:solidFill>
          <a:latin typeface="MetaCondNormal-Roman" pitchFamily="50" charset="0"/>
        </a:defRPr>
      </a:lvl6pPr>
      <a:lvl7pPr marL="914400" algn="l" rtl="0" fontAlgn="base">
        <a:spcBef>
          <a:spcPct val="0"/>
        </a:spcBef>
        <a:spcAft>
          <a:spcPct val="0"/>
        </a:spcAft>
        <a:defRPr sz="3600">
          <a:solidFill>
            <a:srgbClr val="800000"/>
          </a:solidFill>
          <a:latin typeface="MetaCondNormal-Roman" pitchFamily="50" charset="0"/>
        </a:defRPr>
      </a:lvl7pPr>
      <a:lvl8pPr marL="1371600" algn="l" rtl="0" fontAlgn="base">
        <a:spcBef>
          <a:spcPct val="0"/>
        </a:spcBef>
        <a:spcAft>
          <a:spcPct val="0"/>
        </a:spcAft>
        <a:defRPr sz="3600">
          <a:solidFill>
            <a:srgbClr val="800000"/>
          </a:solidFill>
          <a:latin typeface="MetaCondNormal-Roman" pitchFamily="50" charset="0"/>
        </a:defRPr>
      </a:lvl8pPr>
      <a:lvl9pPr marL="1828800" algn="l" rtl="0" fontAlgn="base">
        <a:spcBef>
          <a:spcPct val="0"/>
        </a:spcBef>
        <a:spcAft>
          <a:spcPct val="0"/>
        </a:spcAft>
        <a:defRPr sz="3600">
          <a:solidFill>
            <a:srgbClr val="800000"/>
          </a:solidFill>
          <a:latin typeface="MetaCondNormal-Roman" pitchFamily="50" charset="0"/>
        </a:defRPr>
      </a:lvl9pPr>
    </p:titleStyle>
    <p:bodyStyle>
      <a:lvl1pPr marL="342900" indent="-342900" algn="l" rtl="0" eaLnBrk="0" fontAlgn="base" hangingPunct="0">
        <a:spcBef>
          <a:spcPct val="20000"/>
        </a:spcBef>
        <a:spcAft>
          <a:spcPct val="0"/>
        </a:spcAft>
        <a:buClr>
          <a:schemeClr val="tx1"/>
        </a:buClr>
        <a:buFont typeface="Arial"/>
        <a:buChar char="•"/>
        <a:defRPr sz="2400">
          <a:solidFill>
            <a:schemeClr val="tx1"/>
          </a:solidFill>
          <a:latin typeface="+mn-lt"/>
          <a:ea typeface="+mn-ea"/>
          <a:cs typeface="+mn-cs"/>
        </a:defRPr>
      </a:lvl1pPr>
      <a:lvl2pPr marL="800100" indent="-342900" algn="l" rtl="0" eaLnBrk="0" fontAlgn="base" hangingPunct="0">
        <a:spcBef>
          <a:spcPct val="20000"/>
        </a:spcBef>
        <a:spcAft>
          <a:spcPct val="0"/>
        </a:spcAft>
        <a:buClr>
          <a:schemeClr val="tx1"/>
        </a:buClr>
        <a:buFont typeface="Arial"/>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Font typeface="Arial"/>
        <a:buChar char="•"/>
        <a:defRPr sz="2400">
          <a:solidFill>
            <a:schemeClr val="tx1"/>
          </a:solidFill>
          <a:latin typeface="+mn-lt"/>
        </a:defRPr>
      </a:lvl3pPr>
      <a:lvl4pPr marL="1714500" indent="-342900" algn="l" rtl="0" eaLnBrk="0" fontAlgn="base" hangingPunct="0">
        <a:spcBef>
          <a:spcPct val="20000"/>
        </a:spcBef>
        <a:spcAft>
          <a:spcPct val="0"/>
        </a:spcAft>
        <a:buClr>
          <a:schemeClr val="tx1"/>
        </a:buClr>
        <a:buFont typeface="Arial"/>
        <a:buChar char="•"/>
        <a:defRPr sz="2400">
          <a:solidFill>
            <a:schemeClr val="tx1"/>
          </a:solidFill>
          <a:latin typeface="+mn-lt"/>
        </a:defRPr>
      </a:lvl4pPr>
      <a:lvl5pPr marL="2171700" indent="-342900" algn="l" rtl="0" eaLnBrk="0" fontAlgn="base" hangingPunct="0">
        <a:spcBef>
          <a:spcPct val="20000"/>
        </a:spcBef>
        <a:spcAft>
          <a:spcPct val="0"/>
        </a:spcAft>
        <a:buClr>
          <a:schemeClr val="tx1"/>
        </a:buClr>
        <a:buFont typeface="Arial"/>
        <a:buChar char="•"/>
        <a:defRPr sz="24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49E356-BE69-439A-89AD-C6E70F72FDC3}"/>
              </a:ext>
            </a:extLst>
          </p:cNvPr>
          <p:cNvSpPr txBox="1"/>
          <p:nvPr/>
        </p:nvSpPr>
        <p:spPr>
          <a:xfrm>
            <a:off x="2114080" y="4700377"/>
            <a:ext cx="6942834" cy="1040285"/>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prstClr val="black"/>
              </a:buClr>
              <a:buSzTx/>
              <a:buFontTx/>
              <a:buNone/>
              <a:tabLst/>
              <a:defRPr/>
            </a:pPr>
            <a:r>
              <a:rPr kumimoji="0" lang="en-US" sz="2800" b="1" i="0" u="none" strike="noStrike" kern="0" cap="none" spc="0" normalizeH="0" baseline="0" noProof="0" dirty="0">
                <a:ln>
                  <a:noFill/>
                </a:ln>
                <a:solidFill>
                  <a:prstClr val="black"/>
                </a:solidFill>
                <a:effectLst/>
                <a:uLnTx/>
                <a:uFillTx/>
                <a:latin typeface="Adobe Garamond Pro"/>
                <a:ea typeface="+mn-ea"/>
              </a:rPr>
              <a:t>Ashley McCarty</a:t>
            </a:r>
          </a:p>
          <a:p>
            <a:pPr marL="0" marR="0" lvl="0" indent="0" algn="l" defTabSz="914400" rtl="0" eaLnBrk="0" fontAlgn="base" latinLnBrk="0" hangingPunct="0">
              <a:lnSpc>
                <a:spcPct val="100000"/>
              </a:lnSpc>
              <a:spcBef>
                <a:spcPct val="20000"/>
              </a:spcBef>
              <a:spcAft>
                <a:spcPct val="0"/>
              </a:spcAft>
              <a:buClr>
                <a:prstClr val="black"/>
              </a:buClr>
              <a:buSzTx/>
              <a:buFontTx/>
              <a:buNone/>
              <a:tabLst/>
              <a:defRPr/>
            </a:pPr>
            <a:r>
              <a:rPr kumimoji="0" lang="en-US" sz="2800" b="1" i="0" u="none" strike="noStrike" kern="0" cap="none" spc="0" normalizeH="0" baseline="0" noProof="0" dirty="0">
                <a:ln>
                  <a:noFill/>
                </a:ln>
                <a:solidFill>
                  <a:prstClr val="black"/>
                </a:solidFill>
                <a:effectLst/>
                <a:uLnTx/>
                <a:uFillTx/>
                <a:latin typeface="Adobe Garamond Pro"/>
                <a:ea typeface="+mn-ea"/>
              </a:rPr>
              <a:t>Senior Manager of Community Engagement</a:t>
            </a:r>
          </a:p>
        </p:txBody>
      </p:sp>
      <p:pic>
        <p:nvPicPr>
          <p:cNvPr id="10" name="Picture 9">
            <a:extLst>
              <a:ext uri="{FF2B5EF4-FFF2-40B4-BE49-F238E27FC236}">
                <a16:creationId xmlns:a16="http://schemas.microsoft.com/office/drawing/2014/main" id="{015E311E-7EA8-4B67-8662-10F289761966}"/>
              </a:ext>
            </a:extLst>
          </p:cNvPr>
          <p:cNvPicPr>
            <a:picLocks noChangeAspect="1"/>
          </p:cNvPicPr>
          <p:nvPr/>
        </p:nvPicPr>
        <p:blipFill>
          <a:blip r:embed="rId2"/>
          <a:stretch>
            <a:fillRect/>
          </a:stretch>
        </p:blipFill>
        <p:spPr>
          <a:xfrm>
            <a:off x="4994455" y="817460"/>
            <a:ext cx="3612828" cy="3840500"/>
          </a:xfrm>
          <a:prstGeom prst="rect">
            <a:avLst/>
          </a:prstGeom>
        </p:spPr>
      </p:pic>
    </p:spTree>
    <p:extLst>
      <p:ext uri="{BB962C8B-B14F-4D97-AF65-F5344CB8AC3E}">
        <p14:creationId xmlns:p14="http://schemas.microsoft.com/office/powerpoint/2010/main" val="132294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54EA10-C66C-4513-B631-E3D392AAE793}"/>
              </a:ext>
            </a:extLst>
          </p:cNvPr>
          <p:cNvSpPr>
            <a:spLocks noGrp="1"/>
          </p:cNvSpPr>
          <p:nvPr>
            <p:ph type="sldNum" sz="quarter" idx="4"/>
          </p:nvPr>
        </p:nvSpPr>
        <p:spPr/>
        <p:txBody>
          <a:bodyPr/>
          <a:lstStyle/>
          <a:p>
            <a:pPr>
              <a:defRPr/>
            </a:pPr>
            <a:fld id="{55B3CC35-1A31-4C5B-A989-B4273F6700FA}" type="slidenum">
              <a:rPr lang="en-US" smtClean="0"/>
              <a:pPr>
                <a:defRPr/>
              </a:pPr>
              <a:t>10</a:t>
            </a:fld>
            <a:endParaRPr lang="en-US" dirty="0"/>
          </a:p>
        </p:txBody>
      </p:sp>
      <p:sp>
        <p:nvSpPr>
          <p:cNvPr id="8" name="TextBox 7">
            <a:extLst>
              <a:ext uri="{FF2B5EF4-FFF2-40B4-BE49-F238E27FC236}">
                <a16:creationId xmlns:a16="http://schemas.microsoft.com/office/drawing/2014/main" id="{B75C1B57-69BC-4330-ABA6-EE561641CEE3}"/>
              </a:ext>
            </a:extLst>
          </p:cNvPr>
          <p:cNvSpPr txBox="1"/>
          <p:nvPr/>
        </p:nvSpPr>
        <p:spPr>
          <a:xfrm>
            <a:off x="309045" y="1662370"/>
            <a:ext cx="8986770" cy="3785652"/>
          </a:xfrm>
          <a:prstGeom prst="rect">
            <a:avLst/>
          </a:prstGeom>
          <a:noFill/>
        </p:spPr>
        <p:txBody>
          <a:bodyPr wrap="square">
            <a:spAutoFit/>
          </a:bodyPr>
          <a:lstStyle/>
          <a:p>
            <a:r>
              <a:rPr lang="en-US" sz="4000" b="1" dirty="0"/>
              <a:t>A lack of stable employment increases the likelihood that an individual will return to jail or prison;</a:t>
            </a:r>
          </a:p>
          <a:p>
            <a:r>
              <a:rPr lang="en-US" sz="4000" b="1" dirty="0"/>
              <a:t>research has found that joblessness is the single most important predictor of recidivism.</a:t>
            </a:r>
          </a:p>
        </p:txBody>
      </p:sp>
      <p:sp>
        <p:nvSpPr>
          <p:cNvPr id="10" name="TextBox 9">
            <a:extLst>
              <a:ext uri="{FF2B5EF4-FFF2-40B4-BE49-F238E27FC236}">
                <a16:creationId xmlns:a16="http://schemas.microsoft.com/office/drawing/2014/main" id="{0E346D86-5D46-4410-AE94-72A98D1D5BCE}"/>
              </a:ext>
            </a:extLst>
          </p:cNvPr>
          <p:cNvSpPr txBox="1"/>
          <p:nvPr/>
        </p:nvSpPr>
        <p:spPr>
          <a:xfrm>
            <a:off x="424260" y="6056529"/>
            <a:ext cx="4593770"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dobe Garamond Pro"/>
                <a:ea typeface="+mn-ea"/>
                <a:cs typeface="+mn-cs"/>
              </a:rPr>
              <a:t>Justice Center, National Reentry Resource Center, “What Works in Reentry Clearinghouse: Employment,”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dobe Garamond Pro"/>
                <a:ea typeface="+mn-ea"/>
                <a:cs typeface="+mn-cs"/>
              </a:rPr>
              <a:t>The Council of State Governments, n.d.: https://whatworks.csgjusticecenter.org/</a:t>
            </a:r>
          </a:p>
        </p:txBody>
      </p:sp>
    </p:spTree>
    <p:extLst>
      <p:ext uri="{BB962C8B-B14F-4D97-AF65-F5344CB8AC3E}">
        <p14:creationId xmlns:p14="http://schemas.microsoft.com/office/powerpoint/2010/main" val="275417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9CDBC0-A109-4512-985E-87B609166E5C}"/>
              </a:ext>
            </a:extLst>
          </p:cNvPr>
          <p:cNvSpPr>
            <a:spLocks noGrp="1"/>
          </p:cNvSpPr>
          <p:nvPr>
            <p:ph type="sldNum" sz="quarter" idx="4"/>
          </p:nvPr>
        </p:nvSpPr>
        <p:spPr/>
        <p:txBody>
          <a:bodyPr/>
          <a:lstStyle/>
          <a:p>
            <a:pPr>
              <a:defRPr/>
            </a:pPr>
            <a:fld id="{55B3CC35-1A31-4C5B-A989-B4273F6700FA}" type="slidenum">
              <a:rPr lang="en-US" smtClean="0"/>
              <a:pPr>
                <a:defRPr/>
              </a:pPr>
              <a:t>11</a:t>
            </a:fld>
            <a:endParaRPr lang="en-US" dirty="0"/>
          </a:p>
        </p:txBody>
      </p:sp>
      <p:sp>
        <p:nvSpPr>
          <p:cNvPr id="6" name="TextBox 5">
            <a:extLst>
              <a:ext uri="{FF2B5EF4-FFF2-40B4-BE49-F238E27FC236}">
                <a16:creationId xmlns:a16="http://schemas.microsoft.com/office/drawing/2014/main" id="{478A92F8-AE44-41B2-97EB-833C1C86CFE0}"/>
              </a:ext>
            </a:extLst>
          </p:cNvPr>
          <p:cNvSpPr txBox="1"/>
          <p:nvPr/>
        </p:nvSpPr>
        <p:spPr>
          <a:xfrm>
            <a:off x="197395" y="1278320"/>
            <a:ext cx="9065385" cy="4524315"/>
          </a:xfrm>
          <a:prstGeom prst="rect">
            <a:avLst/>
          </a:prstGeom>
          <a:noFill/>
        </p:spPr>
        <p:txBody>
          <a:bodyPr wrap="square">
            <a:spAutoFit/>
          </a:bodyPr>
          <a:lstStyle/>
          <a:p>
            <a:pPr algn="ctr"/>
            <a:r>
              <a:rPr lang="en-US" sz="3200" b="1" dirty="0">
                <a:solidFill>
                  <a:srgbClr val="C00000"/>
                </a:solidFill>
              </a:rPr>
              <a:t>Employers must consider the background of the job applicant, not just the record. </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The nature of the offense</a:t>
            </a:r>
          </a:p>
          <a:p>
            <a:pPr marL="285750" indent="-285750">
              <a:buFont typeface="Arial" panose="020B0604020202020204" pitchFamily="34" charset="0"/>
              <a:buChar char="•"/>
            </a:pPr>
            <a:r>
              <a:rPr lang="en-US" sz="2800" b="1" dirty="0"/>
              <a:t>The nature of the offense </a:t>
            </a:r>
          </a:p>
          <a:p>
            <a:pPr marL="285750" indent="-285750">
              <a:buFont typeface="Arial" panose="020B0604020202020204" pitchFamily="34" charset="0"/>
              <a:buChar char="•"/>
            </a:pPr>
            <a:r>
              <a:rPr lang="en-US" sz="2800" b="1" dirty="0"/>
              <a:t>Whether the individual’s record is directly related to the job </a:t>
            </a:r>
          </a:p>
          <a:p>
            <a:pPr marL="285750" indent="-285750">
              <a:buFont typeface="Arial" panose="020B0604020202020204" pitchFamily="34" charset="0"/>
              <a:buChar char="•"/>
            </a:pPr>
            <a:r>
              <a:rPr lang="en-US" sz="2800" b="1" dirty="0"/>
              <a:t>Any evidence of rehabilitation-Education/Training</a:t>
            </a:r>
          </a:p>
          <a:p>
            <a:pPr marL="285750" indent="-285750">
              <a:buFont typeface="Arial" panose="020B0604020202020204" pitchFamily="34" charset="0"/>
              <a:buChar char="•"/>
            </a:pPr>
            <a:r>
              <a:rPr lang="en-US" sz="2800" b="1" dirty="0"/>
              <a:t>Evidence of work history</a:t>
            </a:r>
          </a:p>
          <a:p>
            <a:pPr marL="285750" indent="-285750">
              <a:buFont typeface="Arial" panose="020B0604020202020204" pitchFamily="34" charset="0"/>
              <a:buChar char="•"/>
            </a:pPr>
            <a:r>
              <a:rPr lang="en-US" sz="2800" b="1" dirty="0"/>
              <a:t>Employment or character reference</a:t>
            </a:r>
          </a:p>
        </p:txBody>
      </p:sp>
      <p:sp>
        <p:nvSpPr>
          <p:cNvPr id="8" name="TextBox 7">
            <a:extLst>
              <a:ext uri="{FF2B5EF4-FFF2-40B4-BE49-F238E27FC236}">
                <a16:creationId xmlns:a16="http://schemas.microsoft.com/office/drawing/2014/main" id="{64FD8C14-6387-43A1-9B5E-5DB95750D5CF}"/>
              </a:ext>
            </a:extLst>
          </p:cNvPr>
          <p:cNvSpPr txBox="1"/>
          <p:nvPr/>
        </p:nvSpPr>
        <p:spPr>
          <a:xfrm>
            <a:off x="197395" y="278297"/>
            <a:ext cx="9065384" cy="584775"/>
          </a:xfrm>
          <a:prstGeom prst="rect">
            <a:avLst/>
          </a:prstGeom>
          <a:noFill/>
        </p:spPr>
        <p:txBody>
          <a:bodyPr wrap="square">
            <a:spAutoFit/>
          </a:bodyPr>
          <a:lstStyle/>
          <a:p>
            <a:r>
              <a:rPr lang="en-US" sz="3200" b="1" dirty="0"/>
              <a:t>U.S. Equal Employment Opportunity Commission</a:t>
            </a:r>
          </a:p>
        </p:txBody>
      </p:sp>
    </p:spTree>
    <p:extLst>
      <p:ext uri="{BB962C8B-B14F-4D97-AF65-F5344CB8AC3E}">
        <p14:creationId xmlns:p14="http://schemas.microsoft.com/office/powerpoint/2010/main" val="78584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06974F-8D01-482F-AB20-AA49386E9124}"/>
              </a:ext>
            </a:extLst>
          </p:cNvPr>
          <p:cNvSpPr>
            <a:spLocks noGrp="1"/>
          </p:cNvSpPr>
          <p:nvPr>
            <p:ph type="sldNum" sz="quarter" idx="4"/>
          </p:nvPr>
        </p:nvSpPr>
        <p:spPr/>
        <p:txBody>
          <a:bodyPr/>
          <a:lstStyle/>
          <a:p>
            <a:pPr>
              <a:defRPr/>
            </a:pPr>
            <a:fld id="{55B3CC35-1A31-4C5B-A989-B4273F6700FA}" type="slidenum">
              <a:rPr lang="en-US" smtClean="0"/>
              <a:pPr>
                <a:defRPr/>
              </a:pPr>
              <a:t>12</a:t>
            </a:fld>
            <a:endParaRPr lang="en-US" dirty="0"/>
          </a:p>
        </p:txBody>
      </p:sp>
      <p:sp>
        <p:nvSpPr>
          <p:cNvPr id="6" name="TextBox 5">
            <a:extLst>
              <a:ext uri="{FF2B5EF4-FFF2-40B4-BE49-F238E27FC236}">
                <a16:creationId xmlns:a16="http://schemas.microsoft.com/office/drawing/2014/main" id="{72A58B0D-997A-486C-BB6C-CD6D0FDBAABA}"/>
              </a:ext>
            </a:extLst>
          </p:cNvPr>
          <p:cNvSpPr txBox="1"/>
          <p:nvPr/>
        </p:nvSpPr>
        <p:spPr>
          <a:xfrm>
            <a:off x="693095" y="1413063"/>
            <a:ext cx="8218670" cy="4031873"/>
          </a:xfrm>
          <a:prstGeom prst="rect">
            <a:avLst/>
          </a:prstGeom>
          <a:noFill/>
        </p:spPr>
        <p:txBody>
          <a:bodyPr wrap="square">
            <a:spAutoFit/>
          </a:bodyPr>
          <a:lstStyle/>
          <a:p>
            <a:r>
              <a:rPr lang="en-US" sz="4400" b="1" dirty="0"/>
              <a:t>Research by economists confirms that hiring people with records is simply “smart business.”</a:t>
            </a:r>
          </a:p>
          <a:p>
            <a:pPr marL="571500" indent="-571500">
              <a:buFont typeface="Arial" panose="020B0604020202020204" pitchFamily="34" charset="0"/>
              <a:buChar char="•"/>
            </a:pPr>
            <a:endParaRPr lang="en-US" sz="2800" b="1" dirty="0"/>
          </a:p>
          <a:p>
            <a:pPr marL="571500" indent="-571500">
              <a:buFont typeface="Arial" panose="020B0604020202020204" pitchFamily="34" charset="0"/>
              <a:buChar char="•"/>
            </a:pPr>
            <a:r>
              <a:rPr lang="en-US" sz="3200" b="1" dirty="0"/>
              <a:t>Higher retention rates </a:t>
            </a:r>
          </a:p>
          <a:p>
            <a:pPr marL="571500" indent="-571500">
              <a:buFont typeface="Arial" panose="020B0604020202020204" pitchFamily="34" charset="0"/>
              <a:buChar char="•"/>
            </a:pPr>
            <a:r>
              <a:rPr lang="en-US" sz="3200" b="1" dirty="0"/>
              <a:t>Lower turnover</a:t>
            </a:r>
          </a:p>
          <a:p>
            <a:pPr marL="571500" indent="-571500">
              <a:buFont typeface="Arial" panose="020B0604020202020204" pitchFamily="34" charset="0"/>
              <a:buChar char="•"/>
            </a:pPr>
            <a:r>
              <a:rPr lang="en-US" sz="3200" b="1" dirty="0"/>
              <a:t>More loyal than the general workforce</a:t>
            </a:r>
          </a:p>
        </p:txBody>
      </p:sp>
      <p:sp>
        <p:nvSpPr>
          <p:cNvPr id="8" name="TextBox 7">
            <a:extLst>
              <a:ext uri="{FF2B5EF4-FFF2-40B4-BE49-F238E27FC236}">
                <a16:creationId xmlns:a16="http://schemas.microsoft.com/office/drawing/2014/main" id="{86CF9720-1A85-4B7E-AC52-0F7E94ECDE2E}"/>
              </a:ext>
            </a:extLst>
          </p:cNvPr>
          <p:cNvSpPr txBox="1"/>
          <p:nvPr/>
        </p:nvSpPr>
        <p:spPr>
          <a:xfrm>
            <a:off x="424260" y="5871528"/>
            <a:ext cx="4593770"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dobe Garamond Pro"/>
                <a:ea typeface="+mn-ea"/>
                <a:cs typeface="+mn-cs"/>
              </a:rPr>
              <a:t>Daryl Atkinson, “The Benefits of Ban the Box,” The Southern Coalition for Social Justice, 2014,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dobe Garamond Pro"/>
                <a:ea typeface="+mn-ea"/>
                <a:cs typeface="+mn-cs"/>
              </a:rPr>
              <a:t>http://www.southerncoalition.org/wp-content/uploads/2014/10/BantheBox_WhitePaper-2.pdf</a:t>
            </a:r>
          </a:p>
        </p:txBody>
      </p:sp>
    </p:spTree>
    <p:extLst>
      <p:ext uri="{BB962C8B-B14F-4D97-AF65-F5344CB8AC3E}">
        <p14:creationId xmlns:p14="http://schemas.microsoft.com/office/powerpoint/2010/main" val="428787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09500E-4A73-4C7D-983F-D45EEC0E9AEE}"/>
              </a:ext>
            </a:extLst>
          </p:cNvPr>
          <p:cNvSpPr>
            <a:spLocks noGrp="1"/>
          </p:cNvSpPr>
          <p:nvPr>
            <p:ph type="sldNum" sz="quarter" idx="4"/>
          </p:nvPr>
        </p:nvSpPr>
        <p:spPr/>
        <p:txBody>
          <a:bodyPr/>
          <a:lstStyle/>
          <a:p>
            <a:pPr>
              <a:defRPr/>
            </a:pPr>
            <a:fld id="{55B3CC35-1A31-4C5B-A989-B4273F6700FA}" type="slidenum">
              <a:rPr lang="en-US" smtClean="0"/>
              <a:pPr>
                <a:defRPr/>
              </a:pPr>
              <a:t>13</a:t>
            </a:fld>
            <a:endParaRPr lang="en-US" dirty="0"/>
          </a:p>
        </p:txBody>
      </p:sp>
      <p:sp>
        <p:nvSpPr>
          <p:cNvPr id="6" name="TextBox 5">
            <a:extLst>
              <a:ext uri="{FF2B5EF4-FFF2-40B4-BE49-F238E27FC236}">
                <a16:creationId xmlns:a16="http://schemas.microsoft.com/office/drawing/2014/main" id="{7C303F66-BA05-4A6B-8758-59BE01604E68}"/>
              </a:ext>
            </a:extLst>
          </p:cNvPr>
          <p:cNvSpPr txBox="1"/>
          <p:nvPr/>
        </p:nvSpPr>
        <p:spPr>
          <a:xfrm>
            <a:off x="1018888" y="975857"/>
            <a:ext cx="7296950" cy="707886"/>
          </a:xfrm>
          <a:prstGeom prst="rect">
            <a:avLst/>
          </a:prstGeom>
          <a:noFill/>
        </p:spPr>
        <p:txBody>
          <a:bodyPr wrap="square">
            <a:spAutoFit/>
          </a:bodyPr>
          <a:lstStyle/>
          <a:p>
            <a:r>
              <a:rPr lang="en-US" sz="4000" b="1" dirty="0"/>
              <a:t>Recovery Ready Communities </a:t>
            </a:r>
          </a:p>
        </p:txBody>
      </p:sp>
      <p:pic>
        <p:nvPicPr>
          <p:cNvPr id="7" name="Picture 6">
            <a:extLst>
              <a:ext uri="{FF2B5EF4-FFF2-40B4-BE49-F238E27FC236}">
                <a16:creationId xmlns:a16="http://schemas.microsoft.com/office/drawing/2014/main" id="{6BAEF466-6F69-4A6E-BBB5-428F44F9CA5E}"/>
              </a:ext>
            </a:extLst>
          </p:cNvPr>
          <p:cNvPicPr>
            <a:picLocks noChangeAspect="1"/>
          </p:cNvPicPr>
          <p:nvPr/>
        </p:nvPicPr>
        <p:blipFill>
          <a:blip r:embed="rId3"/>
          <a:stretch>
            <a:fillRect/>
          </a:stretch>
        </p:blipFill>
        <p:spPr>
          <a:xfrm>
            <a:off x="2075675" y="1755297"/>
            <a:ext cx="4570195" cy="2595423"/>
          </a:xfrm>
          <a:prstGeom prst="rect">
            <a:avLst/>
          </a:prstGeom>
        </p:spPr>
      </p:pic>
      <p:sp>
        <p:nvSpPr>
          <p:cNvPr id="11" name="TextBox 10">
            <a:extLst>
              <a:ext uri="{FF2B5EF4-FFF2-40B4-BE49-F238E27FC236}">
                <a16:creationId xmlns:a16="http://schemas.microsoft.com/office/drawing/2014/main" id="{354AEA67-A5BA-4806-965A-3F45D1D33712}"/>
              </a:ext>
            </a:extLst>
          </p:cNvPr>
          <p:cNvSpPr txBox="1"/>
          <p:nvPr/>
        </p:nvSpPr>
        <p:spPr>
          <a:xfrm>
            <a:off x="417550" y="4493829"/>
            <a:ext cx="8499627" cy="1754326"/>
          </a:xfrm>
          <a:prstGeom prst="rect">
            <a:avLst/>
          </a:prstGeom>
          <a:noFill/>
        </p:spPr>
        <p:txBody>
          <a:bodyPr wrap="square">
            <a:spAutoFit/>
          </a:bodyPr>
          <a:lstStyle/>
          <a:p>
            <a:pPr marL="285750" indent="-285750">
              <a:buFont typeface="Arial" panose="020B0604020202020204" pitchFamily="34" charset="0"/>
              <a:buChar char="•"/>
            </a:pPr>
            <a:r>
              <a:rPr lang="en-US" b="1" dirty="0"/>
              <a:t>House Bill 7, filed by Rep. Adam Bowling (R-Middlesboro), establishes a framework for communities to become “Recovery Ready,” bringing much needed consistency to local substance use prevention, treatment and recovery efforts.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House Bill 7 was signed into law by Governor Beshear on March 23, 2021.</a:t>
            </a:r>
          </a:p>
          <a:p>
            <a:endParaRPr lang="en-US" dirty="0"/>
          </a:p>
        </p:txBody>
      </p:sp>
    </p:spTree>
    <p:extLst>
      <p:ext uri="{BB962C8B-B14F-4D97-AF65-F5344CB8AC3E}">
        <p14:creationId xmlns:p14="http://schemas.microsoft.com/office/powerpoint/2010/main" val="244938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CAA1-B6DF-488B-9F2B-CD274C44ADB7}"/>
              </a:ext>
            </a:extLst>
          </p:cNvPr>
          <p:cNvSpPr>
            <a:spLocks noGrp="1"/>
          </p:cNvSpPr>
          <p:nvPr>
            <p:ph type="title"/>
          </p:nvPr>
        </p:nvSpPr>
        <p:spPr>
          <a:xfrm>
            <a:off x="462665" y="1316726"/>
            <a:ext cx="8257075" cy="691289"/>
          </a:xfrm>
        </p:spPr>
        <p:txBody>
          <a:bodyPr/>
          <a:lstStyle/>
          <a:p>
            <a:pPr algn="ctr"/>
            <a:r>
              <a:rPr lang="en-US" b="1" dirty="0">
                <a:solidFill>
                  <a:schemeClr val="tx1"/>
                </a:solidFill>
              </a:rPr>
              <a:t>HB 7 </a:t>
            </a:r>
          </a:p>
        </p:txBody>
      </p:sp>
      <p:sp>
        <p:nvSpPr>
          <p:cNvPr id="3" name="Content Placeholder 2">
            <a:extLst>
              <a:ext uri="{FF2B5EF4-FFF2-40B4-BE49-F238E27FC236}">
                <a16:creationId xmlns:a16="http://schemas.microsoft.com/office/drawing/2014/main" id="{E5211086-4845-4F64-B9A3-11685A1D67C1}"/>
              </a:ext>
            </a:extLst>
          </p:cNvPr>
          <p:cNvSpPr>
            <a:spLocks noGrp="1"/>
          </p:cNvSpPr>
          <p:nvPr>
            <p:ph idx="1"/>
          </p:nvPr>
        </p:nvSpPr>
        <p:spPr>
          <a:xfrm>
            <a:off x="462665" y="2046420"/>
            <a:ext cx="8257075" cy="3494854"/>
          </a:xfrm>
        </p:spPr>
        <p:txBody>
          <a:bodyPr/>
          <a:lstStyle/>
          <a:p>
            <a:pPr marL="342900" indent="-342900">
              <a:buFont typeface="Arial" panose="020B0604020202020204" pitchFamily="34" charset="0"/>
              <a:buChar char="•"/>
            </a:pPr>
            <a:r>
              <a:rPr lang="en-US" b="1" dirty="0"/>
              <a:t>Established the Advisory Council for Recovery Ready Communities;</a:t>
            </a:r>
          </a:p>
          <a:p>
            <a:pPr marL="342900" indent="-342900">
              <a:buFont typeface="Arial" panose="020B0604020202020204" pitchFamily="34" charset="0"/>
              <a:buChar char="•"/>
            </a:pPr>
            <a:r>
              <a:rPr lang="en-US" b="1" dirty="0"/>
              <a:t>Outlined the membership and duties assigned to the Advisory Council including adopting a Recovery Ready Community Certification Program; and</a:t>
            </a:r>
          </a:p>
          <a:p>
            <a:pPr marL="342900" indent="-342900">
              <a:buFont typeface="Arial" panose="020B0604020202020204" pitchFamily="34" charset="0"/>
              <a:buChar char="•"/>
            </a:pPr>
            <a:r>
              <a:rPr lang="en-US" b="1" dirty="0"/>
              <a:t>Authorized the Kentucky Office of Drug Control Policy to promulgate any administrative regulations that are necessary to advance the Advisory Council’s statutory duties.</a:t>
            </a:r>
          </a:p>
        </p:txBody>
      </p:sp>
      <p:sp>
        <p:nvSpPr>
          <p:cNvPr id="4" name="Slide Number Placeholder 3">
            <a:extLst>
              <a:ext uri="{FF2B5EF4-FFF2-40B4-BE49-F238E27FC236}">
                <a16:creationId xmlns:a16="http://schemas.microsoft.com/office/drawing/2014/main" id="{152BCFAC-E0A3-438D-8E9C-CAAA505495BB}"/>
              </a:ext>
            </a:extLst>
          </p:cNvPr>
          <p:cNvSpPr>
            <a:spLocks noGrp="1"/>
          </p:cNvSpPr>
          <p:nvPr>
            <p:ph type="sldNum" sz="quarter" idx="4"/>
          </p:nvPr>
        </p:nvSpPr>
        <p:spPr/>
        <p:txBody>
          <a:bodyPr/>
          <a:lstStyle/>
          <a:p>
            <a:pPr>
              <a:defRPr/>
            </a:pPr>
            <a:fld id="{55B3CC35-1A31-4C5B-A989-B4273F6700FA}" type="slidenum">
              <a:rPr lang="en-US" smtClean="0"/>
              <a:pPr>
                <a:defRPr/>
              </a:pPr>
              <a:t>14</a:t>
            </a:fld>
            <a:endParaRPr lang="en-US" dirty="0"/>
          </a:p>
        </p:txBody>
      </p:sp>
    </p:spTree>
    <p:extLst>
      <p:ext uri="{BB962C8B-B14F-4D97-AF65-F5344CB8AC3E}">
        <p14:creationId xmlns:p14="http://schemas.microsoft.com/office/powerpoint/2010/main" val="79896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EA6ACF-5823-4112-B71A-8FDFFA7ABADF}"/>
              </a:ext>
            </a:extLst>
          </p:cNvPr>
          <p:cNvSpPr>
            <a:spLocks noGrp="1"/>
          </p:cNvSpPr>
          <p:nvPr>
            <p:ph type="sldNum" sz="quarter" idx="4"/>
          </p:nvPr>
        </p:nvSpPr>
        <p:spPr/>
        <p:txBody>
          <a:bodyPr/>
          <a:lstStyle/>
          <a:p>
            <a:pPr>
              <a:defRPr/>
            </a:pPr>
            <a:fld id="{55B3CC35-1A31-4C5B-A989-B4273F6700FA}" type="slidenum">
              <a:rPr lang="en-US" smtClean="0"/>
              <a:pPr>
                <a:defRPr/>
              </a:pPr>
              <a:t>15</a:t>
            </a:fld>
            <a:endParaRPr lang="en-US" dirty="0"/>
          </a:p>
        </p:txBody>
      </p:sp>
      <p:sp>
        <p:nvSpPr>
          <p:cNvPr id="6" name="TextBox 5">
            <a:extLst>
              <a:ext uri="{FF2B5EF4-FFF2-40B4-BE49-F238E27FC236}">
                <a16:creationId xmlns:a16="http://schemas.microsoft.com/office/drawing/2014/main" id="{A6995D98-ED3A-48F7-9A0F-C66E6DA84B9C}"/>
              </a:ext>
            </a:extLst>
          </p:cNvPr>
          <p:cNvSpPr txBox="1"/>
          <p:nvPr/>
        </p:nvSpPr>
        <p:spPr>
          <a:xfrm>
            <a:off x="98178" y="1431940"/>
            <a:ext cx="9063581" cy="584775"/>
          </a:xfrm>
          <a:prstGeom prst="rect">
            <a:avLst/>
          </a:prstGeom>
          <a:noFill/>
        </p:spPr>
        <p:txBody>
          <a:bodyPr wrap="square">
            <a:spAutoFit/>
          </a:bodyPr>
          <a:lstStyle/>
          <a:p>
            <a:r>
              <a:rPr lang="en-US" sz="3200" b="1" dirty="0"/>
              <a:t>Recovery Ready Community Certification Program</a:t>
            </a:r>
          </a:p>
        </p:txBody>
      </p:sp>
      <p:sp>
        <p:nvSpPr>
          <p:cNvPr id="7" name="TextBox 6">
            <a:extLst>
              <a:ext uri="{FF2B5EF4-FFF2-40B4-BE49-F238E27FC236}">
                <a16:creationId xmlns:a16="http://schemas.microsoft.com/office/drawing/2014/main" id="{3EBEBD07-AA06-47CF-A540-B0C2E1AD9F8E}"/>
              </a:ext>
            </a:extLst>
          </p:cNvPr>
          <p:cNvSpPr txBox="1"/>
          <p:nvPr/>
        </p:nvSpPr>
        <p:spPr>
          <a:xfrm>
            <a:off x="443461" y="2274838"/>
            <a:ext cx="8257075" cy="2492990"/>
          </a:xfrm>
          <a:prstGeom prst="rect">
            <a:avLst/>
          </a:prstGeom>
          <a:noFill/>
        </p:spPr>
        <p:txBody>
          <a:bodyPr wrap="square">
            <a:spAutoFit/>
          </a:bodyPr>
          <a:lstStyle/>
          <a:p>
            <a:r>
              <a:rPr lang="en-US" sz="2400" b="1" dirty="0"/>
              <a:t>The purpose of the certification program is to provide a quality measure of a city's or county's substance use disorder recovery programs and to assure citizens and businesses that a city or county is </a:t>
            </a:r>
            <a:r>
              <a:rPr lang="en-US" sz="3600" b="1" dirty="0"/>
              <a:t>committed</a:t>
            </a:r>
            <a:r>
              <a:rPr lang="en-US" sz="2400" b="1" dirty="0"/>
              <a:t> to ensuring the availability of high-quality recovery programs in its community that can help lead to a highly skilled community workforce.</a:t>
            </a:r>
          </a:p>
        </p:txBody>
      </p:sp>
    </p:spTree>
    <p:extLst>
      <p:ext uri="{BB962C8B-B14F-4D97-AF65-F5344CB8AC3E}">
        <p14:creationId xmlns:p14="http://schemas.microsoft.com/office/powerpoint/2010/main" val="203210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8DAA8F-62FF-4809-9564-004A49E5A305}"/>
              </a:ext>
            </a:extLst>
          </p:cNvPr>
          <p:cNvSpPr>
            <a:spLocks noGrp="1"/>
          </p:cNvSpPr>
          <p:nvPr>
            <p:ph type="sldNum" sz="quarter" idx="4"/>
          </p:nvPr>
        </p:nvSpPr>
        <p:spPr/>
        <p:txBody>
          <a:bodyPr/>
          <a:lstStyle/>
          <a:p>
            <a:pPr>
              <a:defRPr/>
            </a:pPr>
            <a:fld id="{55B3CC35-1A31-4C5B-A989-B4273F6700FA}" type="slidenum">
              <a:rPr lang="en-US" smtClean="0"/>
              <a:pPr>
                <a:defRPr/>
              </a:pPr>
              <a:t>16</a:t>
            </a:fld>
            <a:endParaRPr lang="en-US" dirty="0"/>
          </a:p>
        </p:txBody>
      </p:sp>
      <p:sp>
        <p:nvSpPr>
          <p:cNvPr id="10" name="TextBox 9">
            <a:extLst>
              <a:ext uri="{FF2B5EF4-FFF2-40B4-BE49-F238E27FC236}">
                <a16:creationId xmlns:a16="http://schemas.microsoft.com/office/drawing/2014/main" id="{FE9E3B89-2814-4554-BB0E-3AAB96AD5A2C}"/>
              </a:ext>
            </a:extLst>
          </p:cNvPr>
          <p:cNvSpPr txBox="1"/>
          <p:nvPr/>
        </p:nvSpPr>
        <p:spPr>
          <a:xfrm>
            <a:off x="865917" y="1239915"/>
            <a:ext cx="7258545" cy="523220"/>
          </a:xfrm>
          <a:prstGeom prst="rect">
            <a:avLst/>
          </a:prstGeom>
          <a:noFill/>
        </p:spPr>
        <p:txBody>
          <a:bodyPr wrap="square">
            <a:spAutoFit/>
          </a:bodyPr>
          <a:lstStyle/>
          <a:p>
            <a:pPr algn="ctr"/>
            <a:r>
              <a:rPr lang="en-US" sz="2800" b="1" dirty="0"/>
              <a:t>Recovery Ready Communities Objectives</a:t>
            </a:r>
          </a:p>
        </p:txBody>
      </p:sp>
      <p:sp>
        <p:nvSpPr>
          <p:cNvPr id="2" name="TextBox 1">
            <a:extLst>
              <a:ext uri="{FF2B5EF4-FFF2-40B4-BE49-F238E27FC236}">
                <a16:creationId xmlns:a16="http://schemas.microsoft.com/office/drawing/2014/main" id="{261070CC-5288-480E-8A41-4935E4F12775}"/>
              </a:ext>
            </a:extLst>
          </p:cNvPr>
          <p:cNvSpPr txBox="1"/>
          <p:nvPr/>
        </p:nvSpPr>
        <p:spPr>
          <a:xfrm>
            <a:off x="462665" y="2084825"/>
            <a:ext cx="8065050" cy="449353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Reduce community stigma around substance use disorder, treatment, and recovery;</a:t>
            </a:r>
          </a:p>
          <a:p>
            <a:pPr marL="285750" indent="-285750">
              <a:buFont typeface="Arial" panose="020B0604020202020204" pitchFamily="34" charset="0"/>
              <a:buChar char="•"/>
            </a:pPr>
            <a:r>
              <a:rPr lang="en-US" sz="2400" b="1" dirty="0"/>
              <a:t>Empower communities to take inventory of existing substance use disorder prevention, treatment, and recovery resources available to its citizens;</a:t>
            </a:r>
          </a:p>
          <a:p>
            <a:pPr marL="285750" indent="-285750">
              <a:buFont typeface="Arial" panose="020B0604020202020204" pitchFamily="34" charset="0"/>
              <a:buChar char="•"/>
            </a:pPr>
            <a:r>
              <a:rPr lang="en-US" sz="2400" b="1" dirty="0"/>
              <a:t>Allow communities to use the inventory of recovery services to identify gaps in the existing system allowing them request resources to fill those gaps; and</a:t>
            </a:r>
          </a:p>
          <a:p>
            <a:pPr marL="285750" indent="-285750">
              <a:buFont typeface="Arial" panose="020B0604020202020204" pitchFamily="34" charset="0"/>
              <a:buChar char="•"/>
            </a:pPr>
            <a:r>
              <a:rPr lang="en-US" sz="2400" b="1" dirty="0"/>
              <a:t>Increase “recovery capital” at the individual, family, and community level.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3661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7C38B6-5DB1-1B93-70CC-1DE55C025FA5}"/>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B3CC35-1A31-4C5B-A989-B4273F6700FA}" type="slidenum">
              <a:rPr kumimoji="0" lang="en-US" sz="1600" b="0"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600" b="0" i="0" u="none" strike="noStrike" kern="1200" cap="none" spc="0" normalizeH="0" baseline="0" noProof="0" dirty="0">
              <a:ln>
                <a:noFill/>
              </a:ln>
              <a:solidFill>
                <a:prstClr val="black"/>
              </a:solidFill>
              <a:effectLst/>
              <a:uLnTx/>
              <a:uFillTx/>
              <a:latin typeface="Adobe Garamond Pro"/>
              <a:ea typeface="+mn-ea"/>
              <a:cs typeface="+mn-cs"/>
            </a:endParaRPr>
          </a:p>
        </p:txBody>
      </p:sp>
      <p:pic>
        <p:nvPicPr>
          <p:cNvPr id="5" name="Picture 4">
            <a:extLst>
              <a:ext uri="{FF2B5EF4-FFF2-40B4-BE49-F238E27FC236}">
                <a16:creationId xmlns:a16="http://schemas.microsoft.com/office/drawing/2014/main" id="{357A09E4-6677-E466-C30D-00EBBA4085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416"/>
          <a:stretch/>
        </p:blipFill>
        <p:spPr>
          <a:xfrm>
            <a:off x="2477290" y="1585560"/>
            <a:ext cx="4189419" cy="1756087"/>
          </a:xfrm>
          <a:prstGeom prst="rect">
            <a:avLst/>
          </a:prstGeom>
        </p:spPr>
      </p:pic>
      <p:pic>
        <p:nvPicPr>
          <p:cNvPr id="6" name="Picture 5">
            <a:extLst>
              <a:ext uri="{FF2B5EF4-FFF2-40B4-BE49-F238E27FC236}">
                <a16:creationId xmlns:a16="http://schemas.microsoft.com/office/drawing/2014/main" id="{34A5BB4B-C2B9-DCDA-ADE1-A6612683DC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931"/>
          <a:stretch/>
        </p:blipFill>
        <p:spPr>
          <a:xfrm>
            <a:off x="3074205" y="3659430"/>
            <a:ext cx="2817314" cy="1756087"/>
          </a:xfrm>
          <a:prstGeom prst="rect">
            <a:avLst/>
          </a:prstGeom>
        </p:spPr>
      </p:pic>
      <p:sp>
        <p:nvSpPr>
          <p:cNvPr id="2" name="Title 3">
            <a:extLst>
              <a:ext uri="{FF2B5EF4-FFF2-40B4-BE49-F238E27FC236}">
                <a16:creationId xmlns:a16="http://schemas.microsoft.com/office/drawing/2014/main" id="{DFABEEC0-2C97-220E-7EC7-8890E1D735B2}"/>
              </a:ext>
            </a:extLst>
          </p:cNvPr>
          <p:cNvSpPr txBox="1">
            <a:spLocks/>
          </p:cNvSpPr>
          <p:nvPr/>
        </p:nvSpPr>
        <p:spPr bwMode="auto">
          <a:xfrm>
            <a:off x="211825" y="285449"/>
            <a:ext cx="87203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dobe Garamond Pro"/>
                <a:ea typeface="+mn-ea"/>
                <a:cs typeface="+mn-cs"/>
              </a:defRPr>
            </a:lvl1pPr>
            <a:lvl2pPr marL="457200" algn="l" rtl="0" fontAlgn="base">
              <a:spcBef>
                <a:spcPct val="0"/>
              </a:spcBef>
              <a:spcAft>
                <a:spcPct val="0"/>
              </a:spcAft>
              <a:defRPr kern="1200">
                <a:solidFill>
                  <a:schemeClr val="tx1"/>
                </a:solidFill>
                <a:latin typeface="Adobe Garamond Pro"/>
                <a:ea typeface="+mn-ea"/>
                <a:cs typeface="+mn-cs"/>
              </a:defRPr>
            </a:lvl2pPr>
            <a:lvl3pPr marL="914400" algn="l" rtl="0" fontAlgn="base">
              <a:spcBef>
                <a:spcPct val="0"/>
              </a:spcBef>
              <a:spcAft>
                <a:spcPct val="0"/>
              </a:spcAft>
              <a:defRPr kern="1200">
                <a:solidFill>
                  <a:schemeClr val="tx1"/>
                </a:solidFill>
                <a:latin typeface="Adobe Garamond Pro"/>
                <a:ea typeface="+mn-ea"/>
                <a:cs typeface="+mn-cs"/>
              </a:defRPr>
            </a:lvl3pPr>
            <a:lvl4pPr marL="1371600" algn="l" rtl="0" fontAlgn="base">
              <a:spcBef>
                <a:spcPct val="0"/>
              </a:spcBef>
              <a:spcAft>
                <a:spcPct val="0"/>
              </a:spcAft>
              <a:defRPr kern="1200">
                <a:solidFill>
                  <a:schemeClr val="tx1"/>
                </a:solidFill>
                <a:latin typeface="Adobe Garamond Pro"/>
                <a:ea typeface="+mn-ea"/>
                <a:cs typeface="+mn-cs"/>
              </a:defRPr>
            </a:lvl4pPr>
            <a:lvl5pPr marL="1828800" algn="l" rtl="0" fontAlgn="base">
              <a:spcBef>
                <a:spcPct val="0"/>
              </a:spcBef>
              <a:spcAft>
                <a:spcPct val="0"/>
              </a:spcAft>
              <a:defRPr kern="1200">
                <a:solidFill>
                  <a:schemeClr val="tx1"/>
                </a:solidFill>
                <a:latin typeface="Adobe Garamond Pro"/>
                <a:ea typeface="+mn-ea"/>
                <a:cs typeface="+mn-cs"/>
              </a:defRPr>
            </a:lvl5pPr>
            <a:lvl6pPr marL="2286000" algn="l" defTabSz="914400" rtl="0" eaLnBrk="1" latinLnBrk="0" hangingPunct="1">
              <a:defRPr kern="1200">
                <a:solidFill>
                  <a:schemeClr val="tx1"/>
                </a:solidFill>
                <a:latin typeface="Adobe Garamond Pro"/>
                <a:ea typeface="+mn-ea"/>
                <a:cs typeface="+mn-cs"/>
              </a:defRPr>
            </a:lvl6pPr>
            <a:lvl7pPr marL="2743200" algn="l" defTabSz="914400" rtl="0" eaLnBrk="1" latinLnBrk="0" hangingPunct="1">
              <a:defRPr kern="1200">
                <a:solidFill>
                  <a:schemeClr val="tx1"/>
                </a:solidFill>
                <a:latin typeface="Adobe Garamond Pro"/>
                <a:ea typeface="+mn-ea"/>
                <a:cs typeface="+mn-cs"/>
              </a:defRPr>
            </a:lvl7pPr>
            <a:lvl8pPr marL="3200400" algn="l" defTabSz="914400" rtl="0" eaLnBrk="1" latinLnBrk="0" hangingPunct="1">
              <a:defRPr kern="1200">
                <a:solidFill>
                  <a:schemeClr val="tx1"/>
                </a:solidFill>
                <a:latin typeface="Adobe Garamond Pro"/>
                <a:ea typeface="+mn-ea"/>
                <a:cs typeface="+mn-cs"/>
              </a:defRPr>
            </a:lvl8pPr>
            <a:lvl9pPr marL="3657600" algn="l" defTabSz="914400" rtl="0" eaLnBrk="1" latinLnBrk="0" hangingPunct="1">
              <a:defRPr kern="1200">
                <a:solidFill>
                  <a:schemeClr val="tx1"/>
                </a:solidFill>
                <a:latin typeface="Adobe Garamond Pro"/>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Our VOA Core Values</a:t>
            </a:r>
          </a:p>
        </p:txBody>
      </p:sp>
    </p:spTree>
    <p:extLst>
      <p:ext uri="{BB962C8B-B14F-4D97-AF65-F5344CB8AC3E}">
        <p14:creationId xmlns:p14="http://schemas.microsoft.com/office/powerpoint/2010/main" val="276993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FC384F-CF4D-7DD0-14DB-8E5CA7C8D1D8}"/>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B3CC35-1A31-4C5B-A989-B4273F6700FA}" type="slidenum">
              <a:rPr kumimoji="0" lang="en-US" sz="1600" b="0"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sz="1600" b="0" i="0" u="none" strike="noStrike" kern="1200" cap="none" spc="0" normalizeH="0" baseline="0" noProof="0" dirty="0">
              <a:ln>
                <a:noFill/>
              </a:ln>
              <a:solidFill>
                <a:prstClr val="black"/>
              </a:solidFill>
              <a:effectLst/>
              <a:uLnTx/>
              <a:uFillTx/>
              <a:latin typeface="Adobe Garamond Pro"/>
              <a:ea typeface="+mn-ea"/>
              <a:cs typeface="+mn-cs"/>
            </a:endParaRPr>
          </a:p>
        </p:txBody>
      </p:sp>
      <p:sp>
        <p:nvSpPr>
          <p:cNvPr id="2" name="Title 3">
            <a:extLst>
              <a:ext uri="{FF2B5EF4-FFF2-40B4-BE49-F238E27FC236}">
                <a16:creationId xmlns:a16="http://schemas.microsoft.com/office/drawing/2014/main" id="{8ECF31A3-1CEE-DF1B-1E1D-9861BAF5A12B}"/>
              </a:ext>
            </a:extLst>
          </p:cNvPr>
          <p:cNvSpPr txBox="1">
            <a:spLocks/>
          </p:cNvSpPr>
          <p:nvPr/>
        </p:nvSpPr>
        <p:spPr bwMode="auto">
          <a:xfrm>
            <a:off x="211825" y="285449"/>
            <a:ext cx="87203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dobe Garamond Pro"/>
                <a:ea typeface="+mn-ea"/>
                <a:cs typeface="+mn-cs"/>
              </a:defRPr>
            </a:lvl1pPr>
            <a:lvl2pPr marL="457200" algn="l" rtl="0" fontAlgn="base">
              <a:spcBef>
                <a:spcPct val="0"/>
              </a:spcBef>
              <a:spcAft>
                <a:spcPct val="0"/>
              </a:spcAft>
              <a:defRPr kern="1200">
                <a:solidFill>
                  <a:schemeClr val="tx1"/>
                </a:solidFill>
                <a:latin typeface="Adobe Garamond Pro"/>
                <a:ea typeface="+mn-ea"/>
                <a:cs typeface="+mn-cs"/>
              </a:defRPr>
            </a:lvl2pPr>
            <a:lvl3pPr marL="914400" algn="l" rtl="0" fontAlgn="base">
              <a:spcBef>
                <a:spcPct val="0"/>
              </a:spcBef>
              <a:spcAft>
                <a:spcPct val="0"/>
              </a:spcAft>
              <a:defRPr kern="1200">
                <a:solidFill>
                  <a:schemeClr val="tx1"/>
                </a:solidFill>
                <a:latin typeface="Adobe Garamond Pro"/>
                <a:ea typeface="+mn-ea"/>
                <a:cs typeface="+mn-cs"/>
              </a:defRPr>
            </a:lvl3pPr>
            <a:lvl4pPr marL="1371600" algn="l" rtl="0" fontAlgn="base">
              <a:spcBef>
                <a:spcPct val="0"/>
              </a:spcBef>
              <a:spcAft>
                <a:spcPct val="0"/>
              </a:spcAft>
              <a:defRPr kern="1200">
                <a:solidFill>
                  <a:schemeClr val="tx1"/>
                </a:solidFill>
                <a:latin typeface="Adobe Garamond Pro"/>
                <a:ea typeface="+mn-ea"/>
                <a:cs typeface="+mn-cs"/>
              </a:defRPr>
            </a:lvl4pPr>
            <a:lvl5pPr marL="1828800" algn="l" rtl="0" fontAlgn="base">
              <a:spcBef>
                <a:spcPct val="0"/>
              </a:spcBef>
              <a:spcAft>
                <a:spcPct val="0"/>
              </a:spcAft>
              <a:defRPr kern="1200">
                <a:solidFill>
                  <a:schemeClr val="tx1"/>
                </a:solidFill>
                <a:latin typeface="Adobe Garamond Pro"/>
                <a:ea typeface="+mn-ea"/>
                <a:cs typeface="+mn-cs"/>
              </a:defRPr>
            </a:lvl5pPr>
            <a:lvl6pPr marL="2286000" algn="l" defTabSz="914400" rtl="0" eaLnBrk="1" latinLnBrk="0" hangingPunct="1">
              <a:defRPr kern="1200">
                <a:solidFill>
                  <a:schemeClr val="tx1"/>
                </a:solidFill>
                <a:latin typeface="Adobe Garamond Pro"/>
                <a:ea typeface="+mn-ea"/>
                <a:cs typeface="+mn-cs"/>
              </a:defRPr>
            </a:lvl6pPr>
            <a:lvl7pPr marL="2743200" algn="l" defTabSz="914400" rtl="0" eaLnBrk="1" latinLnBrk="0" hangingPunct="1">
              <a:defRPr kern="1200">
                <a:solidFill>
                  <a:schemeClr val="tx1"/>
                </a:solidFill>
                <a:latin typeface="Adobe Garamond Pro"/>
                <a:ea typeface="+mn-ea"/>
                <a:cs typeface="+mn-cs"/>
              </a:defRPr>
            </a:lvl7pPr>
            <a:lvl8pPr marL="3200400" algn="l" defTabSz="914400" rtl="0" eaLnBrk="1" latinLnBrk="0" hangingPunct="1">
              <a:defRPr kern="1200">
                <a:solidFill>
                  <a:schemeClr val="tx1"/>
                </a:solidFill>
                <a:latin typeface="Adobe Garamond Pro"/>
                <a:ea typeface="+mn-ea"/>
                <a:cs typeface="+mn-cs"/>
              </a:defRPr>
            </a:lvl8pPr>
            <a:lvl9pPr marL="3657600" algn="l" defTabSz="914400" rtl="0" eaLnBrk="1" latinLnBrk="0" hangingPunct="1">
              <a:defRPr kern="1200">
                <a:solidFill>
                  <a:schemeClr val="tx1"/>
                </a:solidFill>
                <a:latin typeface="Adobe Garamond Pro"/>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Freedom House</a:t>
            </a:r>
          </a:p>
        </p:txBody>
      </p:sp>
      <p:sp>
        <p:nvSpPr>
          <p:cNvPr id="3" name="Content Placeholder 2">
            <a:extLst>
              <a:ext uri="{FF2B5EF4-FFF2-40B4-BE49-F238E27FC236}">
                <a16:creationId xmlns:a16="http://schemas.microsoft.com/office/drawing/2014/main" id="{5A545BF6-B566-AA0A-C02C-CB498603C404}"/>
              </a:ext>
            </a:extLst>
          </p:cNvPr>
          <p:cNvSpPr txBox="1">
            <a:spLocks/>
          </p:cNvSpPr>
          <p:nvPr/>
        </p:nvSpPr>
        <p:spPr bwMode="auto">
          <a:xfrm>
            <a:off x="281062" y="1706434"/>
            <a:ext cx="4290938" cy="3994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algn="l" rtl="0" fontAlgn="base">
              <a:spcBef>
                <a:spcPct val="0"/>
              </a:spcBef>
              <a:spcAft>
                <a:spcPct val="0"/>
              </a:spcAft>
              <a:defRPr kern="1200">
                <a:solidFill>
                  <a:schemeClr val="tx1"/>
                </a:solidFill>
                <a:latin typeface="Adobe Garamond Pro"/>
                <a:ea typeface="+mn-ea"/>
                <a:cs typeface="+mn-cs"/>
              </a:defRPr>
            </a:lvl1pPr>
            <a:lvl2pPr marL="457200" algn="l" rtl="0" fontAlgn="base">
              <a:spcBef>
                <a:spcPct val="0"/>
              </a:spcBef>
              <a:spcAft>
                <a:spcPct val="0"/>
              </a:spcAft>
              <a:defRPr kern="1200">
                <a:solidFill>
                  <a:schemeClr val="tx1"/>
                </a:solidFill>
                <a:latin typeface="Adobe Garamond Pro"/>
                <a:ea typeface="+mn-ea"/>
                <a:cs typeface="+mn-cs"/>
              </a:defRPr>
            </a:lvl2pPr>
            <a:lvl3pPr marL="914400" algn="l" rtl="0" fontAlgn="base">
              <a:spcBef>
                <a:spcPct val="0"/>
              </a:spcBef>
              <a:spcAft>
                <a:spcPct val="0"/>
              </a:spcAft>
              <a:defRPr kern="1200">
                <a:solidFill>
                  <a:schemeClr val="tx1"/>
                </a:solidFill>
                <a:latin typeface="Adobe Garamond Pro"/>
                <a:ea typeface="+mn-ea"/>
                <a:cs typeface="+mn-cs"/>
              </a:defRPr>
            </a:lvl3pPr>
            <a:lvl4pPr marL="1371600" algn="l" rtl="0" fontAlgn="base">
              <a:spcBef>
                <a:spcPct val="0"/>
              </a:spcBef>
              <a:spcAft>
                <a:spcPct val="0"/>
              </a:spcAft>
              <a:defRPr kern="1200">
                <a:solidFill>
                  <a:schemeClr val="tx1"/>
                </a:solidFill>
                <a:latin typeface="Adobe Garamond Pro"/>
                <a:ea typeface="+mn-ea"/>
                <a:cs typeface="+mn-cs"/>
              </a:defRPr>
            </a:lvl4pPr>
            <a:lvl5pPr marL="1828800" algn="l" rtl="0" fontAlgn="base">
              <a:spcBef>
                <a:spcPct val="0"/>
              </a:spcBef>
              <a:spcAft>
                <a:spcPct val="0"/>
              </a:spcAft>
              <a:defRPr kern="1200">
                <a:solidFill>
                  <a:schemeClr val="tx1"/>
                </a:solidFill>
                <a:latin typeface="Adobe Garamond Pro"/>
                <a:ea typeface="+mn-ea"/>
                <a:cs typeface="+mn-cs"/>
              </a:defRPr>
            </a:lvl5pPr>
            <a:lvl6pPr marL="2286000" algn="l" defTabSz="914400" rtl="0" eaLnBrk="1" latinLnBrk="0" hangingPunct="1">
              <a:defRPr kern="1200">
                <a:solidFill>
                  <a:schemeClr val="tx1"/>
                </a:solidFill>
                <a:latin typeface="Adobe Garamond Pro"/>
                <a:ea typeface="+mn-ea"/>
                <a:cs typeface="+mn-cs"/>
              </a:defRPr>
            </a:lvl6pPr>
            <a:lvl7pPr marL="2743200" algn="l" defTabSz="914400" rtl="0" eaLnBrk="1" latinLnBrk="0" hangingPunct="1">
              <a:defRPr kern="1200">
                <a:solidFill>
                  <a:schemeClr val="tx1"/>
                </a:solidFill>
                <a:latin typeface="Adobe Garamond Pro"/>
                <a:ea typeface="+mn-ea"/>
                <a:cs typeface="+mn-cs"/>
              </a:defRPr>
            </a:lvl7pPr>
            <a:lvl8pPr marL="3200400" algn="l" defTabSz="914400" rtl="0" eaLnBrk="1" latinLnBrk="0" hangingPunct="1">
              <a:defRPr kern="1200">
                <a:solidFill>
                  <a:schemeClr val="tx1"/>
                </a:solidFill>
                <a:latin typeface="Adobe Garamond Pro"/>
                <a:ea typeface="+mn-ea"/>
                <a:cs typeface="+mn-cs"/>
              </a:defRPr>
            </a:lvl8pPr>
            <a:lvl9pPr marL="3657600" algn="l" defTabSz="914400" rtl="0" eaLnBrk="1" latinLnBrk="0" hangingPunct="1">
              <a:defRPr kern="1200">
                <a:solidFill>
                  <a:schemeClr val="tx1"/>
                </a:solidFill>
                <a:latin typeface="Adobe Garamond Pro"/>
                <a:ea typeface="+mn-ea"/>
                <a:cs typeface="+mn-cs"/>
              </a:defRPr>
            </a:lvl9pPr>
          </a:lstStyle>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nationally-recognized model for recovery for pregnant and parenting moms.</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of only seven programs – and the only one in KY – to be certified by the rigorous American Society of Addiction Medicine, in the pilot phase of the Medicaid ASAM certification roll-out.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dobe Garamond Pro"/>
              <a:ea typeface="+mn-ea"/>
              <a:cs typeface="+mn-cs"/>
            </a:endParaRPr>
          </a:p>
        </p:txBody>
      </p:sp>
      <p:pic>
        <p:nvPicPr>
          <p:cNvPr id="6" name="Picture 5">
            <a:extLst>
              <a:ext uri="{FF2B5EF4-FFF2-40B4-BE49-F238E27FC236}">
                <a16:creationId xmlns:a16="http://schemas.microsoft.com/office/drawing/2014/main" id="{B48A3D19-A33F-7DBF-BF65-E695A9DB6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595" y="1212347"/>
            <a:ext cx="3573470" cy="5360205"/>
          </a:xfrm>
          <a:prstGeom prst="rect">
            <a:avLst/>
          </a:prstGeom>
        </p:spPr>
      </p:pic>
    </p:spTree>
    <p:extLst>
      <p:ext uri="{BB962C8B-B14F-4D97-AF65-F5344CB8AC3E}">
        <p14:creationId xmlns:p14="http://schemas.microsoft.com/office/powerpoint/2010/main" val="412534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1CD1CF-CAAA-859B-3DB2-2BD34E39532C}"/>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B3CC35-1A31-4C5B-A989-B4273F6700FA}" type="slidenum">
              <a:rPr kumimoji="0" lang="en-US" sz="1600" b="0" i="0" u="none" strike="noStrike" kern="1200" cap="none" spc="0" normalizeH="0" baseline="0" noProof="0" smtClean="0">
                <a:ln>
                  <a:noFill/>
                </a:ln>
                <a:solidFill>
                  <a:prstClr val="black"/>
                </a:solidFill>
                <a:effectLst/>
                <a:uLnTx/>
                <a:uFillTx/>
                <a:latin typeface="Adobe Garamond Pro"/>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600" b="0" i="0" u="none" strike="noStrike" kern="1200" cap="none" spc="0" normalizeH="0" baseline="0" noProof="0" dirty="0">
              <a:ln>
                <a:noFill/>
              </a:ln>
              <a:solidFill>
                <a:prstClr val="black"/>
              </a:solidFill>
              <a:effectLst/>
              <a:uLnTx/>
              <a:uFillTx/>
              <a:latin typeface="Adobe Garamond Pro"/>
              <a:ea typeface="+mn-ea"/>
              <a:cs typeface="+mn-cs"/>
            </a:endParaRPr>
          </a:p>
        </p:txBody>
      </p:sp>
      <p:sp>
        <p:nvSpPr>
          <p:cNvPr id="5" name="Title 3">
            <a:extLst>
              <a:ext uri="{FF2B5EF4-FFF2-40B4-BE49-F238E27FC236}">
                <a16:creationId xmlns:a16="http://schemas.microsoft.com/office/drawing/2014/main" id="{3A466A73-83AC-8F07-E846-6DE6951A0855}"/>
              </a:ext>
            </a:extLst>
          </p:cNvPr>
          <p:cNvSpPr txBox="1">
            <a:spLocks/>
          </p:cNvSpPr>
          <p:nvPr/>
        </p:nvSpPr>
        <p:spPr bwMode="auto">
          <a:xfrm>
            <a:off x="211825" y="285449"/>
            <a:ext cx="87203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dobe Garamond Pro"/>
                <a:ea typeface="+mn-ea"/>
                <a:cs typeface="+mn-cs"/>
              </a:defRPr>
            </a:lvl1pPr>
            <a:lvl2pPr marL="457200" algn="l" rtl="0" fontAlgn="base">
              <a:spcBef>
                <a:spcPct val="0"/>
              </a:spcBef>
              <a:spcAft>
                <a:spcPct val="0"/>
              </a:spcAft>
              <a:defRPr kern="1200">
                <a:solidFill>
                  <a:schemeClr val="tx1"/>
                </a:solidFill>
                <a:latin typeface="Adobe Garamond Pro"/>
                <a:ea typeface="+mn-ea"/>
                <a:cs typeface="+mn-cs"/>
              </a:defRPr>
            </a:lvl2pPr>
            <a:lvl3pPr marL="914400" algn="l" rtl="0" fontAlgn="base">
              <a:spcBef>
                <a:spcPct val="0"/>
              </a:spcBef>
              <a:spcAft>
                <a:spcPct val="0"/>
              </a:spcAft>
              <a:defRPr kern="1200">
                <a:solidFill>
                  <a:schemeClr val="tx1"/>
                </a:solidFill>
                <a:latin typeface="Adobe Garamond Pro"/>
                <a:ea typeface="+mn-ea"/>
                <a:cs typeface="+mn-cs"/>
              </a:defRPr>
            </a:lvl3pPr>
            <a:lvl4pPr marL="1371600" algn="l" rtl="0" fontAlgn="base">
              <a:spcBef>
                <a:spcPct val="0"/>
              </a:spcBef>
              <a:spcAft>
                <a:spcPct val="0"/>
              </a:spcAft>
              <a:defRPr kern="1200">
                <a:solidFill>
                  <a:schemeClr val="tx1"/>
                </a:solidFill>
                <a:latin typeface="Adobe Garamond Pro"/>
                <a:ea typeface="+mn-ea"/>
                <a:cs typeface="+mn-cs"/>
              </a:defRPr>
            </a:lvl4pPr>
            <a:lvl5pPr marL="1828800" algn="l" rtl="0" fontAlgn="base">
              <a:spcBef>
                <a:spcPct val="0"/>
              </a:spcBef>
              <a:spcAft>
                <a:spcPct val="0"/>
              </a:spcAft>
              <a:defRPr kern="1200">
                <a:solidFill>
                  <a:schemeClr val="tx1"/>
                </a:solidFill>
                <a:latin typeface="Adobe Garamond Pro"/>
                <a:ea typeface="+mn-ea"/>
                <a:cs typeface="+mn-cs"/>
              </a:defRPr>
            </a:lvl5pPr>
            <a:lvl6pPr marL="2286000" algn="l" defTabSz="914400" rtl="0" eaLnBrk="1" latinLnBrk="0" hangingPunct="1">
              <a:defRPr kern="1200">
                <a:solidFill>
                  <a:schemeClr val="tx1"/>
                </a:solidFill>
                <a:latin typeface="Adobe Garamond Pro"/>
                <a:ea typeface="+mn-ea"/>
                <a:cs typeface="+mn-cs"/>
              </a:defRPr>
            </a:lvl6pPr>
            <a:lvl7pPr marL="2743200" algn="l" defTabSz="914400" rtl="0" eaLnBrk="1" latinLnBrk="0" hangingPunct="1">
              <a:defRPr kern="1200">
                <a:solidFill>
                  <a:schemeClr val="tx1"/>
                </a:solidFill>
                <a:latin typeface="Adobe Garamond Pro"/>
                <a:ea typeface="+mn-ea"/>
                <a:cs typeface="+mn-cs"/>
              </a:defRPr>
            </a:lvl7pPr>
            <a:lvl8pPr marL="3200400" algn="l" defTabSz="914400" rtl="0" eaLnBrk="1" latinLnBrk="0" hangingPunct="1">
              <a:defRPr kern="1200">
                <a:solidFill>
                  <a:schemeClr val="tx1"/>
                </a:solidFill>
                <a:latin typeface="Adobe Garamond Pro"/>
                <a:ea typeface="+mn-ea"/>
                <a:cs typeface="+mn-cs"/>
              </a:defRPr>
            </a:lvl8pPr>
            <a:lvl9pPr marL="3657600" algn="l" defTabSz="914400" rtl="0" eaLnBrk="1" latinLnBrk="0" hangingPunct="1">
              <a:defRPr kern="1200">
                <a:solidFill>
                  <a:schemeClr val="tx1"/>
                </a:solidFill>
                <a:latin typeface="Adobe Garamond Pro"/>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Services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People in Recovery</a:t>
            </a:r>
          </a:p>
        </p:txBody>
      </p:sp>
      <p:sp>
        <p:nvSpPr>
          <p:cNvPr id="6" name="Content Placeholder 2">
            <a:extLst>
              <a:ext uri="{FF2B5EF4-FFF2-40B4-BE49-F238E27FC236}">
                <a16:creationId xmlns:a16="http://schemas.microsoft.com/office/drawing/2014/main" id="{FC41155D-5799-8C86-1C64-526ECBBD0F72}"/>
              </a:ext>
            </a:extLst>
          </p:cNvPr>
          <p:cNvSpPr txBox="1">
            <a:spLocks/>
          </p:cNvSpPr>
          <p:nvPr/>
        </p:nvSpPr>
        <p:spPr bwMode="auto">
          <a:xfrm>
            <a:off x="281062" y="1706434"/>
            <a:ext cx="4290938" cy="3994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en-US"/>
            </a:defPPr>
            <a:lvl1pPr algn="l" rtl="0" fontAlgn="base">
              <a:spcBef>
                <a:spcPct val="0"/>
              </a:spcBef>
              <a:spcAft>
                <a:spcPct val="0"/>
              </a:spcAft>
              <a:defRPr kern="1200">
                <a:solidFill>
                  <a:schemeClr val="tx1"/>
                </a:solidFill>
                <a:latin typeface="Adobe Garamond Pro"/>
                <a:ea typeface="+mn-ea"/>
                <a:cs typeface="+mn-cs"/>
              </a:defRPr>
            </a:lvl1pPr>
            <a:lvl2pPr marL="457200" algn="l" rtl="0" fontAlgn="base">
              <a:spcBef>
                <a:spcPct val="0"/>
              </a:spcBef>
              <a:spcAft>
                <a:spcPct val="0"/>
              </a:spcAft>
              <a:defRPr kern="1200">
                <a:solidFill>
                  <a:schemeClr val="tx1"/>
                </a:solidFill>
                <a:latin typeface="Adobe Garamond Pro"/>
                <a:ea typeface="+mn-ea"/>
                <a:cs typeface="+mn-cs"/>
              </a:defRPr>
            </a:lvl2pPr>
            <a:lvl3pPr marL="914400" algn="l" rtl="0" fontAlgn="base">
              <a:spcBef>
                <a:spcPct val="0"/>
              </a:spcBef>
              <a:spcAft>
                <a:spcPct val="0"/>
              </a:spcAft>
              <a:defRPr kern="1200">
                <a:solidFill>
                  <a:schemeClr val="tx1"/>
                </a:solidFill>
                <a:latin typeface="Adobe Garamond Pro"/>
                <a:ea typeface="+mn-ea"/>
                <a:cs typeface="+mn-cs"/>
              </a:defRPr>
            </a:lvl3pPr>
            <a:lvl4pPr marL="1371600" algn="l" rtl="0" fontAlgn="base">
              <a:spcBef>
                <a:spcPct val="0"/>
              </a:spcBef>
              <a:spcAft>
                <a:spcPct val="0"/>
              </a:spcAft>
              <a:defRPr kern="1200">
                <a:solidFill>
                  <a:schemeClr val="tx1"/>
                </a:solidFill>
                <a:latin typeface="Adobe Garamond Pro"/>
                <a:ea typeface="+mn-ea"/>
                <a:cs typeface="+mn-cs"/>
              </a:defRPr>
            </a:lvl4pPr>
            <a:lvl5pPr marL="1828800" algn="l" rtl="0" fontAlgn="base">
              <a:spcBef>
                <a:spcPct val="0"/>
              </a:spcBef>
              <a:spcAft>
                <a:spcPct val="0"/>
              </a:spcAft>
              <a:defRPr kern="1200">
                <a:solidFill>
                  <a:schemeClr val="tx1"/>
                </a:solidFill>
                <a:latin typeface="Adobe Garamond Pro"/>
                <a:ea typeface="+mn-ea"/>
                <a:cs typeface="+mn-cs"/>
              </a:defRPr>
            </a:lvl5pPr>
            <a:lvl6pPr marL="2286000" algn="l" defTabSz="914400" rtl="0" eaLnBrk="1" latinLnBrk="0" hangingPunct="1">
              <a:defRPr kern="1200">
                <a:solidFill>
                  <a:schemeClr val="tx1"/>
                </a:solidFill>
                <a:latin typeface="Adobe Garamond Pro"/>
                <a:ea typeface="+mn-ea"/>
                <a:cs typeface="+mn-cs"/>
              </a:defRPr>
            </a:lvl6pPr>
            <a:lvl7pPr marL="2743200" algn="l" defTabSz="914400" rtl="0" eaLnBrk="1" latinLnBrk="0" hangingPunct="1">
              <a:defRPr kern="1200">
                <a:solidFill>
                  <a:schemeClr val="tx1"/>
                </a:solidFill>
                <a:latin typeface="Adobe Garamond Pro"/>
                <a:ea typeface="+mn-ea"/>
                <a:cs typeface="+mn-cs"/>
              </a:defRPr>
            </a:lvl7pPr>
            <a:lvl8pPr marL="3200400" algn="l" defTabSz="914400" rtl="0" eaLnBrk="1" latinLnBrk="0" hangingPunct="1">
              <a:defRPr kern="1200">
                <a:solidFill>
                  <a:schemeClr val="tx1"/>
                </a:solidFill>
                <a:latin typeface="Adobe Garamond Pro"/>
                <a:ea typeface="+mn-ea"/>
                <a:cs typeface="+mn-cs"/>
              </a:defRPr>
            </a:lvl8pPr>
            <a:lvl9pPr marL="3657600" algn="l" defTabSz="914400" rtl="0" eaLnBrk="1" latinLnBrk="0" hangingPunct="1">
              <a:defRPr kern="1200">
                <a:solidFill>
                  <a:schemeClr val="tx1"/>
                </a:solidFill>
                <a:latin typeface="Adobe Garamond Pro"/>
                <a:ea typeface="+mn-ea"/>
                <a:cs typeface="+mn-cs"/>
              </a:defRPr>
            </a:lvl9pPr>
          </a:lstStyle>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placement &amp; follow-up</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Job training and search assistance</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Career counseling &amp; mentoring</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Classroom training</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assistance</a:t>
            </a:r>
          </a:p>
          <a:p>
            <a:pPr marL="342900" marR="0" lvl="0" indent="-342900" algn="l" defTabSz="914400" rtl="0" eaLnBrk="1" fontAlgn="base" latinLnBrk="0" hangingPunct="1">
              <a:lnSpc>
                <a:spcPct val="120000"/>
              </a:lnSpc>
              <a:spcBef>
                <a:spcPct val="0"/>
              </a:spcBef>
              <a:spcAft>
                <a:spcPct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Life skills support services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dobe Garamond Pro"/>
              <a:ea typeface="+mn-ea"/>
              <a:cs typeface="+mn-cs"/>
            </a:endParaRPr>
          </a:p>
        </p:txBody>
      </p:sp>
      <p:pic>
        <p:nvPicPr>
          <p:cNvPr id="8" name="Picture 7" descr="A group of people posing for a photo&#10;&#10;Description automatically generated">
            <a:extLst>
              <a:ext uri="{FF2B5EF4-FFF2-40B4-BE49-F238E27FC236}">
                <a16:creationId xmlns:a16="http://schemas.microsoft.com/office/drawing/2014/main" id="{90334572-864D-5E56-68FC-16689A68A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802" y="1503934"/>
            <a:ext cx="4168136" cy="3867510"/>
          </a:xfrm>
          <a:prstGeom prst="rect">
            <a:avLst/>
          </a:prstGeom>
        </p:spPr>
      </p:pic>
    </p:spTree>
    <p:extLst>
      <p:ext uri="{BB962C8B-B14F-4D97-AF65-F5344CB8AC3E}">
        <p14:creationId xmlns:p14="http://schemas.microsoft.com/office/powerpoint/2010/main" val="120121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C1C75-718C-48DD-9990-9EC656483881}"/>
              </a:ext>
            </a:extLst>
          </p:cNvPr>
          <p:cNvSpPr>
            <a:spLocks noGrp="1"/>
          </p:cNvSpPr>
          <p:nvPr>
            <p:ph type="sldNum" sz="quarter" idx="4"/>
          </p:nvPr>
        </p:nvSpPr>
        <p:spPr/>
        <p:txBody>
          <a:bodyPr/>
          <a:lstStyle/>
          <a:p>
            <a:pPr>
              <a:defRPr/>
            </a:pPr>
            <a:fld id="{55B3CC35-1A31-4C5B-A989-B4273F6700FA}" type="slidenum">
              <a:rPr lang="en-US" smtClean="0"/>
              <a:pPr>
                <a:defRPr/>
              </a:pPr>
              <a:t>5</a:t>
            </a:fld>
            <a:endParaRPr lang="en-US" dirty="0"/>
          </a:p>
        </p:txBody>
      </p:sp>
      <p:pic>
        <p:nvPicPr>
          <p:cNvPr id="8" name="Picture 7" descr="A picture containing wall, person, indoor, posing&#10;&#10;Description automatically generated">
            <a:extLst>
              <a:ext uri="{FF2B5EF4-FFF2-40B4-BE49-F238E27FC236}">
                <a16:creationId xmlns:a16="http://schemas.microsoft.com/office/drawing/2014/main" id="{6345E833-5BA9-411F-AA35-AADE41E5E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055" y="2238445"/>
            <a:ext cx="3302830" cy="3110805"/>
          </a:xfrm>
          <a:prstGeom prst="rect">
            <a:avLst/>
          </a:prstGeom>
        </p:spPr>
      </p:pic>
      <p:pic>
        <p:nvPicPr>
          <p:cNvPr id="12" name="Picture 11">
            <a:extLst>
              <a:ext uri="{FF2B5EF4-FFF2-40B4-BE49-F238E27FC236}">
                <a16:creationId xmlns:a16="http://schemas.microsoft.com/office/drawing/2014/main" id="{43133850-EA3A-4824-8F50-B15AE5B9DF42}"/>
              </a:ext>
            </a:extLst>
          </p:cNvPr>
          <p:cNvPicPr>
            <a:picLocks noChangeAspect="1"/>
          </p:cNvPicPr>
          <p:nvPr/>
        </p:nvPicPr>
        <p:blipFill>
          <a:blip r:embed="rId3"/>
          <a:stretch>
            <a:fillRect/>
          </a:stretch>
        </p:blipFill>
        <p:spPr>
          <a:xfrm>
            <a:off x="5349344" y="2929735"/>
            <a:ext cx="3379640" cy="1258252"/>
          </a:xfrm>
          <a:prstGeom prst="rect">
            <a:avLst/>
          </a:prstGeom>
        </p:spPr>
      </p:pic>
      <p:pic>
        <p:nvPicPr>
          <p:cNvPr id="14" name="Picture 13">
            <a:extLst>
              <a:ext uri="{FF2B5EF4-FFF2-40B4-BE49-F238E27FC236}">
                <a16:creationId xmlns:a16="http://schemas.microsoft.com/office/drawing/2014/main" id="{F59B014D-749C-479F-83FE-6CC3DA7DC12F}"/>
              </a:ext>
            </a:extLst>
          </p:cNvPr>
          <p:cNvPicPr>
            <a:picLocks noChangeAspect="1"/>
          </p:cNvPicPr>
          <p:nvPr/>
        </p:nvPicPr>
        <p:blipFill>
          <a:blip r:embed="rId4"/>
          <a:stretch>
            <a:fillRect/>
          </a:stretch>
        </p:blipFill>
        <p:spPr>
          <a:xfrm>
            <a:off x="1088030" y="1158508"/>
            <a:ext cx="6989710" cy="1066892"/>
          </a:xfrm>
          <a:prstGeom prst="rect">
            <a:avLst/>
          </a:prstGeom>
        </p:spPr>
      </p:pic>
    </p:spTree>
    <p:extLst>
      <p:ext uri="{BB962C8B-B14F-4D97-AF65-F5344CB8AC3E}">
        <p14:creationId xmlns:p14="http://schemas.microsoft.com/office/powerpoint/2010/main" val="228863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819AF-4680-41F5-AD2B-D563C2E3DFE8}"/>
              </a:ext>
            </a:extLst>
          </p:cNvPr>
          <p:cNvSpPr>
            <a:spLocks noGrp="1"/>
          </p:cNvSpPr>
          <p:nvPr>
            <p:ph type="sldNum" sz="quarter" idx="4"/>
          </p:nvPr>
        </p:nvSpPr>
        <p:spPr/>
        <p:txBody>
          <a:bodyPr/>
          <a:lstStyle/>
          <a:p>
            <a:pPr>
              <a:defRPr/>
            </a:pPr>
            <a:fld id="{55B3CC35-1A31-4C5B-A989-B4273F6700FA}" type="slidenum">
              <a:rPr lang="en-US" smtClean="0"/>
              <a:pPr>
                <a:defRPr/>
              </a:pPr>
              <a:t>6</a:t>
            </a:fld>
            <a:endParaRPr lang="en-US" dirty="0"/>
          </a:p>
        </p:txBody>
      </p:sp>
      <p:sp>
        <p:nvSpPr>
          <p:cNvPr id="6" name="TextBox 5">
            <a:extLst>
              <a:ext uri="{FF2B5EF4-FFF2-40B4-BE49-F238E27FC236}">
                <a16:creationId xmlns:a16="http://schemas.microsoft.com/office/drawing/2014/main" id="{87BF250B-EF16-4C81-8C8B-F3573A39C9B1}"/>
              </a:ext>
            </a:extLst>
          </p:cNvPr>
          <p:cNvSpPr txBox="1"/>
          <p:nvPr/>
        </p:nvSpPr>
        <p:spPr>
          <a:xfrm>
            <a:off x="232235" y="1700775"/>
            <a:ext cx="8794745" cy="3785652"/>
          </a:xfrm>
          <a:prstGeom prst="rect">
            <a:avLst/>
          </a:prstGeom>
          <a:noFill/>
        </p:spPr>
        <p:txBody>
          <a:bodyPr wrap="square">
            <a:spAutoFit/>
          </a:bodyPr>
          <a:lstStyle/>
          <a:p>
            <a:r>
              <a:rPr lang="en-US" sz="4000" b="1" dirty="0"/>
              <a:t>According to the Crime &amp; Justice Policy Institute, “employment fills a vital need for most individuals; it provides income, social connection, and feelings of societal contribution and self-worth.”</a:t>
            </a:r>
          </a:p>
        </p:txBody>
      </p:sp>
      <p:sp>
        <p:nvSpPr>
          <p:cNvPr id="8" name="TextBox 7">
            <a:extLst>
              <a:ext uri="{FF2B5EF4-FFF2-40B4-BE49-F238E27FC236}">
                <a16:creationId xmlns:a16="http://schemas.microsoft.com/office/drawing/2014/main" id="{BBFAC8A6-2E47-4243-95B5-CCC476F05DD2}"/>
              </a:ext>
            </a:extLst>
          </p:cNvPr>
          <p:cNvSpPr txBox="1"/>
          <p:nvPr/>
        </p:nvSpPr>
        <p:spPr>
          <a:xfrm>
            <a:off x="309045" y="6056529"/>
            <a:ext cx="4593770" cy="430887"/>
          </a:xfrm>
          <a:prstGeom prst="rect">
            <a:avLst/>
          </a:prstGeom>
          <a:noFill/>
        </p:spPr>
        <p:txBody>
          <a:bodyPr wrap="square">
            <a:spAutoFit/>
          </a:bodyPr>
          <a:lstStyle/>
          <a:p>
            <a:r>
              <a:rPr lang="en-US" sz="1100" dirty="0"/>
              <a:t>10 Jennifer Fahey, Cheryl Roberts, Len Engel. Crime &amp; Justice Institute. “Employment of </a:t>
            </a:r>
            <a:r>
              <a:rPr lang="en-US" sz="1100" dirty="0" err="1"/>
              <a:t>ExOffenders</a:t>
            </a:r>
            <a:r>
              <a:rPr lang="en-US" sz="1100" dirty="0"/>
              <a:t>: Employer Perspectives.” (October 31, 2006)</a:t>
            </a:r>
          </a:p>
        </p:txBody>
      </p:sp>
    </p:spTree>
    <p:extLst>
      <p:ext uri="{BB962C8B-B14F-4D97-AF65-F5344CB8AC3E}">
        <p14:creationId xmlns:p14="http://schemas.microsoft.com/office/powerpoint/2010/main" val="192666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97377-A774-4337-BAF9-9B2D8A075420}"/>
              </a:ext>
            </a:extLst>
          </p:cNvPr>
          <p:cNvSpPr>
            <a:spLocks noGrp="1"/>
          </p:cNvSpPr>
          <p:nvPr>
            <p:ph idx="1"/>
          </p:nvPr>
        </p:nvSpPr>
        <p:spPr>
          <a:xfrm>
            <a:off x="481386" y="1892800"/>
            <a:ext cx="8257075" cy="2743200"/>
          </a:xfrm>
        </p:spPr>
        <p:txBody>
          <a:bodyPr/>
          <a:lstStyle/>
          <a:p>
            <a:r>
              <a:rPr lang="en-US" sz="4000" b="1" dirty="0"/>
              <a:t>While 2.3 million people are imprisoned in the United States, 95% of people in state prisons will re-enter our communities at some point.</a:t>
            </a:r>
          </a:p>
        </p:txBody>
      </p:sp>
      <p:sp>
        <p:nvSpPr>
          <p:cNvPr id="4" name="Slide Number Placeholder 3">
            <a:extLst>
              <a:ext uri="{FF2B5EF4-FFF2-40B4-BE49-F238E27FC236}">
                <a16:creationId xmlns:a16="http://schemas.microsoft.com/office/drawing/2014/main" id="{30436855-71BB-4A09-94EC-ACF3072A512F}"/>
              </a:ext>
            </a:extLst>
          </p:cNvPr>
          <p:cNvSpPr>
            <a:spLocks noGrp="1"/>
          </p:cNvSpPr>
          <p:nvPr>
            <p:ph type="sldNum" sz="quarter" idx="4"/>
          </p:nvPr>
        </p:nvSpPr>
        <p:spPr/>
        <p:txBody>
          <a:bodyPr/>
          <a:lstStyle/>
          <a:p>
            <a:pPr>
              <a:defRPr/>
            </a:pPr>
            <a:fld id="{55B3CC35-1A31-4C5B-A989-B4273F6700FA}" type="slidenum">
              <a:rPr lang="en-US" smtClean="0"/>
              <a:pPr>
                <a:defRPr/>
              </a:pPr>
              <a:t>7</a:t>
            </a:fld>
            <a:endParaRPr lang="en-US" dirty="0"/>
          </a:p>
        </p:txBody>
      </p:sp>
      <p:sp>
        <p:nvSpPr>
          <p:cNvPr id="8" name="TextBox 7">
            <a:extLst>
              <a:ext uri="{FF2B5EF4-FFF2-40B4-BE49-F238E27FC236}">
                <a16:creationId xmlns:a16="http://schemas.microsoft.com/office/drawing/2014/main" id="{FC0EDA2A-9990-46C1-A3C4-70AE70099381}"/>
              </a:ext>
            </a:extLst>
          </p:cNvPr>
          <p:cNvSpPr txBox="1"/>
          <p:nvPr/>
        </p:nvSpPr>
        <p:spPr>
          <a:xfrm>
            <a:off x="462665" y="6054089"/>
            <a:ext cx="4593770" cy="634020"/>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
                <a:prstClr val="black"/>
              </a:buClr>
              <a:buSzTx/>
              <a:buFontTx/>
              <a:buNone/>
              <a:tabLst/>
              <a:defRPr/>
            </a:pPr>
            <a:r>
              <a:rPr kumimoji="0" lang="en-US" sz="1100" b="0" i="0" u="none" strike="noStrike" kern="0" cap="none" spc="0" normalizeH="0" baseline="0" noProof="0" dirty="0">
                <a:ln>
                  <a:noFill/>
                </a:ln>
                <a:solidFill>
                  <a:prstClr val="black"/>
                </a:solidFill>
                <a:effectLst/>
                <a:uLnTx/>
                <a:uFillTx/>
                <a:latin typeface="Adobe Garamond Pro"/>
                <a:ea typeface="+mn-ea"/>
              </a:rPr>
              <a:t>Timothy Hughes and Doris James Wilson “Reentry Trends in the U.S.,” Bureau of Justice Statistics,</a:t>
            </a:r>
          </a:p>
          <a:p>
            <a:pPr marL="0" marR="0" lvl="0" indent="0" algn="l" defTabSz="914400" rtl="0" eaLnBrk="0" fontAlgn="base" latinLnBrk="0" hangingPunct="0">
              <a:lnSpc>
                <a:spcPct val="100000"/>
              </a:lnSpc>
              <a:spcBef>
                <a:spcPct val="20000"/>
              </a:spcBef>
              <a:spcAft>
                <a:spcPct val="0"/>
              </a:spcAft>
              <a:buClr>
                <a:prstClr val="black"/>
              </a:buClr>
              <a:buSzTx/>
              <a:buFontTx/>
              <a:buNone/>
              <a:tabLst/>
              <a:defRPr/>
            </a:pPr>
            <a:r>
              <a:rPr kumimoji="0" lang="en-US" sz="1100" b="0" i="0" u="none" strike="noStrike" kern="0" cap="none" spc="0" normalizeH="0" baseline="0" noProof="0" dirty="0">
                <a:ln>
                  <a:noFill/>
                </a:ln>
                <a:solidFill>
                  <a:prstClr val="black"/>
                </a:solidFill>
                <a:effectLst/>
                <a:uLnTx/>
                <a:uFillTx/>
                <a:latin typeface="Adobe Garamond Pro"/>
                <a:ea typeface="+mn-ea"/>
              </a:rPr>
              <a:t>https://www.bjs.gov/ content/reentry/</a:t>
            </a:r>
            <a:r>
              <a:rPr kumimoji="0" lang="en-US" sz="1100" b="0" i="0" u="none" strike="noStrike" kern="0" cap="none" spc="0" normalizeH="0" baseline="0" noProof="0" dirty="0" err="1">
                <a:ln>
                  <a:noFill/>
                </a:ln>
                <a:solidFill>
                  <a:prstClr val="black"/>
                </a:solidFill>
                <a:effectLst/>
                <a:uLnTx/>
                <a:uFillTx/>
                <a:latin typeface="Adobe Garamond Pro"/>
                <a:ea typeface="+mn-ea"/>
              </a:rPr>
              <a:t>reentry.cfm</a:t>
            </a:r>
            <a:r>
              <a:rPr kumimoji="0" lang="en-US" sz="1100" b="0" i="0" u="none" strike="noStrike" kern="0" cap="none" spc="0" normalizeH="0" baseline="0" noProof="0" dirty="0">
                <a:ln>
                  <a:noFill/>
                </a:ln>
                <a:solidFill>
                  <a:prstClr val="black"/>
                </a:solidFill>
                <a:effectLst/>
                <a:uLnTx/>
                <a:uFillTx/>
                <a:latin typeface="Adobe Garamond Pro"/>
                <a:ea typeface="+mn-ea"/>
              </a:rPr>
              <a:t>.</a:t>
            </a:r>
          </a:p>
        </p:txBody>
      </p:sp>
    </p:spTree>
    <p:extLst>
      <p:ext uri="{BB962C8B-B14F-4D97-AF65-F5344CB8AC3E}">
        <p14:creationId xmlns:p14="http://schemas.microsoft.com/office/powerpoint/2010/main" val="142065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71C8FB-CFD0-4845-8C95-DCBF9CB7C250}"/>
              </a:ext>
            </a:extLst>
          </p:cNvPr>
          <p:cNvSpPr>
            <a:spLocks noGrp="1"/>
          </p:cNvSpPr>
          <p:nvPr>
            <p:ph type="sldNum" sz="quarter" idx="4"/>
          </p:nvPr>
        </p:nvSpPr>
        <p:spPr/>
        <p:txBody>
          <a:bodyPr/>
          <a:lstStyle/>
          <a:p>
            <a:pPr>
              <a:defRPr/>
            </a:pPr>
            <a:fld id="{55B3CC35-1A31-4C5B-A989-B4273F6700FA}" type="slidenum">
              <a:rPr lang="en-US" smtClean="0"/>
              <a:pPr>
                <a:defRPr/>
              </a:pPr>
              <a:t>8</a:t>
            </a:fld>
            <a:endParaRPr lang="en-US" dirty="0"/>
          </a:p>
        </p:txBody>
      </p:sp>
      <p:sp>
        <p:nvSpPr>
          <p:cNvPr id="6" name="TextBox 5">
            <a:extLst>
              <a:ext uri="{FF2B5EF4-FFF2-40B4-BE49-F238E27FC236}">
                <a16:creationId xmlns:a16="http://schemas.microsoft.com/office/drawing/2014/main" id="{C81FC3BE-83C4-4294-8BE0-86371082CA78}"/>
              </a:ext>
            </a:extLst>
          </p:cNvPr>
          <p:cNvSpPr txBox="1"/>
          <p:nvPr/>
        </p:nvSpPr>
        <p:spPr>
          <a:xfrm>
            <a:off x="588999" y="1809212"/>
            <a:ext cx="8564315" cy="4247317"/>
          </a:xfrm>
          <a:prstGeom prst="rect">
            <a:avLst/>
          </a:prstGeom>
          <a:noFill/>
        </p:spPr>
        <p:txBody>
          <a:bodyPr wrap="square">
            <a:spAutoFit/>
          </a:bodyPr>
          <a:lstStyle/>
          <a:p>
            <a:pPr marL="342900" indent="-342900">
              <a:buFont typeface="Arial" panose="020B0604020202020204" pitchFamily="34" charset="0"/>
              <a:buChar char="•"/>
            </a:pPr>
            <a:r>
              <a:rPr lang="en-US" sz="2800" b="1" dirty="0"/>
              <a:t>Strengthen the local economy by reducing unemployment </a:t>
            </a:r>
          </a:p>
          <a:p>
            <a:endParaRPr lang="en-US" sz="2800" b="1" dirty="0"/>
          </a:p>
          <a:p>
            <a:pPr marL="342900" indent="-342900">
              <a:buFont typeface="Arial" panose="020B0604020202020204" pitchFamily="34" charset="0"/>
              <a:buChar char="•"/>
            </a:pPr>
            <a:r>
              <a:rPr lang="en-US" sz="2800" b="1" dirty="0"/>
              <a:t>Increase economic self-sufficiency, which supports strong and healthy families</a:t>
            </a:r>
          </a:p>
          <a:p>
            <a:r>
              <a:rPr lang="en-US" sz="2800" b="1" dirty="0"/>
              <a:t> </a:t>
            </a:r>
          </a:p>
          <a:p>
            <a:pPr marL="342900" indent="-342900">
              <a:buFont typeface="Arial" panose="020B0604020202020204" pitchFamily="34" charset="0"/>
              <a:buChar char="•"/>
            </a:pPr>
            <a:r>
              <a:rPr lang="en-US" sz="2800" b="1" dirty="0"/>
              <a:t>Improve the health and safety of the community with lower rates of crime and recidivism by increasing employment of those with prior convictions</a:t>
            </a:r>
          </a:p>
          <a:p>
            <a:endParaRPr lang="en-US" dirty="0"/>
          </a:p>
        </p:txBody>
      </p:sp>
      <p:sp>
        <p:nvSpPr>
          <p:cNvPr id="8" name="TextBox 7">
            <a:extLst>
              <a:ext uri="{FF2B5EF4-FFF2-40B4-BE49-F238E27FC236}">
                <a16:creationId xmlns:a16="http://schemas.microsoft.com/office/drawing/2014/main" id="{73FE10A8-811E-4D88-8373-922916352BE2}"/>
              </a:ext>
            </a:extLst>
          </p:cNvPr>
          <p:cNvSpPr txBox="1"/>
          <p:nvPr/>
        </p:nvSpPr>
        <p:spPr>
          <a:xfrm>
            <a:off x="126334" y="1178939"/>
            <a:ext cx="9026980" cy="461665"/>
          </a:xfrm>
          <a:prstGeom prst="rect">
            <a:avLst/>
          </a:prstGeom>
          <a:noFill/>
        </p:spPr>
        <p:txBody>
          <a:bodyPr wrap="square">
            <a:spAutoFit/>
          </a:bodyPr>
          <a:lstStyle/>
          <a:p>
            <a:r>
              <a:rPr lang="en-US" sz="2400" b="1" dirty="0"/>
              <a:t>COMMUNITY VALUE OF HIRING PEOPLE WITH RECORDS </a:t>
            </a:r>
          </a:p>
        </p:txBody>
      </p:sp>
      <p:sp>
        <p:nvSpPr>
          <p:cNvPr id="10" name="TextBox 9">
            <a:extLst>
              <a:ext uri="{FF2B5EF4-FFF2-40B4-BE49-F238E27FC236}">
                <a16:creationId xmlns:a16="http://schemas.microsoft.com/office/drawing/2014/main" id="{4D59DDEC-9D6D-47F5-BFA4-F69BFB40FAFC}"/>
              </a:ext>
            </a:extLst>
          </p:cNvPr>
          <p:cNvSpPr txBox="1"/>
          <p:nvPr/>
        </p:nvSpPr>
        <p:spPr>
          <a:xfrm>
            <a:off x="193830" y="6056529"/>
            <a:ext cx="4939415" cy="769441"/>
          </a:xfrm>
          <a:prstGeom prst="rect">
            <a:avLst/>
          </a:prstGeom>
          <a:noFill/>
        </p:spPr>
        <p:txBody>
          <a:bodyPr wrap="square">
            <a:spAutoFit/>
          </a:bodyPr>
          <a:lstStyle/>
          <a:p>
            <a:r>
              <a:rPr lang="en-US" sz="1100" dirty="0"/>
              <a:t>Safer Found., Improving Public Safety, Reducing Incarceration Rates &amp; Costs By Lowering Recidivism in Illinois, (Aug. 2014), http://www. saferfoundation.org/files/documents/FINAL-White-Paper---</a:t>
            </a:r>
            <a:r>
              <a:rPr lang="en-US" sz="1100" dirty="0" err="1"/>
              <a:t>ImprovingPublic</a:t>
            </a:r>
            <a:r>
              <a:rPr lang="en-US" sz="1100" dirty="0"/>
              <a:t>-Safety--Reducing-Incarceration-Rates--Costs-by-LoweringRecidivism-in-Illinois-8-8-14--2-.pdf.</a:t>
            </a:r>
          </a:p>
        </p:txBody>
      </p:sp>
    </p:spTree>
    <p:extLst>
      <p:ext uri="{BB962C8B-B14F-4D97-AF65-F5344CB8AC3E}">
        <p14:creationId xmlns:p14="http://schemas.microsoft.com/office/powerpoint/2010/main" val="64545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55B3CC35-1A31-4C5B-A989-B4273F6700FA}" type="slidenum">
              <a:rPr lang="en-US" smtClean="0"/>
              <a:pPr>
                <a:defRPr/>
              </a:pPr>
              <a:t>9</a:t>
            </a:fld>
            <a:endParaRPr lang="en-US" dirty="0"/>
          </a:p>
        </p:txBody>
      </p:sp>
      <p:sp>
        <p:nvSpPr>
          <p:cNvPr id="6" name="TextBox 5">
            <a:extLst>
              <a:ext uri="{FF2B5EF4-FFF2-40B4-BE49-F238E27FC236}">
                <a16:creationId xmlns:a16="http://schemas.microsoft.com/office/drawing/2014/main" id="{326270EF-9C20-4FF6-85C2-F42FE89227DE}"/>
              </a:ext>
            </a:extLst>
          </p:cNvPr>
          <p:cNvSpPr txBox="1"/>
          <p:nvPr/>
        </p:nvSpPr>
        <p:spPr>
          <a:xfrm>
            <a:off x="462665" y="2545685"/>
            <a:ext cx="8487505" cy="1323439"/>
          </a:xfrm>
          <a:prstGeom prst="rect">
            <a:avLst/>
          </a:prstGeom>
          <a:noFill/>
        </p:spPr>
        <p:txBody>
          <a:bodyPr wrap="square">
            <a:spAutoFit/>
          </a:bodyPr>
          <a:lstStyle/>
          <a:p>
            <a:r>
              <a:rPr lang="en-US" sz="4000" b="1" dirty="0"/>
              <a:t>Employment is the #1 most important factor for decreasing recidivism.</a:t>
            </a:r>
          </a:p>
        </p:txBody>
      </p:sp>
      <p:sp>
        <p:nvSpPr>
          <p:cNvPr id="10" name="TextBox 9">
            <a:extLst>
              <a:ext uri="{FF2B5EF4-FFF2-40B4-BE49-F238E27FC236}">
                <a16:creationId xmlns:a16="http://schemas.microsoft.com/office/drawing/2014/main" id="{10426D80-3223-466C-8617-54FB1DA4C4E3}"/>
              </a:ext>
            </a:extLst>
          </p:cNvPr>
          <p:cNvSpPr txBox="1"/>
          <p:nvPr/>
        </p:nvSpPr>
        <p:spPr>
          <a:xfrm>
            <a:off x="577880" y="5771705"/>
            <a:ext cx="4593770"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dobe Garamond Pro"/>
                <a:ea typeface="+mn-ea"/>
                <a:cs typeface="+mn-cs"/>
              </a:rPr>
              <a:t>Mark T. Berg &amp;amp; Beth M. Huebner, Reentry and the Ties that Bind, 28 Justice Quarterly 382 (2011),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dobe Garamond Pro"/>
                <a:ea typeface="+mn-ea"/>
                <a:cs typeface="+mn-cs"/>
              </a:rPr>
              <a:t>http://www.tandfonline.com/doi/abs/10.108 0/07418825.2010.498383?journalCode=rjqy20#preview.</a:t>
            </a:r>
          </a:p>
        </p:txBody>
      </p:sp>
    </p:spTree>
    <p:extLst>
      <p:ext uri="{BB962C8B-B14F-4D97-AF65-F5344CB8AC3E}">
        <p14:creationId xmlns:p14="http://schemas.microsoft.com/office/powerpoint/2010/main" val="2640102311"/>
      </p:ext>
    </p:extLst>
  </p:cSld>
  <p:clrMapOvr>
    <a:masterClrMapping/>
  </p:clrMapOvr>
</p:sld>
</file>

<file path=ppt/theme/theme1.xml><?xml version="1.0" encoding="utf-8"?>
<a:theme xmlns:a="http://schemas.openxmlformats.org/drawingml/2006/main" name="Titl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BrandPowerPointTemplate">
      <a:majorFont>
        <a:latin typeface="MetaCondNormal-Roman"/>
        <a:ea typeface=""/>
        <a:cs typeface=""/>
      </a:majorFont>
      <a:minorFont>
        <a:latin typeface="Adobe Garamon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Brand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Brand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Brand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Brand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Brand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Brand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Brand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Brand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Brand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Brand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Brand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Brand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7150</TotalTime>
  <Words>846</Words>
  <Application>Microsoft Office PowerPoint</Application>
  <PresentationFormat>On-screen Show (4:3)</PresentationFormat>
  <Paragraphs>82</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Garamond Pro</vt:lpstr>
      <vt:lpstr>Adobe Garamond Pro Bold</vt:lpstr>
      <vt:lpstr>Arial</vt:lpstr>
      <vt:lpstr>Calibri</vt:lpstr>
      <vt:lpstr>MetaCondNormal-Roman</vt:lpstr>
      <vt:lpstr>Wingdings</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HB 7 </vt:lpstr>
      <vt:lpstr>PowerPoint Presentation</vt:lpstr>
      <vt:lpstr>PowerPoint Presentation</vt:lpstr>
    </vt:vector>
  </TitlesOfParts>
  <Company>UltraBridge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TIPS FOR FUNDRAISING</dc:title>
  <dc:creator>JFuchs</dc:creator>
  <cp:lastModifiedBy>Jamie Breeze</cp:lastModifiedBy>
  <cp:revision>742</cp:revision>
  <cp:lastPrinted>2013-10-24T14:55:41Z</cp:lastPrinted>
  <dcterms:created xsi:type="dcterms:W3CDTF">2008-06-03T14:29:39Z</dcterms:created>
  <dcterms:modified xsi:type="dcterms:W3CDTF">2022-09-07T12:24:30Z</dcterms:modified>
</cp:coreProperties>
</file>