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258" r:id="rId5"/>
    <p:sldId id="263" r:id="rId6"/>
    <p:sldId id="267" r:id="rId7"/>
    <p:sldId id="264" r:id="rId8"/>
    <p:sldId id="269" r:id="rId9"/>
    <p:sldId id="270" r:id="rId10"/>
    <p:sldId id="259" r:id="rId11"/>
    <p:sldId id="260" r:id="rId12"/>
    <p:sldId id="261" r:id="rId13"/>
    <p:sldId id="262" r:id="rId14"/>
    <p:sldId id="266" r:id="rId15"/>
    <p:sldId id="271" r:id="rId16"/>
    <p:sldId id="268" r:id="rId17"/>
    <p:sldId id="265" r:id="rId18"/>
    <p:sldId id="272"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301770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0FD908-FC9D-453E-A023-D6C7780A037C}"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3138180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155029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4100408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267274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00FD908-FC9D-453E-A023-D6C7780A037C}" type="datetimeFigureOut">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1816052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00FD908-FC9D-453E-A023-D6C7780A037C}" type="datetimeFigureOut">
              <a:rPr lang="en-US" smtClean="0"/>
              <a:t>8/25/2022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1007668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597063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724021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17358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0FD908-FC9D-453E-A023-D6C7780A037C}"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181309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0FD908-FC9D-453E-A023-D6C7780A037C}"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178552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0FD908-FC9D-453E-A023-D6C7780A037C}" type="datetimeFigureOut">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295781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200FD908-FC9D-453E-A023-D6C7780A037C}" type="datetimeFigureOut">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4051284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FD908-FC9D-453E-A023-D6C7780A037C}" type="datetimeFigureOut">
              <a:rPr lang="en-US" smtClean="0"/>
              <a:t>8/25/2022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318372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0FD908-FC9D-453E-A023-D6C7780A037C}"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408105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0FD908-FC9D-453E-A023-D6C7780A037C}"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AE6E443-8A54-443F-AA06-506EAB5C43B9}" type="slidenum">
              <a:rPr lang="en-US" smtClean="0"/>
              <a:t>‹#›</a:t>
            </a:fld>
            <a:endParaRPr lang="en-US"/>
          </a:p>
        </p:txBody>
      </p:sp>
    </p:spTree>
    <p:extLst>
      <p:ext uri="{BB962C8B-B14F-4D97-AF65-F5344CB8AC3E}">
        <p14:creationId xmlns:p14="http://schemas.microsoft.com/office/powerpoint/2010/main" val="110197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00FD908-FC9D-453E-A023-D6C7780A037C}" type="datetimeFigureOut">
              <a:rPr lang="en-US" smtClean="0"/>
              <a:t>8/25/2022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AE6E443-8A54-443F-AA06-506EAB5C43B9}" type="slidenum">
              <a:rPr lang="en-US" smtClean="0"/>
              <a:t>‹#›</a:t>
            </a:fld>
            <a:endParaRPr lang="en-US"/>
          </a:p>
        </p:txBody>
      </p:sp>
    </p:spTree>
    <p:extLst>
      <p:ext uri="{BB962C8B-B14F-4D97-AF65-F5344CB8AC3E}">
        <p14:creationId xmlns:p14="http://schemas.microsoft.com/office/powerpoint/2010/main" val="82448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7DF5-B70C-4D87-BB21-A06C32D07794}"/>
              </a:ext>
            </a:extLst>
          </p:cNvPr>
          <p:cNvSpPr>
            <a:spLocks noGrp="1"/>
          </p:cNvSpPr>
          <p:nvPr>
            <p:ph type="ctrTitle"/>
          </p:nvPr>
        </p:nvSpPr>
        <p:spPr>
          <a:xfrm>
            <a:off x="474243" y="681317"/>
            <a:ext cx="3236613" cy="3406187"/>
          </a:xfrm>
        </p:spPr>
        <p:txBody>
          <a:bodyPr>
            <a:normAutofit/>
          </a:bodyPr>
          <a:lstStyle/>
          <a:p>
            <a:pPr algn="r"/>
            <a:r>
              <a:rPr lang="en-US" sz="3200">
                <a:solidFill>
                  <a:schemeClr val="bg1"/>
                </a:solidFill>
              </a:rPr>
              <a:t>Mock</a:t>
            </a:r>
            <a:br>
              <a:rPr lang="en-US" sz="3200">
                <a:solidFill>
                  <a:schemeClr val="bg1"/>
                </a:solidFill>
              </a:rPr>
            </a:br>
            <a:r>
              <a:rPr lang="en-US" sz="3200">
                <a:solidFill>
                  <a:schemeClr val="bg1"/>
                </a:solidFill>
              </a:rPr>
              <a:t>Interview</a:t>
            </a:r>
          </a:p>
        </p:txBody>
      </p:sp>
      <p:sp>
        <p:nvSpPr>
          <p:cNvPr id="3" name="Subtitle 2">
            <a:extLst>
              <a:ext uri="{FF2B5EF4-FFF2-40B4-BE49-F238E27FC236}">
                <a16:creationId xmlns:a16="http://schemas.microsoft.com/office/drawing/2014/main" id="{BA79E5CE-1717-413A-858A-A69A220F2DD4}"/>
              </a:ext>
            </a:extLst>
          </p:cNvPr>
          <p:cNvSpPr>
            <a:spLocks noGrp="1"/>
          </p:cNvSpPr>
          <p:nvPr>
            <p:ph type="subTitle" idx="1"/>
          </p:nvPr>
        </p:nvSpPr>
        <p:spPr>
          <a:xfrm>
            <a:off x="474243" y="4800600"/>
            <a:ext cx="3230603" cy="1538784"/>
          </a:xfrm>
        </p:spPr>
        <p:txBody>
          <a:bodyPr>
            <a:normAutofit/>
          </a:bodyPr>
          <a:lstStyle/>
          <a:p>
            <a:pPr algn="r"/>
            <a:r>
              <a:rPr lang="en-US" sz="1200">
                <a:solidFill>
                  <a:schemeClr val="bg1"/>
                </a:solidFill>
              </a:rPr>
              <a:t>Star method</a:t>
            </a:r>
          </a:p>
          <a:p>
            <a:pPr algn="r"/>
            <a:endParaRPr lang="en-US" sz="1200">
              <a:solidFill>
                <a:schemeClr val="bg1"/>
              </a:solidFill>
            </a:endParaRPr>
          </a:p>
        </p:txBody>
      </p:sp>
      <p:pic>
        <p:nvPicPr>
          <p:cNvPr id="4" name="Video 3">
            <a:extLst>
              <a:ext uri="{FF2B5EF4-FFF2-40B4-BE49-F238E27FC236}">
                <a16:creationId xmlns:a16="http://schemas.microsoft.com/office/drawing/2014/main" id="{C3414258-1D84-D29B-81E4-555836C226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 r="1" b="1"/>
          <a:stretch/>
        </p:blipFill>
        <p:spPr>
          <a:xfrm>
            <a:off x="4397602" y="1400530"/>
            <a:ext cx="7214138" cy="4056939"/>
          </a:xfrm>
          <a:prstGeom prst="rect">
            <a:avLst/>
          </a:prstGeom>
        </p:spPr>
      </p:pic>
    </p:spTree>
    <p:extLst>
      <p:ext uri="{BB962C8B-B14F-4D97-AF65-F5344CB8AC3E}">
        <p14:creationId xmlns:p14="http://schemas.microsoft.com/office/powerpoint/2010/main" val="3156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CC1B-598B-4A4C-80B3-E6A25E588CAC}"/>
              </a:ext>
            </a:extLst>
          </p:cNvPr>
          <p:cNvSpPr>
            <a:spLocks noGrp="1"/>
          </p:cNvSpPr>
          <p:nvPr>
            <p:ph type="title"/>
          </p:nvPr>
        </p:nvSpPr>
        <p:spPr/>
        <p:txBody>
          <a:bodyPr/>
          <a:lstStyle/>
          <a:p>
            <a:r>
              <a:rPr lang="en-US" sz="18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 Method Interview Question Examples</a:t>
            </a: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3" name="Content Placeholder 2">
            <a:extLst>
              <a:ext uri="{FF2B5EF4-FFF2-40B4-BE49-F238E27FC236}">
                <a16:creationId xmlns:a16="http://schemas.microsoft.com/office/drawing/2014/main" id="{C602B090-2C1B-4F8A-A1A5-F905D8D6E3DB}"/>
              </a:ext>
            </a:extLst>
          </p:cNvPr>
          <p:cNvSpPr>
            <a:spLocks noGrp="1"/>
          </p:cNvSpPr>
          <p:nvPr>
            <p:ph idx="1"/>
          </p:nvPr>
        </p:nvSpPr>
        <p:spPr/>
        <p:txBody>
          <a:bodyPr>
            <a:normAutofit fontScale="25000" lnSpcReduction="20000"/>
          </a:bodyPr>
          <a:lstStyle/>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Tell me about a time when you were faced with a challenging situation. How did you solve it?</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Do you usually set goals at work? If yes, could you give me an example of a goal you had and how you achieved it?</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Give me an example of a time you made a mistake at work.</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Have you ever faced conflict with a coworker? How did you resolve the situation?</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Tell me about a time when you handled the pressure well.</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Was there a time when you had to be very strategic in order to meet a goal?</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Give me an example of a situation when you showed initiative and took charge of a situation.</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Tell me about a time when you went above and beyond your duties for a job or task.</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Did you ever have to correct one of your superiors when they were wrong? How did you approach that situation?</a:t>
            </a:r>
            <a:endParaRPr lang="en-US" sz="6400">
              <a:solidFill>
                <a:srgbClr val="313B47"/>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6400">
                <a:solidFill>
                  <a:srgbClr val="313B47"/>
                </a:solidFill>
                <a:effectLst/>
                <a:latin typeface="Times New Roman" panose="02020603050405020304" pitchFamily="18" charset="0"/>
                <a:ea typeface="Times New Roman" panose="02020603050405020304" pitchFamily="18" charset="0"/>
                <a:cs typeface="Times New Roman" panose="02020603050405020304" pitchFamily="18" charset="0"/>
              </a:rPr>
              <a:t>Have you ever had to work under a tight deadline?</a:t>
            </a:r>
          </a:p>
          <a:p>
            <a:pPr marL="342900" marR="0" lvl="0" indent="-342900">
              <a:lnSpc>
                <a:spcPct val="107000"/>
              </a:lnSpc>
              <a:spcBef>
                <a:spcPts val="0"/>
              </a:spcBef>
              <a:spcAft>
                <a:spcPts val="800"/>
              </a:spcAft>
              <a:buFont typeface="+mj-lt"/>
              <a:buAutoNum type="arabicPeriod"/>
              <a:tabLst>
                <a:tab pos="457200" algn="l"/>
              </a:tabLst>
            </a:pPr>
            <a:endParaRPr lang="en-US" sz="1800">
              <a:solidFill>
                <a:srgbClr val="313B4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549513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5" name="Rectangle 7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9" name="Rectangle 7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4CDD4EE-5C12-47E9-B338-35517928D618}"/>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a:solidFill>
                  <a:srgbClr val="EBEBEB"/>
                </a:solidFill>
                <a:latin typeface="+mj-lt"/>
                <a:ea typeface="+mj-ea"/>
                <a:cs typeface="+mj-cs"/>
              </a:rPr>
              <a:t>Dress to Impress</a:t>
            </a:r>
          </a:p>
        </p:txBody>
      </p:sp>
      <p:pic>
        <p:nvPicPr>
          <p:cNvPr id="3074" name="Picture 2" descr="When Can You Wear Jeans to an Interview? | IT &amp; Engineering Staffing  Insights">
            <a:extLst>
              <a:ext uri="{FF2B5EF4-FFF2-40B4-BE49-F238E27FC236}">
                <a16:creationId xmlns:a16="http://schemas.microsoft.com/office/drawing/2014/main" id="{4A1A846E-4E78-40F8-8E66-E3D0BD3B36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09763" y="1575145"/>
            <a:ext cx="6470907" cy="3704594"/>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4067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75" name="Rectangle 74">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122" name="Picture 2" descr="Interview Attire for Women That Makes a Best Impression">
            <a:extLst>
              <a:ext uri="{FF2B5EF4-FFF2-40B4-BE49-F238E27FC236}">
                <a16:creationId xmlns:a16="http://schemas.microsoft.com/office/drawing/2014/main" id="{CEBC91C0-E6A2-48B5-9EAE-9B260E3786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37542" y="1259633"/>
            <a:ext cx="7612084" cy="430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7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B62E-838F-4FD1-8955-64D8A2A109DC}"/>
              </a:ext>
            </a:extLst>
          </p:cNvPr>
          <p:cNvSpPr>
            <a:spLocks noGrp="1"/>
          </p:cNvSpPr>
          <p:nvPr>
            <p:ph type="title"/>
          </p:nvPr>
        </p:nvSpPr>
        <p:spPr/>
        <p:txBody>
          <a:bodyPr>
            <a:normAutofit fontScale="90000"/>
          </a:bodyPr>
          <a:lstStyle/>
          <a:p>
            <a:r>
              <a:rPr lang="en-US"/>
              <a:t>Questions you should ask at the end of every job interview</a:t>
            </a:r>
          </a:p>
        </p:txBody>
      </p:sp>
      <p:sp>
        <p:nvSpPr>
          <p:cNvPr id="3" name="Content Placeholder 2">
            <a:extLst>
              <a:ext uri="{FF2B5EF4-FFF2-40B4-BE49-F238E27FC236}">
                <a16:creationId xmlns:a16="http://schemas.microsoft.com/office/drawing/2014/main" id="{EB27CACA-184E-4A9B-9B63-91480A7794A5}"/>
              </a:ext>
            </a:extLst>
          </p:cNvPr>
          <p:cNvSpPr>
            <a:spLocks noGrp="1"/>
          </p:cNvSpPr>
          <p:nvPr>
            <p:ph sz="half" idx="1"/>
          </p:nvPr>
        </p:nvSpPr>
        <p:spPr/>
        <p:txBody>
          <a:bodyPr>
            <a:normAutofit lnSpcReduction="10000"/>
          </a:bodyPr>
          <a:lstStyle/>
          <a:p>
            <a:r>
              <a:rPr lang="en-US"/>
              <a:t>What are the most important things you’d like me to accomplish in the first three months if I am hired for this position?</a:t>
            </a:r>
          </a:p>
          <a:p>
            <a:r>
              <a:rPr lang="en-US"/>
              <a:t>Is there anything at all that you’d like me to clarify for you?</a:t>
            </a:r>
          </a:p>
          <a:p>
            <a:r>
              <a:rPr lang="en-US"/>
              <a:t>How do you see my skills and experience fitting with the needs of your company?</a:t>
            </a:r>
          </a:p>
          <a:p>
            <a:r>
              <a:rPr lang="en-US"/>
              <a:t>What are the prospects for growth in this job?</a:t>
            </a:r>
          </a:p>
        </p:txBody>
      </p:sp>
      <p:sp>
        <p:nvSpPr>
          <p:cNvPr id="4" name="Content Placeholder 3">
            <a:extLst>
              <a:ext uri="{FF2B5EF4-FFF2-40B4-BE49-F238E27FC236}">
                <a16:creationId xmlns:a16="http://schemas.microsoft.com/office/drawing/2014/main" id="{28C62AD3-B462-47B8-995D-B0B3A220B31F}"/>
              </a:ext>
            </a:extLst>
          </p:cNvPr>
          <p:cNvSpPr>
            <a:spLocks noGrp="1"/>
          </p:cNvSpPr>
          <p:nvPr>
            <p:ph sz="half" idx="2"/>
          </p:nvPr>
        </p:nvSpPr>
        <p:spPr/>
        <p:txBody>
          <a:bodyPr>
            <a:normAutofit lnSpcReduction="10000"/>
          </a:bodyPr>
          <a:lstStyle/>
          <a:p>
            <a:r>
              <a:rPr lang="en-US"/>
              <a:t>What do you enjoy most about working here?</a:t>
            </a:r>
          </a:p>
          <a:p>
            <a:r>
              <a:rPr lang="en-US"/>
              <a:t>How is performance typically measured and reviewed?</a:t>
            </a:r>
          </a:p>
          <a:p>
            <a:r>
              <a:rPr lang="en-US"/>
              <a:t>When do you expect to be making a hiring decision?</a:t>
            </a:r>
          </a:p>
          <a:p>
            <a:r>
              <a:rPr lang="en-US"/>
              <a:t>May I follow up with you to find out your decision? (Ask for their business card. This way you’ll have their information to follow up and to write a thank you note after the interview.)</a:t>
            </a:r>
          </a:p>
        </p:txBody>
      </p:sp>
    </p:spTree>
    <p:extLst>
      <p:ext uri="{BB962C8B-B14F-4D97-AF65-F5344CB8AC3E}">
        <p14:creationId xmlns:p14="http://schemas.microsoft.com/office/powerpoint/2010/main" val="2449238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F2F5-64D8-4B7C-BDE5-C1DDB3FD0389}"/>
              </a:ext>
            </a:extLst>
          </p:cNvPr>
          <p:cNvSpPr>
            <a:spLocks noGrp="1"/>
          </p:cNvSpPr>
          <p:nvPr>
            <p:ph type="title"/>
          </p:nvPr>
        </p:nvSpPr>
        <p:spPr/>
        <p:txBody>
          <a:bodyPr/>
          <a:lstStyle/>
          <a:p>
            <a:pPr algn="ctr"/>
            <a:r>
              <a:rPr lang="en-US"/>
              <a:t>Review</a:t>
            </a:r>
          </a:p>
        </p:txBody>
      </p:sp>
      <p:sp>
        <p:nvSpPr>
          <p:cNvPr id="3" name="Content Placeholder 2">
            <a:extLst>
              <a:ext uri="{FF2B5EF4-FFF2-40B4-BE49-F238E27FC236}">
                <a16:creationId xmlns:a16="http://schemas.microsoft.com/office/drawing/2014/main" id="{AB6174EA-22B0-4303-B943-578BFC01C85D}"/>
              </a:ext>
            </a:extLst>
          </p:cNvPr>
          <p:cNvSpPr>
            <a:spLocks noGrp="1"/>
          </p:cNvSpPr>
          <p:nvPr>
            <p:ph idx="1"/>
          </p:nvPr>
        </p:nvSpPr>
        <p:spPr/>
        <p:txBody>
          <a:bodyPr vert="horz" lIns="91440" tIns="45720" rIns="91440" bIns="45720" rtlCol="0" anchor="t">
            <a:normAutofit/>
          </a:bodyPr>
          <a:lstStyle/>
          <a:p>
            <a:r>
              <a:rPr lang="en-US" dirty="0"/>
              <a:t>Dress to impress and project a positive attitude. First impressions mean a lot in an interview</a:t>
            </a:r>
          </a:p>
          <a:p>
            <a:r>
              <a:rPr lang="en-US"/>
              <a:t>S.T.A.R. Method</a:t>
            </a:r>
            <a:endParaRPr lang="en-US" dirty="0"/>
          </a:p>
          <a:p>
            <a:r>
              <a:rPr lang="en-US"/>
              <a:t>What to know prior to an interview and how to prepare</a:t>
            </a:r>
            <a:endParaRPr lang="en-US" dirty="0"/>
          </a:p>
          <a:p>
            <a:r>
              <a:rPr lang="en-US"/>
              <a:t>What questions you should ask as an interviewee</a:t>
            </a:r>
            <a:endParaRPr lang="en-US" dirty="0"/>
          </a:p>
          <a:p>
            <a:r>
              <a:rPr lang="en-US"/>
              <a:t>What to say and more so what not to say</a:t>
            </a:r>
            <a:endParaRPr lang="en-US" dirty="0"/>
          </a:p>
          <a:p>
            <a:endParaRPr lang="en-US" dirty="0"/>
          </a:p>
          <a:p>
            <a:endParaRPr lang="en-US" dirty="0"/>
          </a:p>
        </p:txBody>
      </p:sp>
    </p:spTree>
    <p:extLst>
      <p:ext uri="{BB962C8B-B14F-4D97-AF65-F5344CB8AC3E}">
        <p14:creationId xmlns:p14="http://schemas.microsoft.com/office/powerpoint/2010/main" val="241226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6" name="Rectangle 11">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3">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a:p>
        </p:txBody>
      </p:sp>
      <p:sp>
        <p:nvSpPr>
          <p:cNvPr id="28" name="Freeform: Shape 15">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a:p>
        </p:txBody>
      </p:sp>
      <p:pic>
        <p:nvPicPr>
          <p:cNvPr id="5" name="Content Placeholder 4" descr="A picture containing text, person, concert band&#10;&#10;Description automatically generated">
            <a:extLst>
              <a:ext uri="{FF2B5EF4-FFF2-40B4-BE49-F238E27FC236}">
                <a16:creationId xmlns:a16="http://schemas.microsoft.com/office/drawing/2014/main" id="{C7ECCFF0-9C42-4900-94DE-DCDD70BB12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7163" y="643467"/>
            <a:ext cx="5445717" cy="5571066"/>
          </a:xfrm>
          <a:prstGeom prst="rect">
            <a:avLst/>
          </a:prstGeom>
        </p:spPr>
      </p:pic>
    </p:spTree>
    <p:extLst>
      <p:ext uri="{BB962C8B-B14F-4D97-AF65-F5344CB8AC3E}">
        <p14:creationId xmlns:p14="http://schemas.microsoft.com/office/powerpoint/2010/main" val="3624992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F404-41E5-4E22-887C-D999D59FE062}"/>
              </a:ext>
            </a:extLst>
          </p:cNvPr>
          <p:cNvSpPr>
            <a:spLocks noGrp="1"/>
          </p:cNvSpPr>
          <p:nvPr>
            <p:ph type="title"/>
          </p:nvPr>
        </p:nvSpPr>
        <p:spPr/>
        <p:txBody>
          <a:bodyPr/>
          <a:lstStyle/>
          <a:p>
            <a:r>
              <a:rPr lang="en-US"/>
              <a:t>First Impressions</a:t>
            </a:r>
          </a:p>
        </p:txBody>
      </p:sp>
      <p:sp>
        <p:nvSpPr>
          <p:cNvPr id="3" name="Content Placeholder 2">
            <a:extLst>
              <a:ext uri="{FF2B5EF4-FFF2-40B4-BE49-F238E27FC236}">
                <a16:creationId xmlns:a16="http://schemas.microsoft.com/office/drawing/2014/main" id="{3B5D3EDF-0F2D-4D00-B7B8-4CBA977763CD}"/>
              </a:ext>
            </a:extLst>
          </p:cNvPr>
          <p:cNvSpPr>
            <a:spLocks noGrp="1"/>
          </p:cNvSpPr>
          <p:nvPr>
            <p:ph idx="1"/>
          </p:nvPr>
        </p:nvSpPr>
        <p:spPr/>
        <p:txBody>
          <a:bodyPr>
            <a:normAutofit fontScale="92500" lnSpcReduction="10000"/>
          </a:bodyPr>
          <a:lstStyle/>
          <a:p>
            <a:r>
              <a:rPr lang="en-US"/>
              <a:t>Your success in an interview can depend on your appearance and the interviewer's first impression of you. Research indicates that, on average, an interviewer decides to hire in just 5½ minutes. If the first impression is not positive, it will be difficult to change the interviewer's mind during the rest of the interview. </a:t>
            </a:r>
          </a:p>
          <a:p>
            <a:r>
              <a:rPr lang="en-US"/>
              <a:t>Be punctual. Arrive 10 minutes early to allow yourself time to collect your thoughts. Take the opportunity to observe the work environment. Keep your eyes and ears open. </a:t>
            </a:r>
          </a:p>
          <a:p>
            <a:r>
              <a:rPr lang="en-US"/>
              <a:t>Look professional—neat, clean, and well groomed. Select clothing for the type of organization interviewing you. If in doubt, be conservative. It is also advisable to keep fashion accessories to a minimum, to avoid wearing strong scents, and to turn off devices such as cell phones and electronic organizers.</a:t>
            </a:r>
          </a:p>
        </p:txBody>
      </p:sp>
    </p:spTree>
    <p:extLst>
      <p:ext uri="{BB962C8B-B14F-4D97-AF65-F5344CB8AC3E}">
        <p14:creationId xmlns:p14="http://schemas.microsoft.com/office/powerpoint/2010/main" val="1927615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AF3E-3874-44B5-A03D-9526F658DEB4}"/>
              </a:ext>
            </a:extLst>
          </p:cNvPr>
          <p:cNvSpPr>
            <a:spLocks noGrp="1"/>
          </p:cNvSpPr>
          <p:nvPr>
            <p:ph type="title"/>
          </p:nvPr>
        </p:nvSpPr>
        <p:spPr/>
        <p:txBody>
          <a:bodyPr/>
          <a:lstStyle/>
          <a:p>
            <a:r>
              <a:rPr lang="en-US"/>
              <a:t>Know the Company/Organization</a:t>
            </a:r>
          </a:p>
        </p:txBody>
      </p:sp>
      <p:sp>
        <p:nvSpPr>
          <p:cNvPr id="3" name="Content Placeholder 2">
            <a:extLst>
              <a:ext uri="{FF2B5EF4-FFF2-40B4-BE49-F238E27FC236}">
                <a16:creationId xmlns:a16="http://schemas.microsoft.com/office/drawing/2014/main" id="{87883AC6-86AC-41BD-9462-214BC170B703}"/>
              </a:ext>
            </a:extLst>
          </p:cNvPr>
          <p:cNvSpPr>
            <a:spLocks noGrp="1"/>
          </p:cNvSpPr>
          <p:nvPr>
            <p:ph idx="1"/>
          </p:nvPr>
        </p:nvSpPr>
        <p:spPr/>
        <p:txBody>
          <a:bodyPr/>
          <a:lstStyle/>
          <a:p>
            <a:r>
              <a:rPr lang="en-US"/>
              <a:t>You should be familiar with the position and the organization so that you can demonstrate your interest in and match for the job. Refer to the research notes you made as you reviewed print and online materials, spoke with people about the position, and prepared your resume and cover letter.</a:t>
            </a:r>
          </a:p>
          <a:p>
            <a:endParaRPr lang="en-US"/>
          </a:p>
          <a:p>
            <a:r>
              <a:rPr lang="en-US"/>
              <a:t>A commonly asked interview question is "What do you know about our company?" If you are unable to answer this question effectively, employers will see this as a sign of lack of planning or interest.</a:t>
            </a:r>
          </a:p>
        </p:txBody>
      </p:sp>
    </p:spTree>
    <p:extLst>
      <p:ext uri="{BB962C8B-B14F-4D97-AF65-F5344CB8AC3E}">
        <p14:creationId xmlns:p14="http://schemas.microsoft.com/office/powerpoint/2010/main" val="37273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4359-A316-4D04-8900-AC509FE8021E}"/>
              </a:ext>
            </a:extLst>
          </p:cNvPr>
          <p:cNvSpPr>
            <a:spLocks noGrp="1"/>
          </p:cNvSpPr>
          <p:nvPr>
            <p:ph type="title"/>
          </p:nvPr>
        </p:nvSpPr>
        <p:spPr/>
        <p:txBody>
          <a:bodyPr/>
          <a:lstStyle/>
          <a:p>
            <a:r>
              <a:rPr lang="en-US"/>
              <a:t>Research the Employer </a:t>
            </a:r>
          </a:p>
        </p:txBody>
      </p:sp>
      <p:sp>
        <p:nvSpPr>
          <p:cNvPr id="3" name="Content Placeholder 2">
            <a:extLst>
              <a:ext uri="{FF2B5EF4-FFF2-40B4-BE49-F238E27FC236}">
                <a16:creationId xmlns:a16="http://schemas.microsoft.com/office/drawing/2014/main" id="{0EAE7EFF-258C-4CD6-80C2-42F9D34E6D99}"/>
              </a:ext>
            </a:extLst>
          </p:cNvPr>
          <p:cNvSpPr>
            <a:spLocks noGrp="1"/>
          </p:cNvSpPr>
          <p:nvPr>
            <p:ph idx="1"/>
          </p:nvPr>
        </p:nvSpPr>
        <p:spPr/>
        <p:txBody>
          <a:bodyPr>
            <a:normAutofit fontScale="92500" lnSpcReduction="10000"/>
          </a:bodyPr>
          <a:lstStyle/>
          <a:p>
            <a:r>
              <a:rPr lang="en-US"/>
              <a:t>Thoroughly research the organization to impress those with whom you meet and discuss your alignment with the company mission/vision and core values. </a:t>
            </a:r>
          </a:p>
          <a:p>
            <a:r>
              <a:rPr lang="en-US"/>
              <a:t>Suggested information to research: </a:t>
            </a:r>
          </a:p>
          <a:p>
            <a:pPr marL="0" indent="0">
              <a:buNone/>
            </a:pPr>
            <a:r>
              <a:rPr lang="en-US"/>
              <a:t>• Key people in the organization • Size of organization • Location of facilities • Structure of organization • Types of clients • Product line or service • Potential markets • Stock and assets information • Competition • Training provisions • Recent news items</a:t>
            </a:r>
          </a:p>
          <a:p>
            <a:pPr marL="0" indent="0">
              <a:buNone/>
            </a:pPr>
            <a:endParaRPr lang="en-US"/>
          </a:p>
          <a:p>
            <a:pPr marL="0" indent="0">
              <a:buNone/>
            </a:pPr>
            <a:r>
              <a:rPr lang="en-US"/>
              <a:t>			You can find this information in the following places:</a:t>
            </a:r>
          </a:p>
          <a:p>
            <a:pPr marL="0" indent="0">
              <a:buNone/>
            </a:pPr>
            <a:r>
              <a:rPr lang="en-US"/>
              <a:t> • Company website • Public Relations • Glassdoor.com • Other employees • 					LinkedIn • Company Brochures</a:t>
            </a:r>
          </a:p>
        </p:txBody>
      </p:sp>
    </p:spTree>
    <p:extLst>
      <p:ext uri="{BB962C8B-B14F-4D97-AF65-F5344CB8AC3E}">
        <p14:creationId xmlns:p14="http://schemas.microsoft.com/office/powerpoint/2010/main" val="388525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1F44-D9BD-414F-9B37-D88CEC9BB272}"/>
              </a:ext>
            </a:extLst>
          </p:cNvPr>
          <p:cNvSpPr>
            <a:spLocks noGrp="1"/>
          </p:cNvSpPr>
          <p:nvPr>
            <p:ph type="title"/>
          </p:nvPr>
        </p:nvSpPr>
        <p:spPr/>
        <p:txBody>
          <a:bodyPr/>
          <a:lstStyle/>
          <a:p>
            <a:r>
              <a:rPr lang="en-US"/>
              <a:t>Behavior-Based Questions</a:t>
            </a:r>
          </a:p>
        </p:txBody>
      </p:sp>
      <p:sp>
        <p:nvSpPr>
          <p:cNvPr id="3" name="Content Placeholder 2">
            <a:extLst>
              <a:ext uri="{FF2B5EF4-FFF2-40B4-BE49-F238E27FC236}">
                <a16:creationId xmlns:a16="http://schemas.microsoft.com/office/drawing/2014/main" id="{7E999276-D5EE-44E5-B856-D49FC7DE67E7}"/>
              </a:ext>
            </a:extLst>
          </p:cNvPr>
          <p:cNvSpPr>
            <a:spLocks noGrp="1"/>
          </p:cNvSpPr>
          <p:nvPr>
            <p:ph idx="1"/>
          </p:nvPr>
        </p:nvSpPr>
        <p:spPr/>
        <p:txBody>
          <a:bodyPr/>
          <a:lstStyle/>
          <a:p>
            <a:r>
              <a:rPr lang="en-US"/>
              <a:t>Behavior-based interviews elicit information about how you have performed in the past, because past behavior is a good indicator of how you will function in the future. Interviewers develop their questions around the traits and skills they consider necessary for succeeding in a position or organization. </a:t>
            </a:r>
          </a:p>
          <a:p>
            <a:r>
              <a:rPr lang="en-US"/>
              <a:t>These questions usually begin with phrases such as: </a:t>
            </a:r>
          </a:p>
          <a:p>
            <a:pPr marL="0" indent="0">
              <a:buNone/>
            </a:pPr>
            <a:r>
              <a:rPr lang="en-US"/>
              <a:t>	• Tell me about a time when… • Describe a situation in which… • Recall 	an instance when… • Give me an example of…</a:t>
            </a:r>
          </a:p>
          <a:p>
            <a:pPr marL="0" indent="0">
              <a:buNone/>
            </a:pPr>
            <a:endParaRPr lang="en-US"/>
          </a:p>
          <a:p>
            <a:pPr marL="0" indent="0">
              <a:buNone/>
            </a:pPr>
            <a:endParaRPr lang="en-US"/>
          </a:p>
        </p:txBody>
      </p:sp>
    </p:spTree>
    <p:extLst>
      <p:ext uri="{BB962C8B-B14F-4D97-AF65-F5344CB8AC3E}">
        <p14:creationId xmlns:p14="http://schemas.microsoft.com/office/powerpoint/2010/main" val="3961316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8" name="Rectangle 77">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1" name="Rectangle 80">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83" name="Group 82">
            <a:extLst>
              <a:ext uri="{FF2B5EF4-FFF2-40B4-BE49-F238E27FC236}">
                <a16:creationId xmlns:a16="http://schemas.microsoft.com/office/drawing/2014/main" id="{260EE1B3-DDB2-44D7-943C-63D9CEF273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4" name="Rectangle 83">
              <a:extLst>
                <a:ext uri="{FF2B5EF4-FFF2-40B4-BE49-F238E27FC236}">
                  <a16:creationId xmlns:a16="http://schemas.microsoft.com/office/drawing/2014/main" id="{072909CE-AD29-4CE7-A9A7-05D21672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1032" name="Picture 8" descr="9 Most Common Behavioral Interview Questions and Answers | Inc.com">
            <a:extLst>
              <a:ext uri="{FF2B5EF4-FFF2-40B4-BE49-F238E27FC236}">
                <a16:creationId xmlns:a16="http://schemas.microsoft.com/office/drawing/2014/main" id="{EFFDDA27-B3EE-44F3-92EB-8CD262A478C7}"/>
              </a:ext>
            </a:extLst>
          </p:cNvPr>
          <p:cNvPicPr>
            <a:picLocks noGrp="1" noChangeAspect="1" noChangeArrowheads="1"/>
          </p:cNvPicPr>
          <p:nvPr>
            <p:ph idx="1"/>
          </p:nvPr>
        </p:nvPicPr>
        <p:blipFill rotWithShape="1">
          <a:blip r:embed="rId3">
            <a:duotone>
              <a:prstClr val="black"/>
              <a:schemeClr val="accent5">
                <a:tint val="45000"/>
                <a:satMod val="400000"/>
              </a:schemeClr>
            </a:duotone>
            <a:alphaModFix amt="25000"/>
            <a:extLst>
              <a:ext uri="{28A0092B-C50C-407E-A947-70E740481C1C}">
                <a14:useLocalDpi xmlns:a14="http://schemas.microsoft.com/office/drawing/2010/main" val="0"/>
              </a:ext>
            </a:extLst>
          </a:blip>
          <a:srcRect t="15054" r="9090" b="-1"/>
          <a:stretch/>
        </p:blipFill>
        <p:spPr bwMode="auto">
          <a:xfrm>
            <a:off x="474133" y="475488"/>
            <a:ext cx="11243734" cy="590973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The Top 30 Behavioral Interview Questions to Prep For | The Muse">
            <a:extLst>
              <a:ext uri="{FF2B5EF4-FFF2-40B4-BE49-F238E27FC236}">
                <a16:creationId xmlns:a16="http://schemas.microsoft.com/office/drawing/2014/main" id="{E38FF266-0E39-4A01-AF2C-5D371219EAE2}"/>
              </a:ext>
            </a:extLst>
          </p:cNvPr>
          <p:cNvSpPr>
            <a:spLocks noGrp="1" noChangeAspect="1" noChangeArrowheads="1"/>
          </p:cNvSpPr>
          <p:nvPr>
            <p:ph type="title"/>
          </p:nvPr>
        </p:nvSpPr>
        <p:spPr bwMode="auto">
          <a:xfrm>
            <a:off x="1154954" y="2099733"/>
            <a:ext cx="8827245" cy="2677648"/>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b" anchorCtr="0" compatLnSpc="1">
            <a:prstTxWarp prst="textNoShape">
              <a:avLst/>
            </a:prstTxWarp>
            <a:normAutofit/>
          </a:bodyPr>
          <a:lstStyle/>
          <a:p>
            <a:pPr>
              <a:lnSpc>
                <a:spcPct val="90000"/>
              </a:lnSpc>
            </a:pPr>
            <a:r>
              <a:rPr lang="en-US" sz="2000"/>
              <a:t>Some applicants find the format of these questions difficult to understand and have trouble responding. However, if you have done your research and prepared for the interview, you will have work, academic, and life experiences ready to share. You can prepare for behavior-based accomplishments, abilities, and show how you are a good match for the position. Be certain to tell the truth, get to the point, stay focused, turn negatives into positives, and be consistent with your responses.</a:t>
            </a:r>
          </a:p>
        </p:txBody>
      </p:sp>
      <p:sp>
        <p:nvSpPr>
          <p:cNvPr id="87" name="Rectangle 86">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2298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5D41-2879-4761-9CA2-468AE38BF840}"/>
              </a:ext>
            </a:extLst>
          </p:cNvPr>
          <p:cNvSpPr>
            <a:spLocks noGrp="1"/>
          </p:cNvSpPr>
          <p:nvPr>
            <p:ph type="title"/>
          </p:nvPr>
        </p:nvSpPr>
        <p:spPr>
          <a:xfrm>
            <a:off x="3521528" y="815834"/>
            <a:ext cx="5148943" cy="1705383"/>
          </a:xfrm>
        </p:spPr>
        <p:txBody>
          <a:bodyPr vert="horz" lIns="0" tIns="0" rIns="0" bIns="0" rtlCol="0" anchor="t">
            <a:normAutofit/>
          </a:bodyPr>
          <a:lstStyle/>
          <a:p>
            <a:pPr algn="ctr"/>
            <a:r>
              <a:rPr lang="en-US"/>
              <a:t>Star method</a:t>
            </a:r>
          </a:p>
        </p:txBody>
      </p:sp>
      <p:sp>
        <p:nvSpPr>
          <p:cNvPr id="3" name="Content Placeholder 2">
            <a:extLst>
              <a:ext uri="{FF2B5EF4-FFF2-40B4-BE49-F238E27FC236}">
                <a16:creationId xmlns:a16="http://schemas.microsoft.com/office/drawing/2014/main" id="{2893BA63-2D6E-4AAE-87F9-B01488E7FAC2}"/>
              </a:ext>
            </a:extLst>
          </p:cNvPr>
          <p:cNvSpPr>
            <a:spLocks noGrp="1"/>
          </p:cNvSpPr>
          <p:nvPr>
            <p:ph sz="half" idx="1"/>
          </p:nvPr>
        </p:nvSpPr>
        <p:spPr>
          <a:xfrm>
            <a:off x="1066799" y="3924911"/>
            <a:ext cx="5029201" cy="2634843"/>
          </a:xfrm>
        </p:spPr>
        <p:txBody>
          <a:bodyPr vert="horz" lIns="0" tIns="0" rIns="0" bIns="0" rtlCol="0" anchor="b">
            <a:normAutofit fontScale="25000" lnSpcReduction="20000"/>
          </a:bodyPr>
          <a:lstStyle/>
          <a:p>
            <a:pPr marL="0" marR="0" algn="r">
              <a:lnSpc>
                <a:spcPct val="110000"/>
              </a:lnSpc>
              <a:spcBef>
                <a:spcPts val="0"/>
              </a:spcBef>
              <a:spcAft>
                <a:spcPts val="800"/>
              </a:spcAft>
            </a:pPr>
            <a:r>
              <a:rPr lang="en-US" sz="5600" b="1">
                <a:effectLst/>
                <a:latin typeface="Times New Roman" panose="02020603050405020304" pitchFamily="18" charset="0"/>
                <a:cs typeface="Times New Roman" panose="02020603050405020304" pitchFamily="18" charset="0"/>
              </a:rPr>
              <a:t>S</a:t>
            </a:r>
            <a:r>
              <a:rPr lang="en-US" sz="5600">
                <a:effectLst/>
                <a:latin typeface="Times New Roman" panose="02020603050405020304" pitchFamily="18" charset="0"/>
                <a:cs typeface="Times New Roman" panose="02020603050405020304" pitchFamily="18" charset="0"/>
              </a:rPr>
              <a:t>ituation - This is where you describe the situation and provide the interviewer with context </a:t>
            </a:r>
          </a:p>
          <a:p>
            <a:pPr marL="0" marR="0" algn="r">
              <a:lnSpc>
                <a:spcPct val="110000"/>
              </a:lnSpc>
              <a:spcBef>
                <a:spcPts val="0"/>
              </a:spcBef>
              <a:spcAft>
                <a:spcPts val="800"/>
              </a:spcAft>
            </a:pPr>
            <a:r>
              <a:rPr lang="en-US" sz="5600" b="1">
                <a:effectLst/>
                <a:latin typeface="Times New Roman" panose="02020603050405020304" pitchFamily="18" charset="0"/>
                <a:cs typeface="Times New Roman" panose="02020603050405020304" pitchFamily="18" charset="0"/>
              </a:rPr>
              <a:t>T</a:t>
            </a:r>
            <a:r>
              <a:rPr lang="en-US" sz="5600">
                <a:effectLst/>
                <a:latin typeface="Times New Roman" panose="02020603050405020304" pitchFamily="18" charset="0"/>
                <a:cs typeface="Times New Roman" panose="02020603050405020304" pitchFamily="18" charset="0"/>
              </a:rPr>
              <a:t>ask - What was your role in this situation? Explain what your duties were and what was expected of you at the time</a:t>
            </a:r>
          </a:p>
          <a:p>
            <a:pPr marL="0" marR="0" algn="r">
              <a:lnSpc>
                <a:spcPct val="110000"/>
              </a:lnSpc>
              <a:spcBef>
                <a:spcPts val="0"/>
              </a:spcBef>
              <a:spcAft>
                <a:spcPts val="800"/>
              </a:spcAft>
            </a:pPr>
            <a:r>
              <a:rPr lang="en-US" sz="5600" b="1">
                <a:effectLst/>
                <a:latin typeface="Times New Roman" panose="02020603050405020304" pitchFamily="18" charset="0"/>
                <a:cs typeface="Times New Roman" panose="02020603050405020304" pitchFamily="18" charset="0"/>
              </a:rPr>
              <a:t>A</a:t>
            </a:r>
            <a:r>
              <a:rPr lang="en-US" sz="5600">
                <a:effectLst/>
                <a:latin typeface="Times New Roman" panose="02020603050405020304" pitchFamily="18" charset="0"/>
                <a:cs typeface="Times New Roman" panose="02020603050405020304" pitchFamily="18" charset="0"/>
              </a:rPr>
              <a:t>ction - How did you carry out your task/s? Did you go out of your way to fulfill your duties or do more than you initially had to?</a:t>
            </a:r>
          </a:p>
          <a:p>
            <a:pPr marL="0" marR="0" algn="r">
              <a:lnSpc>
                <a:spcPct val="110000"/>
              </a:lnSpc>
              <a:spcBef>
                <a:spcPts val="0"/>
              </a:spcBef>
              <a:spcAft>
                <a:spcPts val="800"/>
              </a:spcAft>
            </a:pPr>
            <a:r>
              <a:rPr lang="en-US" sz="5600" b="1">
                <a:effectLst/>
                <a:latin typeface="Times New Roman" panose="02020603050405020304" pitchFamily="18" charset="0"/>
                <a:cs typeface="Times New Roman" panose="02020603050405020304" pitchFamily="18" charset="0"/>
              </a:rPr>
              <a:t>R</a:t>
            </a:r>
            <a:r>
              <a:rPr lang="en-US" sz="5600">
                <a:effectLst/>
                <a:latin typeface="Times New Roman" panose="02020603050405020304" pitchFamily="18" charset="0"/>
                <a:cs typeface="Times New Roman" panose="02020603050405020304" pitchFamily="18" charset="0"/>
              </a:rPr>
              <a:t>esult - This is the conclusion of your answer and story. Explain what results your actions had and if the situation was solved successfully or not. The use of numbers and data is a bonus</a:t>
            </a:r>
            <a:r>
              <a:rPr lang="en-US" sz="1200">
                <a:effectLst/>
                <a:latin typeface="Times New Roman" panose="02020603050405020304" pitchFamily="18" charset="0"/>
                <a:cs typeface="Times New Roman" panose="02020603050405020304" pitchFamily="18" charset="0"/>
              </a:rPr>
              <a:t>. </a:t>
            </a:r>
          </a:p>
          <a:p>
            <a:pPr algn="r">
              <a:lnSpc>
                <a:spcPct val="110000"/>
              </a:lnSpc>
            </a:pPr>
            <a:endParaRPr lang="en-US" sz="1200"/>
          </a:p>
        </p:txBody>
      </p:sp>
      <p:pic>
        <p:nvPicPr>
          <p:cNvPr id="1028" name="Picture 4" descr="How to Master the Star Method in Interviews - WizardSourcer">
            <a:extLst>
              <a:ext uri="{FF2B5EF4-FFF2-40B4-BE49-F238E27FC236}">
                <a16:creationId xmlns:a16="http://schemas.microsoft.com/office/drawing/2014/main" id="{8192FD8B-A6CC-449A-9851-DF137A155EF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215743" y="3924911"/>
            <a:ext cx="5636029" cy="26348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AF1342-5D80-42B3-8D84-61B03C074070}"/>
              </a:ext>
            </a:extLst>
          </p:cNvPr>
          <p:cNvSpPr txBox="1"/>
          <p:nvPr/>
        </p:nvSpPr>
        <p:spPr>
          <a:xfrm>
            <a:off x="1193800" y="2619783"/>
            <a:ext cx="9804400" cy="1107996"/>
          </a:xfrm>
          <a:prstGeom prst="rect">
            <a:avLst/>
          </a:prstGeom>
          <a:noFill/>
        </p:spPr>
        <p:txBody>
          <a:bodyPr wrap="square" rtlCol="0">
            <a:spAutoFit/>
          </a:bodyPr>
          <a:lstStyle/>
          <a:p>
            <a:pPr marL="285750" indent="-285750">
              <a:buClr>
                <a:schemeClr val="accent1"/>
              </a:buClr>
              <a:buSzPct val="80000"/>
              <a:buFont typeface="Times New Roman" panose="02020603050405020304" pitchFamily="18" charset="0"/>
              <a:buChar char="►"/>
            </a:pPr>
            <a:r>
              <a:rPr lang="en-US" sz="1600">
                <a:latin typeface="Times New Roman" panose="02020603050405020304" pitchFamily="18" charset="0"/>
                <a:cs typeface="Times New Roman" panose="02020603050405020304" pitchFamily="18" charset="0"/>
              </a:rPr>
              <a:t>The S.T.A.R. method is a process used by many recruiters and employers to interview and assess applicants efficiently. </a:t>
            </a:r>
          </a:p>
          <a:p>
            <a:pPr marL="285750" indent="-285750">
              <a:buClr>
                <a:schemeClr val="accent1"/>
              </a:buClr>
              <a:buSzPct val="80000"/>
              <a:buFont typeface="Times New Roman" panose="02020603050405020304" pitchFamily="18" charset="0"/>
              <a:buChar char="►"/>
            </a:pPr>
            <a:r>
              <a:rPr lang="en-US" sz="1600">
                <a:latin typeface="Times New Roman" panose="02020603050405020304" pitchFamily="18" charset="0"/>
                <a:cs typeface="Times New Roman" panose="02020603050405020304" pitchFamily="18" charset="0"/>
              </a:rPr>
              <a:t>Even if a particular employer is not utilizing this method they will likely be using something akin to it.</a:t>
            </a:r>
          </a:p>
          <a:p>
            <a:pPr marL="285750" indent="-285750">
              <a:buClr>
                <a:schemeClr val="accent1"/>
              </a:buClr>
              <a:buSzPct val="80000"/>
              <a:buFont typeface="Times New Roman" panose="02020603050405020304" pitchFamily="18" charset="0"/>
              <a:buChar char="►"/>
            </a:pPr>
            <a:r>
              <a:rPr lang="en-US" sz="1600">
                <a:latin typeface="Times New Roman" panose="02020603050405020304" pitchFamily="18" charset="0"/>
                <a:cs typeface="Times New Roman" panose="02020603050405020304" pitchFamily="18" charset="0"/>
              </a:rPr>
              <a:t>So, to the applicant it is nothing but beneficial to learn how the S.T.A.R. method works</a:t>
            </a:r>
          </a:p>
        </p:txBody>
      </p:sp>
    </p:spTree>
    <p:extLst>
      <p:ext uri="{BB962C8B-B14F-4D97-AF65-F5344CB8AC3E}">
        <p14:creationId xmlns:p14="http://schemas.microsoft.com/office/powerpoint/2010/main" val="3031856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59977-692A-41E3-B383-67DABEEC83F7}"/>
              </a:ext>
            </a:extLst>
          </p:cNvPr>
          <p:cNvSpPr>
            <a:spLocks noGrp="1"/>
          </p:cNvSpPr>
          <p:nvPr>
            <p:ph type="title"/>
          </p:nvPr>
        </p:nvSpPr>
        <p:spPr/>
        <p:txBody>
          <a:bodyPr/>
          <a:lstStyle/>
          <a:p>
            <a:r>
              <a:rPr lang="en-US" sz="18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 Method Answer Example</a:t>
            </a:r>
            <a:b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a:solidFill>
                <a:schemeClr val="bg1"/>
              </a:solidFill>
            </a:endParaRPr>
          </a:p>
        </p:txBody>
      </p:sp>
      <p:sp>
        <p:nvSpPr>
          <p:cNvPr id="3" name="Content Placeholder 2">
            <a:extLst>
              <a:ext uri="{FF2B5EF4-FFF2-40B4-BE49-F238E27FC236}">
                <a16:creationId xmlns:a16="http://schemas.microsoft.com/office/drawing/2014/main" id="{EA78736B-C3B9-4724-AEF3-D13F9CA8E671}"/>
              </a:ext>
            </a:extLst>
          </p:cNvPr>
          <p:cNvSpPr>
            <a:spLocks noGrp="1"/>
          </p:cNvSpPr>
          <p:nvPr>
            <p:ph sz="half" idx="1"/>
          </p:nvPr>
        </p:nvSpPr>
        <p:spPr/>
        <p:txBody>
          <a:bodyPr>
            <a:normAutofit fontScale="92500" lnSpcReduction="10000"/>
          </a:bodyPr>
          <a:lstStyle/>
          <a:p>
            <a:pPr marL="0" marR="0">
              <a:lnSpc>
                <a:spcPct val="107000"/>
              </a:lnSpc>
              <a:spcBef>
                <a:spcPts val="0"/>
              </a:spcBef>
              <a:spcAft>
                <a:spcPts val="800"/>
              </a:spcAft>
            </a:pPr>
            <a:r>
              <a:rPr lang="en-US" sz="1800">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Now that we’ve got the theory all cleared up, let’s get down to practice &amp; show you how the STAR method really works.</a:t>
            </a:r>
          </a:p>
          <a:p>
            <a:pPr marL="0" marR="0" indent="0">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Let’s take one of the most common behavioral interview questions as an example: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i="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“What is your greatest achievement?”</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solidFill>
                  <a:srgbClr val="313B47"/>
                </a:solidFill>
                <a:effectLst/>
                <a:latin typeface="Arial" panose="020B0604020202020204" pitchFamily="34" charset="0"/>
                <a:ea typeface="Times New Roman" panose="02020603050405020304" pitchFamily="18" charset="0"/>
              </a:rPr>
              <a:t>A good answer should look something like:</a:t>
            </a:r>
            <a:endParaRPr lang="en-US"/>
          </a:p>
        </p:txBody>
      </p:sp>
      <p:sp>
        <p:nvSpPr>
          <p:cNvPr id="4" name="Content Placeholder 3">
            <a:extLst>
              <a:ext uri="{FF2B5EF4-FFF2-40B4-BE49-F238E27FC236}">
                <a16:creationId xmlns:a16="http://schemas.microsoft.com/office/drawing/2014/main" id="{33681BD9-835F-48EF-9E7C-7F99BE00DCA8}"/>
              </a:ext>
            </a:extLst>
          </p:cNvPr>
          <p:cNvSpPr>
            <a:spLocks noGrp="1"/>
          </p:cNvSpPr>
          <p:nvPr>
            <p:ph sz="half" idx="2"/>
          </p:nvPr>
        </p:nvSpPr>
        <p:spPr/>
        <p:txBody>
          <a:bodyPr>
            <a:normAutofit fontScale="92500" lnSpcReduction="10000"/>
          </a:bodyPr>
          <a:lstStyle/>
          <a:p>
            <a:r>
              <a:rPr lang="en-US" sz="1800" b="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Situation</a:t>
            </a:r>
            <a:r>
              <a:rPr lang="en-US" sz="1800">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800" i="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“Hmm… well, after graduation I worked for a year as an assistant to Company Y’s marketing director. We had a meeting with a potential client this one time and I was supposed to meet my boss straight to the location of the meeting. On my way there she called me and told me she was headed to the hospital as a family member of hers had had an accident.”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165383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55EC-CA8C-416A-83DA-8A250A1B3606}"/>
              </a:ext>
            </a:extLst>
          </p:cNvPr>
          <p:cNvSpPr>
            <a:spLocks noGrp="1"/>
          </p:cNvSpPr>
          <p:nvPr>
            <p:ph type="title"/>
          </p:nvPr>
        </p:nvSpPr>
        <p:spPr/>
        <p:txBody>
          <a:bodyPr/>
          <a:lstStyle/>
          <a:p>
            <a:r>
              <a:rPr lang="en-US" sz="18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 Method </a:t>
            </a:r>
            <a:b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a:solidFill>
                <a:schemeClr val="bg1"/>
              </a:solidFill>
            </a:endParaRPr>
          </a:p>
        </p:txBody>
      </p:sp>
      <p:sp>
        <p:nvSpPr>
          <p:cNvPr id="3" name="Content Placeholder 2">
            <a:extLst>
              <a:ext uri="{FF2B5EF4-FFF2-40B4-BE49-F238E27FC236}">
                <a16:creationId xmlns:a16="http://schemas.microsoft.com/office/drawing/2014/main" id="{96DD230D-15F8-4195-BE19-91127238FAD0}"/>
              </a:ext>
            </a:extLst>
          </p:cNvPr>
          <p:cNvSpPr>
            <a:spLocks noGrp="1"/>
          </p:cNvSpPr>
          <p:nvPr>
            <p:ph sz="half" idx="1"/>
          </p:nvPr>
        </p:nvSpPr>
        <p:spPr/>
        <p:txBody>
          <a:bodyPr>
            <a:normAutofit/>
          </a:bodyPr>
          <a:lstStyle/>
          <a:p>
            <a:r>
              <a:rPr lang="en-US" sz="1800" b="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Task</a:t>
            </a:r>
            <a:r>
              <a:rPr lang="en-US" sz="1800">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800" i="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“She asked me if I could carry on the presentation by myself and if not, I could cancel the meeting. I’d assisted my boss while she made the presentation, but I wasn’t prepared to deliver it. I was only supposed to help with setting up the place and carry the documents.”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Content Placeholder 3">
            <a:extLst>
              <a:ext uri="{FF2B5EF4-FFF2-40B4-BE49-F238E27FC236}">
                <a16:creationId xmlns:a16="http://schemas.microsoft.com/office/drawing/2014/main" id="{7E949BF5-1CD1-45B9-B1D8-3B90F4B0DE2A}"/>
              </a:ext>
            </a:extLst>
          </p:cNvPr>
          <p:cNvSpPr>
            <a:spLocks noGrp="1"/>
          </p:cNvSpPr>
          <p:nvPr>
            <p:ph sz="half" idx="2"/>
          </p:nvPr>
        </p:nvSpPr>
        <p:spPr/>
        <p:txBody>
          <a:bodyPr>
            <a:normAutofit/>
          </a:bodyPr>
          <a:lstStyle/>
          <a:p>
            <a:r>
              <a:rPr lang="en-US" sz="1800" b="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Action</a:t>
            </a:r>
            <a:r>
              <a:rPr lang="en-US" sz="1800">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800" i="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“Nevertheless, I like a challenge and I was confident I could do it so I agreed to hold the meeting.”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sz="1800" b="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Result</a:t>
            </a:r>
            <a:r>
              <a:rPr lang="en-US" sz="1800">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1800" i="1">
                <a:solidFill>
                  <a:srgbClr val="313B47"/>
                </a:solidFill>
                <a:effectLst/>
                <a:latin typeface="Arial" panose="020B0604020202020204" pitchFamily="34" charset="0"/>
                <a:ea typeface="Times New Roman" panose="02020603050405020304" pitchFamily="18" charset="0"/>
                <a:cs typeface="Times New Roman" panose="02020603050405020304" pitchFamily="18" charset="0"/>
              </a:rPr>
              <a:t>“The presentation not only went well, but the client actually hired our company. My boss was more than happy. She gave me a raise and eventually became more of a mentor than a boss.”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1470773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AF63A5B4A14848A015B90F57391462" ma:contentTypeVersion="2" ma:contentTypeDescription="Create a new document." ma:contentTypeScope="" ma:versionID="e67c09689680670df67af275304853ab">
  <xsd:schema xmlns:xsd="http://www.w3.org/2001/XMLSchema" xmlns:xs="http://www.w3.org/2001/XMLSchema" xmlns:p="http://schemas.microsoft.com/office/2006/metadata/properties" xmlns:ns3="5b9e0fd9-f4ce-4791-85b8-69254526cdce" targetNamespace="http://schemas.microsoft.com/office/2006/metadata/properties" ma:root="true" ma:fieldsID="e796ee81e12c90716ff306f2185ada85" ns3:_="">
    <xsd:import namespace="5b9e0fd9-f4ce-4791-85b8-69254526cdc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e0fd9-f4ce-4791-85b8-69254526c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8B2D13-FA14-4821-BCD8-9D2AC5AB4DED}">
  <ds:schemaRefs>
    <ds:schemaRef ds:uri="http://schemas.microsoft.com/sharepoint/v3/contenttype/forms"/>
  </ds:schemaRefs>
</ds:datastoreItem>
</file>

<file path=customXml/itemProps2.xml><?xml version="1.0" encoding="utf-8"?>
<ds:datastoreItem xmlns:ds="http://schemas.openxmlformats.org/officeDocument/2006/customXml" ds:itemID="{21FAB333-F7E6-4D56-8AB1-E232EF9CB562}">
  <ds:schemaRefs>
    <ds:schemaRef ds:uri="5b9e0fd9-f4ce-4791-85b8-69254526cd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2F94CE8-7640-4EF0-AFF4-3DE987C41D3A}">
  <ds:schemaRefs>
    <ds:schemaRef ds:uri="5b9e0fd9-f4ce-4791-85b8-69254526cdce"/>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1382</Words>
  <Application>Microsoft Office PowerPoint</Application>
  <PresentationFormat>Widescreen</PresentationFormat>
  <Paragraphs>71</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Ion Boardroom</vt:lpstr>
      <vt:lpstr>Mock Interview</vt:lpstr>
      <vt:lpstr>First Impressions</vt:lpstr>
      <vt:lpstr>Know the Company/Organization</vt:lpstr>
      <vt:lpstr>Research the Employer </vt:lpstr>
      <vt:lpstr>Behavior-Based Questions</vt:lpstr>
      <vt:lpstr>Some applicants find the format of these questions difficult to understand and have trouble responding. However, if you have done your research and prepared for the interview, you will have work, academic, and life experiences ready to share. You can prepare for behavior-based accomplishments, abilities, and show how you are a good match for the position. Be certain to tell the truth, get to the point, stay focused, turn negatives into positives, and be consistent with your responses.</vt:lpstr>
      <vt:lpstr>Star method</vt:lpstr>
      <vt:lpstr>STAR Method Answer Example </vt:lpstr>
      <vt:lpstr>STAR Method  </vt:lpstr>
      <vt:lpstr>STAR Method Interview Question Examples </vt:lpstr>
      <vt:lpstr>Dress to Impress</vt:lpstr>
      <vt:lpstr>PowerPoint Presentation</vt:lpstr>
      <vt:lpstr>Questions you should ask at the end of every job interview</vt:lpstr>
      <vt:lpstr>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Mock Interview</dc:title>
  <dc:creator>McGuire, Jody (Labor)</dc:creator>
  <cp:lastModifiedBy>Henderson, Sophia R (ELC)</cp:lastModifiedBy>
  <cp:revision>20</cp:revision>
  <cp:lastPrinted>2022-05-24T17:40:32Z</cp:lastPrinted>
  <dcterms:created xsi:type="dcterms:W3CDTF">2022-05-12T12:48:55Z</dcterms:created>
  <dcterms:modified xsi:type="dcterms:W3CDTF">2022-08-25T17:10:03Z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0x0101007AAF63A5B4A14848A015B90F57391462</vt:lpwstr>
  </property>
</Properties>
</file>