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56" r:id="rId2"/>
    <p:sldId id="257" r:id="rId3"/>
    <p:sldId id="259" r:id="rId4"/>
    <p:sldId id="262" r:id="rId5"/>
    <p:sldId id="261" r:id="rId6"/>
    <p:sldId id="263" r:id="rId7"/>
    <p:sldId id="258" r:id="rId8"/>
    <p:sldId id="260" r:id="rId9"/>
    <p:sldId id="270" r:id="rId10"/>
    <p:sldId id="267" r:id="rId11"/>
    <p:sldId id="271" r:id="rId12"/>
    <p:sldId id="273" r:id="rId13"/>
    <p:sldId id="272" r:id="rId14"/>
    <p:sldId id="274" r:id="rId15"/>
    <p:sldId id="275" r:id="rId16"/>
    <p:sldId id="266" r:id="rId17"/>
    <p:sldId id="265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F6D1C-3E62-49C1-B7AD-36FFB4EC5398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E677122-B2F2-4705-B97F-8559849FD5EA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Be aware of your company culture and market it truthfully.</a:t>
          </a:r>
        </a:p>
      </dgm:t>
    </dgm:pt>
    <dgm:pt modelId="{AC4B4F16-D842-4BC7-B770-DD62AEA20F9C}" type="parTrans" cxnId="{79095283-4B54-42D4-B845-4CB678FCAFA8}">
      <dgm:prSet/>
      <dgm:spPr/>
      <dgm:t>
        <a:bodyPr/>
        <a:lstStyle/>
        <a:p>
          <a:endParaRPr lang="en-US"/>
        </a:p>
      </dgm:t>
    </dgm:pt>
    <dgm:pt modelId="{F1D886C2-00BA-4BB3-816C-72AA04393E68}" type="sibTrans" cxnId="{79095283-4B54-42D4-B845-4CB678FCAFA8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61C58BF-4DD7-45AE-9D7D-DC30E60123EC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Manage your reputation 24-7.</a:t>
          </a:r>
        </a:p>
      </dgm:t>
    </dgm:pt>
    <dgm:pt modelId="{8EDAE8AC-AF5B-450B-8FE1-3A3136BC0190}" type="parTrans" cxnId="{8A4F4F0A-F03F-4467-B90E-2E3FF6D1115F}">
      <dgm:prSet/>
      <dgm:spPr/>
      <dgm:t>
        <a:bodyPr/>
        <a:lstStyle/>
        <a:p>
          <a:endParaRPr lang="en-US"/>
        </a:p>
      </dgm:t>
    </dgm:pt>
    <dgm:pt modelId="{CEC57A00-E756-428B-A9C5-155DC0290B73}" type="sibTrans" cxnId="{8A4F4F0A-F03F-4467-B90E-2E3FF6D1115F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69FAFC58-3A43-46E0-A179-53B6A620C86D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Showcase the rewards people want most and are willing to change salary for.</a:t>
          </a:r>
        </a:p>
      </dgm:t>
    </dgm:pt>
    <dgm:pt modelId="{9ABC9625-FEA7-49A0-AA64-ECF6015779B7}" type="parTrans" cxnId="{D7D58460-DC44-41F8-A57B-289E3B1756EB}">
      <dgm:prSet/>
      <dgm:spPr/>
      <dgm:t>
        <a:bodyPr/>
        <a:lstStyle/>
        <a:p>
          <a:endParaRPr lang="en-US"/>
        </a:p>
      </dgm:t>
    </dgm:pt>
    <dgm:pt modelId="{A024F83D-AB50-497D-8395-4AAD8FF32AD5}" type="sibTrans" cxnId="{D7D58460-DC44-41F8-A57B-289E3B1756EB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E8120BB0-0E8A-4FB9-AE59-4D275DD4BBDB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Value technology, but never lose sight of the importance of the human touch.</a:t>
          </a:r>
        </a:p>
      </dgm:t>
    </dgm:pt>
    <dgm:pt modelId="{64BC58FC-4206-4130-9BCE-6A52BAD08FAF}" type="parTrans" cxnId="{17C2D3BE-4AC7-440B-A4FB-B1E12BFE77A8}">
      <dgm:prSet/>
      <dgm:spPr/>
      <dgm:t>
        <a:bodyPr/>
        <a:lstStyle/>
        <a:p>
          <a:endParaRPr lang="en-US"/>
        </a:p>
      </dgm:t>
    </dgm:pt>
    <dgm:pt modelId="{B86E7F2F-8E7F-4058-9744-774A6F56E589}" type="sibTrans" cxnId="{17C2D3BE-4AC7-440B-A4FB-B1E12BFE77A8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980AC63F-3BAE-41C2-B6D6-590FB3B73A38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Recognize that a slow hiring process and a failure to communicate hurt your chances of attracting talent.</a:t>
          </a:r>
        </a:p>
      </dgm:t>
    </dgm:pt>
    <dgm:pt modelId="{D829F3EA-79B8-4E0B-9E97-76125B94B688}" type="parTrans" cxnId="{1043D5A1-4567-451F-B7EE-E486B25D3B2B}">
      <dgm:prSet/>
      <dgm:spPr/>
      <dgm:t>
        <a:bodyPr/>
        <a:lstStyle/>
        <a:p>
          <a:endParaRPr lang="en-US"/>
        </a:p>
      </dgm:t>
    </dgm:pt>
    <dgm:pt modelId="{30E261E3-532D-4DE8-B675-CD15CB56B725}" type="sibTrans" cxnId="{1043D5A1-4567-451F-B7EE-E486B25D3B2B}">
      <dgm:prSet/>
      <dgm:spPr>
        <a:ln w="38100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CDFFEDA8-06CA-435E-A70B-CC4FC76761CC}">
      <dgm:prSet custT="1"/>
      <dgm:spPr/>
      <dgm:t>
        <a:bodyPr/>
        <a:lstStyle/>
        <a:p>
          <a:r>
            <a:rPr lang="en-US" sz="1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Train, train, train your managers to be ready for the future.</a:t>
          </a:r>
        </a:p>
      </dgm:t>
    </dgm:pt>
    <dgm:pt modelId="{40C812F6-16EC-4201-834A-AC9171405D3E}" type="parTrans" cxnId="{FE006281-ADCF-498E-9B35-0FBD4F12CAE5}">
      <dgm:prSet/>
      <dgm:spPr/>
      <dgm:t>
        <a:bodyPr/>
        <a:lstStyle/>
        <a:p>
          <a:endParaRPr lang="en-US"/>
        </a:p>
      </dgm:t>
    </dgm:pt>
    <dgm:pt modelId="{4EF8F229-6DC0-45D8-84A8-BE6F4BC58ED2}" type="sibTrans" cxnId="{FE006281-ADCF-498E-9B35-0FBD4F12CAE5}">
      <dgm:prSet/>
      <dgm:spPr/>
      <dgm:t>
        <a:bodyPr/>
        <a:lstStyle/>
        <a:p>
          <a:endParaRPr lang="en-US"/>
        </a:p>
      </dgm:t>
    </dgm:pt>
    <dgm:pt modelId="{A23BDD53-759C-4432-9143-A3BDB926D9F5}" type="pres">
      <dgm:prSet presAssocID="{ACCF6D1C-3E62-49C1-B7AD-36FFB4EC5398}" presName="Name0" presStyleCnt="0">
        <dgm:presLayoutVars>
          <dgm:dir/>
          <dgm:resizeHandles val="exact"/>
        </dgm:presLayoutVars>
      </dgm:prSet>
      <dgm:spPr/>
    </dgm:pt>
    <dgm:pt modelId="{BA89CD49-FB4D-4DD5-921F-CEDC3FFC4DE7}" type="pres">
      <dgm:prSet presAssocID="{5E677122-B2F2-4705-B97F-8559849FD5EA}" presName="node" presStyleLbl="node1" presStyleIdx="0" presStyleCnt="6">
        <dgm:presLayoutVars>
          <dgm:bulletEnabled val="1"/>
        </dgm:presLayoutVars>
      </dgm:prSet>
      <dgm:spPr/>
    </dgm:pt>
    <dgm:pt modelId="{1FF29A60-1A9B-40C3-B708-DDB368A02EB6}" type="pres">
      <dgm:prSet presAssocID="{F1D886C2-00BA-4BB3-816C-72AA04393E68}" presName="sibTrans" presStyleLbl="sibTrans1D1" presStyleIdx="0" presStyleCnt="5"/>
      <dgm:spPr/>
    </dgm:pt>
    <dgm:pt modelId="{42166660-8A93-4366-BBFC-3718F298B54C}" type="pres">
      <dgm:prSet presAssocID="{F1D886C2-00BA-4BB3-816C-72AA04393E68}" presName="connectorText" presStyleLbl="sibTrans1D1" presStyleIdx="0" presStyleCnt="5"/>
      <dgm:spPr/>
    </dgm:pt>
    <dgm:pt modelId="{B3D12D9F-E125-4B69-80EF-E5F3100C2F44}" type="pres">
      <dgm:prSet presAssocID="{161C58BF-4DD7-45AE-9D7D-DC30E60123EC}" presName="node" presStyleLbl="node1" presStyleIdx="1" presStyleCnt="6">
        <dgm:presLayoutVars>
          <dgm:bulletEnabled val="1"/>
        </dgm:presLayoutVars>
      </dgm:prSet>
      <dgm:spPr/>
    </dgm:pt>
    <dgm:pt modelId="{761F7106-65C1-4EA0-8ED7-2583D78C6758}" type="pres">
      <dgm:prSet presAssocID="{CEC57A00-E756-428B-A9C5-155DC0290B73}" presName="sibTrans" presStyleLbl="sibTrans1D1" presStyleIdx="1" presStyleCnt="5"/>
      <dgm:spPr/>
    </dgm:pt>
    <dgm:pt modelId="{25870561-2447-45DA-8B6B-34102592C078}" type="pres">
      <dgm:prSet presAssocID="{CEC57A00-E756-428B-A9C5-155DC0290B73}" presName="connectorText" presStyleLbl="sibTrans1D1" presStyleIdx="1" presStyleCnt="5"/>
      <dgm:spPr/>
    </dgm:pt>
    <dgm:pt modelId="{EE166030-E6EC-4765-842F-F9AF71902848}" type="pres">
      <dgm:prSet presAssocID="{69FAFC58-3A43-46E0-A179-53B6A620C86D}" presName="node" presStyleLbl="node1" presStyleIdx="2" presStyleCnt="6">
        <dgm:presLayoutVars>
          <dgm:bulletEnabled val="1"/>
        </dgm:presLayoutVars>
      </dgm:prSet>
      <dgm:spPr/>
    </dgm:pt>
    <dgm:pt modelId="{61AF011A-3D83-4547-894D-8CF209032E19}" type="pres">
      <dgm:prSet presAssocID="{A024F83D-AB50-497D-8395-4AAD8FF32AD5}" presName="sibTrans" presStyleLbl="sibTrans1D1" presStyleIdx="2" presStyleCnt="5"/>
      <dgm:spPr/>
    </dgm:pt>
    <dgm:pt modelId="{5167261E-9AB5-4D39-B9CC-E6712DA6711A}" type="pres">
      <dgm:prSet presAssocID="{A024F83D-AB50-497D-8395-4AAD8FF32AD5}" presName="connectorText" presStyleLbl="sibTrans1D1" presStyleIdx="2" presStyleCnt="5"/>
      <dgm:spPr/>
    </dgm:pt>
    <dgm:pt modelId="{F6130A88-FFA8-4EEA-B9B9-DB159E404F71}" type="pres">
      <dgm:prSet presAssocID="{E8120BB0-0E8A-4FB9-AE59-4D275DD4BBDB}" presName="node" presStyleLbl="node1" presStyleIdx="3" presStyleCnt="6">
        <dgm:presLayoutVars>
          <dgm:bulletEnabled val="1"/>
        </dgm:presLayoutVars>
      </dgm:prSet>
      <dgm:spPr/>
    </dgm:pt>
    <dgm:pt modelId="{173EE238-205A-44EE-9C59-8A939323C048}" type="pres">
      <dgm:prSet presAssocID="{B86E7F2F-8E7F-4058-9744-774A6F56E589}" presName="sibTrans" presStyleLbl="sibTrans1D1" presStyleIdx="3" presStyleCnt="5"/>
      <dgm:spPr/>
    </dgm:pt>
    <dgm:pt modelId="{7A5181D5-F7DD-4A39-AC5D-D71C7675347B}" type="pres">
      <dgm:prSet presAssocID="{B86E7F2F-8E7F-4058-9744-774A6F56E589}" presName="connectorText" presStyleLbl="sibTrans1D1" presStyleIdx="3" presStyleCnt="5"/>
      <dgm:spPr/>
    </dgm:pt>
    <dgm:pt modelId="{B5E2493D-2DE4-49CE-907C-6B7F9288C55F}" type="pres">
      <dgm:prSet presAssocID="{980AC63F-3BAE-41C2-B6D6-590FB3B73A38}" presName="node" presStyleLbl="node1" presStyleIdx="4" presStyleCnt="6">
        <dgm:presLayoutVars>
          <dgm:bulletEnabled val="1"/>
        </dgm:presLayoutVars>
      </dgm:prSet>
      <dgm:spPr/>
    </dgm:pt>
    <dgm:pt modelId="{5BD0E956-BA19-407A-B6AF-7C283282410D}" type="pres">
      <dgm:prSet presAssocID="{30E261E3-532D-4DE8-B675-CD15CB56B725}" presName="sibTrans" presStyleLbl="sibTrans1D1" presStyleIdx="4" presStyleCnt="5"/>
      <dgm:spPr/>
    </dgm:pt>
    <dgm:pt modelId="{C3D5B752-A8D5-4B3A-817D-FFD50C4A4FC0}" type="pres">
      <dgm:prSet presAssocID="{30E261E3-532D-4DE8-B675-CD15CB56B725}" presName="connectorText" presStyleLbl="sibTrans1D1" presStyleIdx="4" presStyleCnt="5"/>
      <dgm:spPr/>
    </dgm:pt>
    <dgm:pt modelId="{657DC183-4168-4862-AB02-2D4B6CC84BA7}" type="pres">
      <dgm:prSet presAssocID="{CDFFEDA8-06CA-435E-A70B-CC4FC76761CC}" presName="node" presStyleLbl="node1" presStyleIdx="5" presStyleCnt="6">
        <dgm:presLayoutVars>
          <dgm:bulletEnabled val="1"/>
        </dgm:presLayoutVars>
      </dgm:prSet>
      <dgm:spPr/>
    </dgm:pt>
  </dgm:ptLst>
  <dgm:cxnLst>
    <dgm:cxn modelId="{BF1FF204-7186-4816-AD48-51498F44F9CC}" type="presOf" srcId="{30E261E3-532D-4DE8-B675-CD15CB56B725}" destId="{C3D5B752-A8D5-4B3A-817D-FFD50C4A4FC0}" srcOrd="1" destOrd="0" presId="urn:microsoft.com/office/officeart/2016/7/layout/RepeatingBendingProcessNew"/>
    <dgm:cxn modelId="{8A4F4F0A-F03F-4467-B90E-2E3FF6D1115F}" srcId="{ACCF6D1C-3E62-49C1-B7AD-36FFB4EC5398}" destId="{161C58BF-4DD7-45AE-9D7D-DC30E60123EC}" srcOrd="1" destOrd="0" parTransId="{8EDAE8AC-AF5B-450B-8FE1-3A3136BC0190}" sibTransId="{CEC57A00-E756-428B-A9C5-155DC0290B73}"/>
    <dgm:cxn modelId="{26DEA110-8D19-486E-9FFD-88E5897E8B6D}" type="presOf" srcId="{5E677122-B2F2-4705-B97F-8559849FD5EA}" destId="{BA89CD49-FB4D-4DD5-921F-CEDC3FFC4DE7}" srcOrd="0" destOrd="0" presId="urn:microsoft.com/office/officeart/2016/7/layout/RepeatingBendingProcessNew"/>
    <dgm:cxn modelId="{EE96D620-BFEC-40DD-B6E3-49915324DB1D}" type="presOf" srcId="{980AC63F-3BAE-41C2-B6D6-590FB3B73A38}" destId="{B5E2493D-2DE4-49CE-907C-6B7F9288C55F}" srcOrd="0" destOrd="0" presId="urn:microsoft.com/office/officeart/2016/7/layout/RepeatingBendingProcessNew"/>
    <dgm:cxn modelId="{0187A440-DFA8-406A-BFD1-5B7552B3441F}" type="presOf" srcId="{F1D886C2-00BA-4BB3-816C-72AA04393E68}" destId="{42166660-8A93-4366-BBFC-3718F298B54C}" srcOrd="1" destOrd="0" presId="urn:microsoft.com/office/officeart/2016/7/layout/RepeatingBendingProcessNew"/>
    <dgm:cxn modelId="{D7D58460-DC44-41F8-A57B-289E3B1756EB}" srcId="{ACCF6D1C-3E62-49C1-B7AD-36FFB4EC5398}" destId="{69FAFC58-3A43-46E0-A179-53B6A620C86D}" srcOrd="2" destOrd="0" parTransId="{9ABC9625-FEA7-49A0-AA64-ECF6015779B7}" sibTransId="{A024F83D-AB50-497D-8395-4AAD8FF32AD5}"/>
    <dgm:cxn modelId="{C4089461-13FE-4F53-8AA6-5CB8F60352DD}" type="presOf" srcId="{CEC57A00-E756-428B-A9C5-155DC0290B73}" destId="{25870561-2447-45DA-8B6B-34102592C078}" srcOrd="1" destOrd="0" presId="urn:microsoft.com/office/officeart/2016/7/layout/RepeatingBendingProcessNew"/>
    <dgm:cxn modelId="{854E9A63-CC1A-4536-9D12-EDD38A9BD9C5}" type="presOf" srcId="{69FAFC58-3A43-46E0-A179-53B6A620C86D}" destId="{EE166030-E6EC-4765-842F-F9AF71902848}" srcOrd="0" destOrd="0" presId="urn:microsoft.com/office/officeart/2016/7/layout/RepeatingBendingProcessNew"/>
    <dgm:cxn modelId="{4754E749-7605-40A5-BBE7-F714FADCBCC2}" type="presOf" srcId="{F1D886C2-00BA-4BB3-816C-72AA04393E68}" destId="{1FF29A60-1A9B-40C3-B708-DDB368A02EB6}" srcOrd="0" destOrd="0" presId="urn:microsoft.com/office/officeart/2016/7/layout/RepeatingBendingProcessNew"/>
    <dgm:cxn modelId="{1356E952-5F3E-46A8-BCFC-A9BF969F7313}" type="presOf" srcId="{A024F83D-AB50-497D-8395-4AAD8FF32AD5}" destId="{61AF011A-3D83-4547-894D-8CF209032E19}" srcOrd="0" destOrd="0" presId="urn:microsoft.com/office/officeart/2016/7/layout/RepeatingBendingProcessNew"/>
    <dgm:cxn modelId="{725DD353-4995-4C68-BB00-19A5FB1CEE0F}" type="presOf" srcId="{161C58BF-4DD7-45AE-9D7D-DC30E60123EC}" destId="{B3D12D9F-E125-4B69-80EF-E5F3100C2F44}" srcOrd="0" destOrd="0" presId="urn:microsoft.com/office/officeart/2016/7/layout/RepeatingBendingProcessNew"/>
    <dgm:cxn modelId="{CE14447E-D3DB-498D-853D-65C322CE075A}" type="presOf" srcId="{CEC57A00-E756-428B-A9C5-155DC0290B73}" destId="{761F7106-65C1-4EA0-8ED7-2583D78C6758}" srcOrd="0" destOrd="0" presId="urn:microsoft.com/office/officeart/2016/7/layout/RepeatingBendingProcessNew"/>
    <dgm:cxn modelId="{FE006281-ADCF-498E-9B35-0FBD4F12CAE5}" srcId="{ACCF6D1C-3E62-49C1-B7AD-36FFB4EC5398}" destId="{CDFFEDA8-06CA-435E-A70B-CC4FC76761CC}" srcOrd="5" destOrd="0" parTransId="{40C812F6-16EC-4201-834A-AC9171405D3E}" sibTransId="{4EF8F229-6DC0-45D8-84A8-BE6F4BC58ED2}"/>
    <dgm:cxn modelId="{79095283-4B54-42D4-B845-4CB678FCAFA8}" srcId="{ACCF6D1C-3E62-49C1-B7AD-36FFB4EC5398}" destId="{5E677122-B2F2-4705-B97F-8559849FD5EA}" srcOrd="0" destOrd="0" parTransId="{AC4B4F16-D842-4BC7-B770-DD62AEA20F9C}" sibTransId="{F1D886C2-00BA-4BB3-816C-72AA04393E68}"/>
    <dgm:cxn modelId="{2815A685-318F-41ED-920F-787AA0285992}" type="presOf" srcId="{ACCF6D1C-3E62-49C1-B7AD-36FFB4EC5398}" destId="{A23BDD53-759C-4432-9143-A3BDB926D9F5}" srcOrd="0" destOrd="0" presId="urn:microsoft.com/office/officeart/2016/7/layout/RepeatingBendingProcessNew"/>
    <dgm:cxn modelId="{1043D5A1-4567-451F-B7EE-E486B25D3B2B}" srcId="{ACCF6D1C-3E62-49C1-B7AD-36FFB4EC5398}" destId="{980AC63F-3BAE-41C2-B6D6-590FB3B73A38}" srcOrd="4" destOrd="0" parTransId="{D829F3EA-79B8-4E0B-9E97-76125B94B688}" sibTransId="{30E261E3-532D-4DE8-B675-CD15CB56B725}"/>
    <dgm:cxn modelId="{7924A2AA-A996-4764-8616-73C0AC0173FA}" type="presOf" srcId="{B86E7F2F-8E7F-4058-9744-774A6F56E589}" destId="{7A5181D5-F7DD-4A39-AC5D-D71C7675347B}" srcOrd="1" destOrd="0" presId="urn:microsoft.com/office/officeart/2016/7/layout/RepeatingBendingProcessNew"/>
    <dgm:cxn modelId="{17C2D3BE-4AC7-440B-A4FB-B1E12BFE77A8}" srcId="{ACCF6D1C-3E62-49C1-B7AD-36FFB4EC5398}" destId="{E8120BB0-0E8A-4FB9-AE59-4D275DD4BBDB}" srcOrd="3" destOrd="0" parTransId="{64BC58FC-4206-4130-9BCE-6A52BAD08FAF}" sibTransId="{B86E7F2F-8E7F-4058-9744-774A6F56E589}"/>
    <dgm:cxn modelId="{D276CBC5-32A9-4336-A8EF-BDC45ACE83EF}" type="presOf" srcId="{30E261E3-532D-4DE8-B675-CD15CB56B725}" destId="{5BD0E956-BA19-407A-B6AF-7C283282410D}" srcOrd="0" destOrd="0" presId="urn:microsoft.com/office/officeart/2016/7/layout/RepeatingBendingProcessNew"/>
    <dgm:cxn modelId="{5D00D7C9-8DCA-486B-A89E-96B4638C4846}" type="presOf" srcId="{CDFFEDA8-06CA-435E-A70B-CC4FC76761CC}" destId="{657DC183-4168-4862-AB02-2D4B6CC84BA7}" srcOrd="0" destOrd="0" presId="urn:microsoft.com/office/officeart/2016/7/layout/RepeatingBendingProcessNew"/>
    <dgm:cxn modelId="{A1C8B0D5-3279-401F-9C17-637E33C0F6D9}" type="presOf" srcId="{B86E7F2F-8E7F-4058-9744-774A6F56E589}" destId="{173EE238-205A-44EE-9C59-8A939323C048}" srcOrd="0" destOrd="0" presId="urn:microsoft.com/office/officeart/2016/7/layout/RepeatingBendingProcessNew"/>
    <dgm:cxn modelId="{6C7CEEF2-2690-4F1F-BA5E-39F7626F3020}" type="presOf" srcId="{A024F83D-AB50-497D-8395-4AAD8FF32AD5}" destId="{5167261E-9AB5-4D39-B9CC-E6712DA6711A}" srcOrd="1" destOrd="0" presId="urn:microsoft.com/office/officeart/2016/7/layout/RepeatingBendingProcessNew"/>
    <dgm:cxn modelId="{2C5FF7F9-130F-4F5A-9CB1-3A7256E0CCCB}" type="presOf" srcId="{E8120BB0-0E8A-4FB9-AE59-4D275DD4BBDB}" destId="{F6130A88-FFA8-4EEA-B9B9-DB159E404F71}" srcOrd="0" destOrd="0" presId="urn:microsoft.com/office/officeart/2016/7/layout/RepeatingBendingProcessNew"/>
    <dgm:cxn modelId="{352AEE27-34EA-42DA-8F5A-CE0ADBE865ED}" type="presParOf" srcId="{A23BDD53-759C-4432-9143-A3BDB926D9F5}" destId="{BA89CD49-FB4D-4DD5-921F-CEDC3FFC4DE7}" srcOrd="0" destOrd="0" presId="urn:microsoft.com/office/officeart/2016/7/layout/RepeatingBendingProcessNew"/>
    <dgm:cxn modelId="{ECAE5898-C576-4FEE-9242-4C75DECA0ECD}" type="presParOf" srcId="{A23BDD53-759C-4432-9143-A3BDB926D9F5}" destId="{1FF29A60-1A9B-40C3-B708-DDB368A02EB6}" srcOrd="1" destOrd="0" presId="urn:microsoft.com/office/officeart/2016/7/layout/RepeatingBendingProcessNew"/>
    <dgm:cxn modelId="{932D1D8F-BCB9-45D2-9DF6-54A918A3EF48}" type="presParOf" srcId="{1FF29A60-1A9B-40C3-B708-DDB368A02EB6}" destId="{42166660-8A93-4366-BBFC-3718F298B54C}" srcOrd="0" destOrd="0" presId="urn:microsoft.com/office/officeart/2016/7/layout/RepeatingBendingProcessNew"/>
    <dgm:cxn modelId="{A26562F3-9A45-4D00-AB69-96C65E97FA98}" type="presParOf" srcId="{A23BDD53-759C-4432-9143-A3BDB926D9F5}" destId="{B3D12D9F-E125-4B69-80EF-E5F3100C2F44}" srcOrd="2" destOrd="0" presId="urn:microsoft.com/office/officeart/2016/7/layout/RepeatingBendingProcessNew"/>
    <dgm:cxn modelId="{0AC4477A-9D7B-4F00-AB2D-AAA356192A42}" type="presParOf" srcId="{A23BDD53-759C-4432-9143-A3BDB926D9F5}" destId="{761F7106-65C1-4EA0-8ED7-2583D78C6758}" srcOrd="3" destOrd="0" presId="urn:microsoft.com/office/officeart/2016/7/layout/RepeatingBendingProcessNew"/>
    <dgm:cxn modelId="{08A24F94-A2D9-4F5C-B867-9F2399B9CEC1}" type="presParOf" srcId="{761F7106-65C1-4EA0-8ED7-2583D78C6758}" destId="{25870561-2447-45DA-8B6B-34102592C078}" srcOrd="0" destOrd="0" presId="urn:microsoft.com/office/officeart/2016/7/layout/RepeatingBendingProcessNew"/>
    <dgm:cxn modelId="{F5CF7F2B-DAE2-469D-AAD2-025FE5D2F8A9}" type="presParOf" srcId="{A23BDD53-759C-4432-9143-A3BDB926D9F5}" destId="{EE166030-E6EC-4765-842F-F9AF71902848}" srcOrd="4" destOrd="0" presId="urn:microsoft.com/office/officeart/2016/7/layout/RepeatingBendingProcessNew"/>
    <dgm:cxn modelId="{D6758A8B-D9BC-40E5-901A-0F6B78B1A928}" type="presParOf" srcId="{A23BDD53-759C-4432-9143-A3BDB926D9F5}" destId="{61AF011A-3D83-4547-894D-8CF209032E19}" srcOrd="5" destOrd="0" presId="urn:microsoft.com/office/officeart/2016/7/layout/RepeatingBendingProcessNew"/>
    <dgm:cxn modelId="{E88A063D-2210-4B5C-BF26-D042ED51D1F9}" type="presParOf" srcId="{61AF011A-3D83-4547-894D-8CF209032E19}" destId="{5167261E-9AB5-4D39-B9CC-E6712DA6711A}" srcOrd="0" destOrd="0" presId="urn:microsoft.com/office/officeart/2016/7/layout/RepeatingBendingProcessNew"/>
    <dgm:cxn modelId="{885834CD-68DE-4B7E-9836-160DC22C5260}" type="presParOf" srcId="{A23BDD53-759C-4432-9143-A3BDB926D9F5}" destId="{F6130A88-FFA8-4EEA-B9B9-DB159E404F71}" srcOrd="6" destOrd="0" presId="urn:microsoft.com/office/officeart/2016/7/layout/RepeatingBendingProcessNew"/>
    <dgm:cxn modelId="{C79EB0B4-11C0-4C82-8C51-CD43AB67FE9A}" type="presParOf" srcId="{A23BDD53-759C-4432-9143-A3BDB926D9F5}" destId="{173EE238-205A-44EE-9C59-8A939323C048}" srcOrd="7" destOrd="0" presId="urn:microsoft.com/office/officeart/2016/7/layout/RepeatingBendingProcessNew"/>
    <dgm:cxn modelId="{893A2559-B913-4923-BE9E-BCDE6B771264}" type="presParOf" srcId="{173EE238-205A-44EE-9C59-8A939323C048}" destId="{7A5181D5-F7DD-4A39-AC5D-D71C7675347B}" srcOrd="0" destOrd="0" presId="urn:microsoft.com/office/officeart/2016/7/layout/RepeatingBendingProcessNew"/>
    <dgm:cxn modelId="{45DAD272-80BA-4194-9BAC-2E2D1CBC531C}" type="presParOf" srcId="{A23BDD53-759C-4432-9143-A3BDB926D9F5}" destId="{B5E2493D-2DE4-49CE-907C-6B7F9288C55F}" srcOrd="8" destOrd="0" presId="urn:microsoft.com/office/officeart/2016/7/layout/RepeatingBendingProcessNew"/>
    <dgm:cxn modelId="{8D9210F7-05B5-464B-A498-BD89978D503E}" type="presParOf" srcId="{A23BDD53-759C-4432-9143-A3BDB926D9F5}" destId="{5BD0E956-BA19-407A-B6AF-7C283282410D}" srcOrd="9" destOrd="0" presId="urn:microsoft.com/office/officeart/2016/7/layout/RepeatingBendingProcessNew"/>
    <dgm:cxn modelId="{9FA3C108-B189-48A6-B3E5-8C874D47DFBA}" type="presParOf" srcId="{5BD0E956-BA19-407A-B6AF-7C283282410D}" destId="{C3D5B752-A8D5-4B3A-817D-FFD50C4A4FC0}" srcOrd="0" destOrd="0" presId="urn:microsoft.com/office/officeart/2016/7/layout/RepeatingBendingProcessNew"/>
    <dgm:cxn modelId="{59457524-4683-4CB1-8511-2AEE1B2667F6}" type="presParOf" srcId="{A23BDD53-759C-4432-9143-A3BDB926D9F5}" destId="{657DC183-4168-4862-AB02-2D4B6CC84BA7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29A60-1A9B-40C3-B708-DDB368A02EB6}">
      <dsp:nvSpPr>
        <dsp:cNvPr id="0" name=""/>
        <dsp:cNvSpPr/>
      </dsp:nvSpPr>
      <dsp:spPr>
        <a:xfrm>
          <a:off x="3173196" y="693726"/>
          <a:ext cx="531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651" y="4572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24966" y="736632"/>
        <a:ext cx="28112" cy="5628"/>
      </dsp:txXfrm>
    </dsp:sp>
    <dsp:sp modelId="{BA89CD49-FB4D-4DD5-921F-CEDC3FFC4DE7}">
      <dsp:nvSpPr>
        <dsp:cNvPr id="0" name=""/>
        <dsp:cNvSpPr/>
      </dsp:nvSpPr>
      <dsp:spPr>
        <a:xfrm>
          <a:off x="730424" y="6075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Be aware of your company culture and market it truthfully.</a:t>
          </a:r>
        </a:p>
      </dsp:txBody>
      <dsp:txXfrm>
        <a:off x="730424" y="6075"/>
        <a:ext cx="2444572" cy="1466743"/>
      </dsp:txXfrm>
    </dsp:sp>
    <dsp:sp modelId="{761F7106-65C1-4EA0-8ED7-2583D78C6758}">
      <dsp:nvSpPr>
        <dsp:cNvPr id="0" name=""/>
        <dsp:cNvSpPr/>
      </dsp:nvSpPr>
      <dsp:spPr>
        <a:xfrm>
          <a:off x="1952710" y="1471018"/>
          <a:ext cx="3006823" cy="531651"/>
        </a:xfrm>
        <a:custGeom>
          <a:avLst/>
          <a:gdLst/>
          <a:ahLst/>
          <a:cxnLst/>
          <a:rect l="0" t="0" r="0" b="0"/>
          <a:pathLst>
            <a:path>
              <a:moveTo>
                <a:pt x="3006823" y="0"/>
              </a:moveTo>
              <a:lnTo>
                <a:pt x="3006823" y="282925"/>
              </a:lnTo>
              <a:lnTo>
                <a:pt x="0" y="282925"/>
              </a:lnTo>
              <a:lnTo>
                <a:pt x="0" y="531651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79648" y="1734030"/>
        <a:ext cx="152947" cy="5628"/>
      </dsp:txXfrm>
    </dsp:sp>
    <dsp:sp modelId="{B3D12D9F-E125-4B69-80EF-E5F3100C2F44}">
      <dsp:nvSpPr>
        <dsp:cNvPr id="0" name=""/>
        <dsp:cNvSpPr/>
      </dsp:nvSpPr>
      <dsp:spPr>
        <a:xfrm>
          <a:off x="3737248" y="6075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-155906"/>
                <a:satOff val="1594"/>
                <a:lumOff val="-86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55906"/>
                <a:satOff val="1594"/>
                <a:lumOff val="-86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55906"/>
                <a:satOff val="1594"/>
                <a:lumOff val="-86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Manage your reputation 24-7.</a:t>
          </a:r>
        </a:p>
      </dsp:txBody>
      <dsp:txXfrm>
        <a:off x="3737248" y="6075"/>
        <a:ext cx="2444572" cy="1466743"/>
      </dsp:txXfrm>
    </dsp:sp>
    <dsp:sp modelId="{61AF011A-3D83-4547-894D-8CF209032E19}">
      <dsp:nvSpPr>
        <dsp:cNvPr id="0" name=""/>
        <dsp:cNvSpPr/>
      </dsp:nvSpPr>
      <dsp:spPr>
        <a:xfrm>
          <a:off x="3173196" y="2722721"/>
          <a:ext cx="531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651" y="4572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24966" y="2765627"/>
        <a:ext cx="28112" cy="5628"/>
      </dsp:txXfrm>
    </dsp:sp>
    <dsp:sp modelId="{EE166030-E6EC-4765-842F-F9AF71902848}">
      <dsp:nvSpPr>
        <dsp:cNvPr id="0" name=""/>
        <dsp:cNvSpPr/>
      </dsp:nvSpPr>
      <dsp:spPr>
        <a:xfrm>
          <a:off x="730424" y="2035069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-311813"/>
                <a:satOff val="3188"/>
                <a:lumOff val="-172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11813"/>
                <a:satOff val="3188"/>
                <a:lumOff val="-172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11813"/>
                <a:satOff val="3188"/>
                <a:lumOff val="-172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Showcase the rewards people want most and are willing to change salary for.</a:t>
          </a:r>
        </a:p>
      </dsp:txBody>
      <dsp:txXfrm>
        <a:off x="730424" y="2035069"/>
        <a:ext cx="2444572" cy="1466743"/>
      </dsp:txXfrm>
    </dsp:sp>
    <dsp:sp modelId="{173EE238-205A-44EE-9C59-8A939323C048}">
      <dsp:nvSpPr>
        <dsp:cNvPr id="0" name=""/>
        <dsp:cNvSpPr/>
      </dsp:nvSpPr>
      <dsp:spPr>
        <a:xfrm>
          <a:off x="1952710" y="3500013"/>
          <a:ext cx="3006823" cy="531651"/>
        </a:xfrm>
        <a:custGeom>
          <a:avLst/>
          <a:gdLst/>
          <a:ahLst/>
          <a:cxnLst/>
          <a:rect l="0" t="0" r="0" b="0"/>
          <a:pathLst>
            <a:path>
              <a:moveTo>
                <a:pt x="3006823" y="0"/>
              </a:moveTo>
              <a:lnTo>
                <a:pt x="3006823" y="282925"/>
              </a:lnTo>
              <a:lnTo>
                <a:pt x="0" y="282925"/>
              </a:lnTo>
              <a:lnTo>
                <a:pt x="0" y="531651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79648" y="3763024"/>
        <a:ext cx="152947" cy="5628"/>
      </dsp:txXfrm>
    </dsp:sp>
    <dsp:sp modelId="{F6130A88-FFA8-4EEA-B9B9-DB159E404F71}">
      <dsp:nvSpPr>
        <dsp:cNvPr id="0" name=""/>
        <dsp:cNvSpPr/>
      </dsp:nvSpPr>
      <dsp:spPr>
        <a:xfrm>
          <a:off x="3737248" y="2035069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-467719"/>
                <a:satOff val="4781"/>
                <a:lumOff val="-2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67719"/>
                <a:satOff val="4781"/>
                <a:lumOff val="-2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67719"/>
                <a:satOff val="4781"/>
                <a:lumOff val="-2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Value technology, but never lose sight of the importance of the human touch.</a:t>
          </a:r>
        </a:p>
      </dsp:txBody>
      <dsp:txXfrm>
        <a:off x="3737248" y="2035069"/>
        <a:ext cx="2444572" cy="1466743"/>
      </dsp:txXfrm>
    </dsp:sp>
    <dsp:sp modelId="{5BD0E956-BA19-407A-B6AF-7C283282410D}">
      <dsp:nvSpPr>
        <dsp:cNvPr id="0" name=""/>
        <dsp:cNvSpPr/>
      </dsp:nvSpPr>
      <dsp:spPr>
        <a:xfrm>
          <a:off x="3173196" y="4751716"/>
          <a:ext cx="5316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31651" y="4572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24966" y="4794622"/>
        <a:ext cx="28112" cy="5628"/>
      </dsp:txXfrm>
    </dsp:sp>
    <dsp:sp modelId="{B5E2493D-2DE4-49CE-907C-6B7F9288C55F}">
      <dsp:nvSpPr>
        <dsp:cNvPr id="0" name=""/>
        <dsp:cNvSpPr/>
      </dsp:nvSpPr>
      <dsp:spPr>
        <a:xfrm>
          <a:off x="730424" y="4064064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-623626"/>
                <a:satOff val="6375"/>
                <a:lumOff val="-34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23626"/>
                <a:satOff val="6375"/>
                <a:lumOff val="-34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23626"/>
                <a:satOff val="6375"/>
                <a:lumOff val="-34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Recognize that a slow hiring process and a failure to communicate hurt your chances of attracting talent.</a:t>
          </a:r>
        </a:p>
      </dsp:txBody>
      <dsp:txXfrm>
        <a:off x="730424" y="4064064"/>
        <a:ext cx="2444572" cy="1466743"/>
      </dsp:txXfrm>
    </dsp:sp>
    <dsp:sp modelId="{657DC183-4168-4862-AB02-2D4B6CC84BA7}">
      <dsp:nvSpPr>
        <dsp:cNvPr id="0" name=""/>
        <dsp:cNvSpPr/>
      </dsp:nvSpPr>
      <dsp:spPr>
        <a:xfrm>
          <a:off x="3737248" y="4064064"/>
          <a:ext cx="2444572" cy="1466743"/>
        </a:xfrm>
        <a:prstGeom prst="rect">
          <a:avLst/>
        </a:prstGeom>
        <a:gradFill rotWithShape="0">
          <a:gsLst>
            <a:gs pos="0">
              <a:schemeClr val="accent5">
                <a:hueOff val="-779532"/>
                <a:satOff val="7969"/>
                <a:lumOff val="-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79532"/>
                <a:satOff val="7969"/>
                <a:lumOff val="-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79532"/>
                <a:satOff val="7969"/>
                <a:lumOff val="-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9786" tIns="125737" rIns="119786" bIns="125737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Train, train, train your managers to be ready for the future.</a:t>
          </a:r>
        </a:p>
      </dsp:txBody>
      <dsp:txXfrm>
        <a:off x="3737248" y="4064064"/>
        <a:ext cx="2444572" cy="14667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E7622-C5A8-43EA-A50F-14F2F549F67C}" type="datetimeFigureOut">
              <a:rPr lang="en-US" smtClean="0"/>
              <a:t>9/1/2022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CEDD5-F8D1-4AC0-ACA4-F760182B2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17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D2C9-BF12-47BE-BBF7-93F4D9E5B3B6}" type="datetime1">
              <a:rPr lang="en-US" smtClean="0"/>
              <a:t>9/1/2022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48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805E-65F0-43B1-BD8B-4EE8B7121B50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76938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18DEA-B439-42C6-A614-0A7F8D14842E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24881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1E1B-F7DF-4CD7-9255-C7FAFC77B70C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9292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EE13F-8E79-4298-80A6-377920CFC665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70363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0110B-847C-4F28-8D1A-3E429489C288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22290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475AB-BB50-478F-B0B2-15773B4447C6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554091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1B4BA-7992-4158-A060-53A7E308A36E}" type="datetime1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930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51B6-81D1-4337-8F93-7425EC1A598C}" type="datetime1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5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2247E-26E1-411B-9A2B-1122EB402E15}" type="datetime1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19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35008-4C32-4DC9-B129-5C82408BFD33}" type="datetime1">
              <a:rPr lang="en-US" smtClean="0"/>
              <a:t>9/1/2022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5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74650-1DAD-4361-9EFC-C6A5EC4B51E7}" type="datetime1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8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FBE3D-7968-486A-B6E2-A1D6B0194900}" type="datetime1">
              <a:rPr lang="en-US" smtClean="0"/>
              <a:t>9/1/2022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2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723F-A70F-4F85-8499-E807D1B30CC8}" type="datetime1">
              <a:rPr lang="en-US" smtClean="0"/>
              <a:t>9/1/2022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9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4A87-B6A4-4F1B-8979-47E8EEB622D2}" type="datetime1">
              <a:rPr lang="en-US" smtClean="0"/>
              <a:t>9/1/2022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2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7ECE8-E089-4755-81D9-FD01C20715B7}" type="datetime1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206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4683-4210-4D78-9C94-B2787965FC99}" type="datetime1">
              <a:rPr lang="en-US" smtClean="0"/>
              <a:t>9/1/2022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Recruiting and Retaining the Talent of the Future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47434-7036-48DB-A148-6B3D8EE75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77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2208D28-37BC-4D76-BD8E-85BD52F312B8}" type="datetime1">
              <a:rPr lang="en-US" smtClean="0"/>
              <a:t>9/1/2022</a:t>
            </a:fld>
            <a:endParaRPr lang="en-US" sz="1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z="1000"/>
              <a:t>Recruiting and Retaining the Talent of the Future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5747434-7036-48DB-A148-6B3D8EE75CDA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6007860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0JQbeCAlF6s?feature=oembed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6.xml"/><Relationship Id="rId1" Type="http://schemas.openxmlformats.org/officeDocument/2006/relationships/video" Target="https://www.youtube.com/embed/upA6eJJvSLM?feature=oembed" TargetMode="External"/><Relationship Id="rId6" Type="http://schemas.openxmlformats.org/officeDocument/2006/relationships/image" Target="../media/image4.png"/><Relationship Id="rId5" Type="http://schemas.openxmlformats.org/officeDocument/2006/relationships/hyperlink" Target="https://desciclopedia.org/wiki/Os_Jetsons" TargetMode="External"/><Relationship Id="rId4" Type="http://schemas.openxmlformats.org/officeDocument/2006/relationships/image" Target="../media/image9.jpg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png"/><Relationship Id="rId7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s://freesvg.org/colored-space-craft-launch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yotepr.uk/tv/best-hanna-barbera-characters/attachment/george-jetson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sodecienciaficcion.blogspot.com/2016/09/1962-los-supersonicos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niversodecienciaficcion.blogspot.com/2016/09/1962-los-supersonicos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nline Media 7" title="The Jetsons Season 1 Opening and Closing Credits and Theme Song">
            <a:hlinkClick r:id="" action="ppaction://media"/>
            <a:extLst>
              <a:ext uri="{FF2B5EF4-FFF2-40B4-BE49-F238E27FC236}">
                <a16:creationId xmlns:a16="http://schemas.microsoft.com/office/drawing/2014/main" id="{B4554E5A-C1E1-B39B-33C0-88A94879FA6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40329" y="619756"/>
            <a:ext cx="9111342" cy="5147907"/>
          </a:xfrm>
          <a:prstGeom prst="rect">
            <a:avLst/>
          </a:prstGeom>
          <a:effectLst>
            <a:reflection blurRad="38100" stA="52000" endA="300" endPos="30000" dir="5400000" sy="-100000" algn="bl" rotWithShape="0"/>
            <a:softEdge rad="19050"/>
          </a:effectLst>
        </p:spPr>
      </p:pic>
    </p:spTree>
    <p:extLst>
      <p:ext uri="{BB962C8B-B14F-4D97-AF65-F5344CB8AC3E}">
        <p14:creationId xmlns:p14="http://schemas.microsoft.com/office/powerpoint/2010/main" val="103823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45905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Job Seeker’s &amp; Current Employee’s Look for in an Employer.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845541"/>
            <a:ext cx="10233800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Strong Company Culture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Thoughtful Flexibility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Compassion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Social Responsibility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Competitive Pay and Benefits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Job Security</a:t>
            </a:r>
          </a:p>
          <a:p>
            <a:pPr>
              <a:lnSpc>
                <a:spcPct val="114000"/>
              </a:lnSpc>
            </a:pPr>
            <a:endParaRPr lang="en-US" sz="32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4030" y="630252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10D1B02-1494-948E-E4B2-14B8497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2817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Who are we?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377950"/>
            <a:ext cx="10233800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What is my company’s mission?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List 3 characteristics of my company’s culture.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How many employee’s currently work at my company?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What are the top 3 benefits or advantages I can offer to a prospective job candidate?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Why would someone want to work with my company?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5640" y="6191249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785D97-BB3F-B5C1-97FE-EC590DB64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020" y="5886695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43342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45905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is a Company’s Mission?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656" y="1646628"/>
            <a:ext cx="10233800" cy="4351338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mission statement is used by a company to explain, in simple and concise terms, its purpose (s) for being.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is usually one sentence or a short paragraph, explaining a company's culture, values, and ethics.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Mission statements serve several purposes, including motivating employees and reassuring investors of the company's future.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4030" y="630252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10D1B02-1494-948E-E4B2-14B8497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46282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45905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is Company Culture?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656" y="1646628"/>
            <a:ext cx="10233800" cy="4351338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Company culture is the sum of an organization's attitudes, ideals, and attributes.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Company culture may not be expressly written but can be seen when observing the actions and behaviors of its employees.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People can identify the company culture of an organization before working there to know whether a job would be a good fit.</a:t>
            </a:r>
          </a:p>
          <a:p>
            <a:pPr>
              <a:lnSpc>
                <a:spcPct val="114000"/>
              </a:lnSpc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4030" y="630252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10D1B02-1494-948E-E4B2-14B8497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80941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45905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are Company Demographics?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471468"/>
            <a:ext cx="10233800" cy="4351338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Demographics identify certain traits and characteristics of groups of people in a workplace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Examples of workplace demographics include age, ethnicity, gender, education level, years of service and family or marital status. 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Those in the job market can also take advantage of these workplace demographics when making employment decisions.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62% of job seekers said they are more likely to apply for a job when a company is more committed to improving diversity and inclusion.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4030" y="630252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10D1B02-1494-948E-E4B2-14B8497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01719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145905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are Company Benefits?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471468"/>
            <a:ext cx="10233800" cy="4351338"/>
          </a:xfrm>
        </p:spPr>
        <p:txBody>
          <a:bodyPr>
            <a:normAutofit/>
          </a:bodyPr>
          <a:lstStyle/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Company benefits and perks are those incentives an organization provides to its employees in addition to compensation. </a:t>
            </a:r>
          </a:p>
          <a:p>
            <a:pPr algn="l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Some benefits may be mandatory by local law, while others are available to employees depending on the company's budget and feedback from employees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14030" y="630252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10D1B02-1494-948E-E4B2-14B84973F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561219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Success has changed.</a:t>
            </a:r>
            <a:endParaRPr lang="en-US" sz="4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14900" y="6248265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5584684-B3D4-C595-BF78-0E0B598E0D2E}"/>
              </a:ext>
            </a:extLst>
          </p:cNvPr>
          <p:cNvSpPr/>
          <p:nvPr/>
        </p:nvSpPr>
        <p:spPr>
          <a:xfrm>
            <a:off x="1025235" y="1502641"/>
            <a:ext cx="3889665" cy="3329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/>
              <a:t>88%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91477D-BEAC-47ED-D18D-B988F70876B6}"/>
              </a:ext>
            </a:extLst>
          </p:cNvPr>
          <p:cNvSpPr txBox="1"/>
          <p:nvPr/>
        </p:nvSpPr>
        <p:spPr>
          <a:xfrm>
            <a:off x="6096000" y="1557408"/>
            <a:ext cx="4533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Work-life Balance</a:t>
            </a:r>
          </a:p>
          <a:p>
            <a:pPr algn="ctr"/>
            <a:r>
              <a:rPr lang="en-US" sz="4000" dirty="0"/>
              <a:t>Mental Health</a:t>
            </a:r>
          </a:p>
          <a:p>
            <a:pPr algn="ctr"/>
            <a:r>
              <a:rPr lang="en-US" sz="4000" dirty="0"/>
              <a:t>Meaningful Work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Paycheck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70A4C4D-A942-2F49-1449-CE7460787783}"/>
              </a:ext>
            </a:extLst>
          </p:cNvPr>
          <p:cNvCxnSpPr/>
          <p:nvPr/>
        </p:nvCxnSpPr>
        <p:spPr>
          <a:xfrm>
            <a:off x="6096000" y="3813107"/>
            <a:ext cx="4551680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33B042B-D454-F97D-E411-D59F99E932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6072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1D8D-8452-2D35-26A6-9D98821E5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382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>
                <a:latin typeface="Calibri" panose="020F0502020204030204" pitchFamily="34" charset="0"/>
                <a:cs typeface="Calibri" panose="020F0502020204030204" pitchFamily="34" charset="0"/>
              </a:rPr>
              <a:t>Where are we headed?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F65F7A-44A7-F35A-40EF-332C01BA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0873" y="6249409"/>
            <a:ext cx="5895109" cy="36512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4" name="Online Media 3" title="Dallas Restaurant Turns To Robots To Help Manage Labor Shortage">
            <a:hlinkClick r:id="" action="ppaction://media"/>
            <a:extLst>
              <a:ext uri="{FF2B5EF4-FFF2-40B4-BE49-F238E27FC236}">
                <a16:creationId xmlns:a16="http://schemas.microsoft.com/office/drawing/2014/main" id="{700BA2AC-8581-AE18-EF95-92A0AF5285A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060693" y="1630850"/>
            <a:ext cx="3112006" cy="3221705"/>
          </a:xfrm>
          <a:prstGeom prst="rect">
            <a:avLst/>
          </a:prstGeom>
          <a:ln w="127000" cap="flat">
            <a:solidFill>
              <a:srgbClr val="D9D9D9"/>
            </a:solidFill>
            <a:miter lim="800000"/>
          </a:ln>
          <a:effectLst>
            <a:outerShdw blurRad="190500" dist="25400" dir="5400000" sx="104000" sy="104000" kx="100000" ky="100000" algn="t" rotWithShape="0">
              <a:srgbClr val="000000">
                <a:alpha val="18000"/>
              </a:srgbClr>
            </a:outerShdw>
          </a:effectLst>
          <a:scene3d>
            <a:camera prst="orthographicFront"/>
            <a:lightRig rig="threePt" dir="t"/>
          </a:scene3d>
          <a:sp3d contourW="25400">
            <a:contourClr>
              <a:srgbClr val="FFFFFF"/>
            </a:contourClr>
          </a:sp3d>
        </p:spPr>
      </p:pic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3DF7BF0A-9B36-B83D-9C3D-6FC202DACC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394528" y="1630850"/>
            <a:ext cx="2736780" cy="32217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3ED3173-21EF-F728-CCF8-303F40289B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34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9B3503-D505-49AA-97C1-B299D58DB4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7746" y="0"/>
            <a:ext cx="8124253" cy="6858000"/>
          </a:xfrm>
          <a:prstGeom prst="rect">
            <a:avLst/>
          </a:prstGeom>
          <a:solidFill>
            <a:schemeClr val="bg1">
              <a:alpha val="20000"/>
            </a:schemeClr>
          </a:solidFill>
          <a:ln>
            <a:noFill/>
          </a:ln>
          <a:effectLst>
            <a:innerShdw blurRad="139700" dist="50800" dir="54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39A2319-946A-4C65-9B7C-1F86E9B1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067747" cy="6857996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649" y="640075"/>
            <a:ext cx="2931320" cy="4449541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Actions to Take Now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0927" y="6310313"/>
            <a:ext cx="5657253" cy="365125"/>
          </a:xfrm>
        </p:spPr>
        <p:txBody>
          <a:bodyPr>
            <a:noAutofit/>
          </a:bodyPr>
          <a:lstStyle/>
          <a:p>
            <a:pPr algn="r">
              <a:spcAft>
                <a:spcPts val="600"/>
              </a:spcAft>
            </a:pP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F24CA329-DE52-A70A-3967-FEE37870E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5BDB49C6-EA3C-C752-82F7-3BB317BCE5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5745533"/>
              </p:ext>
            </p:extLst>
          </p:nvPr>
        </p:nvGraphicFramePr>
        <p:xfrm>
          <a:off x="4662106" y="640075"/>
          <a:ext cx="6912245" cy="55368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03267066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19FC444-23F4-2D6D-C620-219A657E9F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3" t="12222" r="10000" b="12222"/>
          <a:stretch/>
        </p:blipFill>
        <p:spPr>
          <a:xfrm>
            <a:off x="4190067" y="652588"/>
            <a:ext cx="3196035" cy="3104767"/>
          </a:xfrm>
          <a:prstGeom prst="rect">
            <a:avLst/>
          </a:prstGeom>
          <a:ln w="190500" cap="flat" cmpd="thinThick">
            <a:solidFill>
              <a:srgbClr val="FFFFFF"/>
            </a:solidFill>
            <a:prstDash val="solid"/>
            <a:round/>
          </a:ln>
        </p:spPr>
      </p:pic>
      <p:sp>
        <p:nvSpPr>
          <p:cNvPr id="8" name="Content Placeholder 24">
            <a:extLst>
              <a:ext uri="{FF2B5EF4-FFF2-40B4-BE49-F238E27FC236}">
                <a16:creationId xmlns:a16="http://schemas.microsoft.com/office/drawing/2014/main" id="{01710D5F-1DE8-4BE4-9326-E26AAE533F53}"/>
              </a:ext>
            </a:extLst>
          </p:cNvPr>
          <p:cNvSpPr txBox="1">
            <a:spLocks/>
          </p:cNvSpPr>
          <p:nvPr/>
        </p:nvSpPr>
        <p:spPr>
          <a:xfrm>
            <a:off x="2441863" y="4248034"/>
            <a:ext cx="6754091" cy="5054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cap="small" dirty="0">
                <a:solidFill>
                  <a:schemeClr val="accent1"/>
                </a:solidFill>
                <a:latin typeface="Calibri Light" panose="020F0302020204030204" pitchFamily="34" charset="0"/>
              </a:rPr>
              <a:t>Acquire| Develop| Engage| Empower| Reward| </a:t>
            </a:r>
            <a:r>
              <a:rPr lang="en-US" sz="2000" b="1" cap="small" dirty="0" err="1">
                <a:solidFill>
                  <a:schemeClr val="accent1"/>
                </a:solidFill>
                <a:latin typeface="Calibri Light" panose="020F0302020204030204" pitchFamily="34" charset="0"/>
              </a:rPr>
              <a:t>Ret</a:t>
            </a:r>
            <a:r>
              <a:rPr lang="en-US" sz="1600" b="1" cap="small" dirty="0" err="1">
                <a:solidFill>
                  <a:schemeClr val="accent1"/>
                </a:solidFill>
                <a:latin typeface="Calibri Light" panose="020F0302020204030204" pitchFamily="34" charset="0"/>
              </a:rPr>
              <a:t>AIN</a:t>
            </a:r>
            <a:endParaRPr lang="en-US" sz="1600" b="1" cap="small" dirty="0">
              <a:solidFill>
                <a:schemeClr val="accent1"/>
              </a:solidFill>
              <a:latin typeface="Calibri Light" panose="020F03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ED7B8E-0D46-2AD1-69A0-2C84D92ED278}"/>
              </a:ext>
            </a:extLst>
          </p:cNvPr>
          <p:cNvSpPr txBox="1"/>
          <p:nvPr/>
        </p:nvSpPr>
        <p:spPr>
          <a:xfrm>
            <a:off x="3230292" y="4753527"/>
            <a:ext cx="518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Calibri Light" panose="020F0302020204030204" pitchFamily="34" charset="0"/>
              </a:rPr>
              <a:t>153 Prosperous Place, Suite 1A Lexington, KY 40509</a:t>
            </a:r>
          </a:p>
          <a:p>
            <a:pPr algn="ctr"/>
            <a:r>
              <a:rPr lang="en-US" sz="2800" dirty="0">
                <a:latin typeface="Calibri Light" panose="020F0302020204030204" pitchFamily="34" charset="0"/>
              </a:rPr>
              <a:t> 859.296.2800 www.cmiconsulting.com</a:t>
            </a: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8387E7F1-79E2-9393-1075-9686D74795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912" y="570271"/>
            <a:ext cx="3410268" cy="3283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74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3BEB69A5-BF3A-F3BF-0E65-27DE9285AC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-105392" y="235537"/>
            <a:ext cx="4120392" cy="4120392"/>
          </a:xfrm>
          <a:prstGeom prst="rect">
            <a:avLst/>
          </a:prstGeom>
          <a:effectLst>
            <a:reflection blurRad="38100" stA="52000" endA="300" endPos="30000" dir="5400000" sy="-100000" algn="bl" rotWithShape="0"/>
            <a:softEdge rad="1905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B5261B-2B34-CCED-C288-89232C098D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12227" y="468130"/>
            <a:ext cx="7237515" cy="1641490"/>
          </a:xfrm>
        </p:spPr>
        <p:txBody>
          <a:bodyPr wrap="square">
            <a:normAutofit fontScale="90000"/>
          </a:bodyPr>
          <a:lstStyle/>
          <a:p>
            <a:r>
              <a:rPr lang="en-US" b="1" dirty="0"/>
              <a:t>Meet </a:t>
            </a:r>
            <a:br>
              <a:rPr lang="en-US" b="1" dirty="0"/>
            </a:br>
            <a:r>
              <a:rPr lang="en-US" b="1" dirty="0"/>
              <a:t>George Jetson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6866D9-9DBC-D148-72DA-0C7BC4848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8716" y="2934848"/>
            <a:ext cx="10665310" cy="754025"/>
          </a:xfrm>
        </p:spPr>
        <p:txBody>
          <a:bodyPr>
            <a:normAutofit/>
          </a:bodyPr>
          <a:lstStyle/>
          <a:p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Recruiting and </a:t>
            </a:r>
            <a:r>
              <a:rPr lang="en-US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Retaining the Talent of the Future</a:t>
            </a:r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b="1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AEEA134-F145-E01D-60F4-6E0F3809CA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511" y="4786419"/>
            <a:ext cx="1873515" cy="18720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639F6E0-F405-6A83-08B6-9B1129702A6F}"/>
              </a:ext>
            </a:extLst>
          </p:cNvPr>
          <p:cNvSpPr txBox="1"/>
          <p:nvPr/>
        </p:nvSpPr>
        <p:spPr>
          <a:xfrm>
            <a:off x="636965" y="6135264"/>
            <a:ext cx="6756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</a:t>
            </a:r>
            <a:r>
              <a:rPr lang="en-US" sz="1400" i="1" dirty="0">
                <a:latin typeface="Calibri" panose="020F0502020204030204" pitchFamily="34" charset="0"/>
                <a:ea typeface="Calibri" panose="020F0502020204030204" pitchFamily="34" charset="0"/>
              </a:rPr>
              <a:t>PowerPoint presentation is </a:t>
            </a:r>
            <a:r>
              <a:rPr lang="en-US" sz="14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considered confidential and proprietary and may not be reproduced, copied, or distributed without express written permission from the presenter.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A1616C-6D8C-ECBA-4693-63CF5FB5BB70}"/>
              </a:ext>
            </a:extLst>
          </p:cNvPr>
          <p:cNvSpPr txBox="1"/>
          <p:nvPr/>
        </p:nvSpPr>
        <p:spPr>
          <a:xfrm>
            <a:off x="642258" y="5181157"/>
            <a:ext cx="63928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Presented By:</a:t>
            </a:r>
          </a:p>
          <a:p>
            <a:r>
              <a:rPr lang="en-US" sz="2800" dirty="0"/>
              <a:t>Leslie Jarvis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9E705968-9F98-AA7F-1FD0-01FEB0C5CF4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44918935"/>
                  </p:ext>
                </p:extLst>
              </p:nvPr>
            </p:nvGraphicFramePr>
            <p:xfrm>
              <a:off x="-2397084" y="3164032"/>
              <a:ext cx="3048000" cy="1714500"/>
            </p:xfrm>
            <a:graphic>
              <a:graphicData uri="http://schemas.microsoft.com/office/powerpoint/2016/slidezoom">
                <pslz:sldZm>
                  <pslz:sldZmObj sldId="259" cId="894905260">
                    <pslz:zmPr id="{DB9DA56B-1591-43A3-9BA5-748E0586F532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7" action="ppaction://hlinksldjump"/>
                <a:extLst>
                  <a:ext uri="{FF2B5EF4-FFF2-40B4-BE49-F238E27FC236}">
                    <a16:creationId xmlns:a16="http://schemas.microsoft.com/office/drawing/2014/main" id="{9E705968-9F98-AA7F-1FD0-01FEB0C5CF4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-2397084" y="3164032"/>
                <a:ext cx="3048000" cy="1714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9069693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Who was George Jetson?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" y="4511133"/>
            <a:ext cx="10732770" cy="176003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An animated series which originally aired on Sunday nights in 1962.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was ABCs first color broadcast.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It was canceled after one season and moved to Saturday mornings.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Original reports called the show “too far fetched”.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 2011 Time article author wrote the show “actually succeeded in predicting the future…”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25249" y="6343527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</a:t>
            </a:r>
            <a:r>
              <a:rPr lang="en-US" sz="2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re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64D3D5D7-6CC6-186A-F21F-F5DC42612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27710" y="1136098"/>
            <a:ext cx="4255910" cy="28739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36B76FF-F424-AFD4-38B4-A8682FA4117C}"/>
              </a:ext>
            </a:extLst>
          </p:cNvPr>
          <p:cNvSpPr txBox="1"/>
          <p:nvPr/>
        </p:nvSpPr>
        <p:spPr>
          <a:xfrm>
            <a:off x="5200790" y="1082665"/>
            <a:ext cx="637018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The year was 2062.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Employed at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Spacely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Space </a:t>
            </a:r>
            <a:r>
              <a:rPr lang="en-US" sz="2600" dirty="0" err="1">
                <a:latin typeface="Calibri" panose="020F0502020204030204" pitchFamily="34" charset="0"/>
                <a:cs typeface="Calibri" panose="020F0502020204030204" pitchFamily="34" charset="0"/>
              </a:rPr>
              <a:t>Sprokets</a:t>
            </a: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Work we consisted of one hour a day, two days per week.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Communicated with boss via a video screen.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His housekeeper was a robot named Rosie.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031344-5275-7FA7-2CC7-FA98D777D64D}"/>
              </a:ext>
            </a:extLst>
          </p:cNvPr>
          <p:cNvCxnSpPr/>
          <p:nvPr/>
        </p:nvCxnSpPr>
        <p:spPr>
          <a:xfrm>
            <a:off x="617220" y="4328160"/>
            <a:ext cx="1095375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D0460D07-7C40-246A-7C1F-06013C904E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3629" y="5986462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0526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do employees want from an employer?</a:t>
            </a:r>
            <a:endParaRPr lang="en-US" sz="4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13061" y="628891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</a:t>
            </a:r>
            <a:r>
              <a:rPr lang="en-US" sz="2000" b="1" dirty="0"/>
              <a:t>e</a:t>
            </a:r>
          </a:p>
        </p:txBody>
      </p:sp>
      <p:pic>
        <p:nvPicPr>
          <p:cNvPr id="11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449712-C761-45C8-300B-22DBAE4B2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73434" y="1994932"/>
            <a:ext cx="2857500" cy="3228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C9E3099-F0B0-4F9C-DD7C-B06ED5CF55F7}"/>
              </a:ext>
            </a:extLst>
          </p:cNvPr>
          <p:cNvSpPr txBox="1"/>
          <p:nvPr/>
        </p:nvSpPr>
        <p:spPr>
          <a:xfrm>
            <a:off x="504997" y="1710245"/>
            <a:ext cx="3768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Pay &amp; Benefits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E6D86D-34ED-FD87-6DE2-0932D580B540}"/>
              </a:ext>
            </a:extLst>
          </p:cNvPr>
          <p:cNvSpPr txBox="1"/>
          <p:nvPr/>
        </p:nvSpPr>
        <p:spPr>
          <a:xfrm>
            <a:off x="2081701" y="3749635"/>
            <a:ext cx="2344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Gill Sans Nova" panose="020B0602020104020203" pitchFamily="34" charset="0"/>
              </a:rPr>
              <a:t>Flexibility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A3E2DA-B95A-6855-E88E-7414C6008E80}"/>
              </a:ext>
            </a:extLst>
          </p:cNvPr>
          <p:cNvSpPr txBox="1"/>
          <p:nvPr/>
        </p:nvSpPr>
        <p:spPr>
          <a:xfrm rot="20179786">
            <a:off x="9163051" y="1221866"/>
            <a:ext cx="1510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</a:rPr>
              <a:t>Positive Culture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9B321D-6FF8-3B40-87BE-D1811171E6A7}"/>
              </a:ext>
            </a:extLst>
          </p:cNvPr>
          <p:cNvSpPr txBox="1"/>
          <p:nvPr/>
        </p:nvSpPr>
        <p:spPr>
          <a:xfrm rot="20878693">
            <a:off x="7195704" y="2773482"/>
            <a:ext cx="20158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</a:rPr>
              <a:t>Job Security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2A8CE3-5AEA-FFD4-2068-B680D0F6EC52}"/>
              </a:ext>
            </a:extLst>
          </p:cNvPr>
          <p:cNvSpPr txBox="1"/>
          <p:nvPr/>
        </p:nvSpPr>
        <p:spPr>
          <a:xfrm rot="20593290">
            <a:off x="2023884" y="2565547"/>
            <a:ext cx="3015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Biome" panose="020B0502040204020203" pitchFamily="34" charset="0"/>
                <a:cs typeface="Biome" panose="020B0502040204020203" pitchFamily="34" charset="0"/>
              </a:rPr>
              <a:t>Compassion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96A1AC-B090-6E73-F6E9-623048022270}"/>
              </a:ext>
            </a:extLst>
          </p:cNvPr>
          <p:cNvSpPr txBox="1"/>
          <p:nvPr/>
        </p:nvSpPr>
        <p:spPr>
          <a:xfrm>
            <a:off x="2911800" y="6182600"/>
            <a:ext cx="214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Community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3D8F46-1D7F-AD0C-FD80-0BE9764846EB}"/>
              </a:ext>
            </a:extLst>
          </p:cNvPr>
          <p:cNvSpPr txBox="1"/>
          <p:nvPr/>
        </p:nvSpPr>
        <p:spPr>
          <a:xfrm rot="20907858">
            <a:off x="926013" y="5369563"/>
            <a:ext cx="328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egoe Script" panose="030B0504020000000003" pitchFamily="66" charset="0"/>
              </a:rPr>
              <a:t>Growth Opportunities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D3387A-3E6E-3684-3D95-586650570F7E}"/>
              </a:ext>
            </a:extLst>
          </p:cNvPr>
          <p:cNvSpPr txBox="1"/>
          <p:nvPr/>
        </p:nvSpPr>
        <p:spPr>
          <a:xfrm>
            <a:off x="3739801" y="1163221"/>
            <a:ext cx="4255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Sense of Belonging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BA7088-E3D8-803C-F814-F4BB5711E689}"/>
              </a:ext>
            </a:extLst>
          </p:cNvPr>
          <p:cNvSpPr txBox="1"/>
          <p:nvPr/>
        </p:nvSpPr>
        <p:spPr>
          <a:xfrm>
            <a:off x="7079674" y="1915760"/>
            <a:ext cx="2015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Footlight MT Light" panose="0204060206030A020304" pitchFamily="18" charset="0"/>
              </a:rPr>
              <a:t>Technology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43F126-9AFD-B913-D84D-7F5022FC9FCA}"/>
              </a:ext>
            </a:extLst>
          </p:cNvPr>
          <p:cNvSpPr txBox="1"/>
          <p:nvPr/>
        </p:nvSpPr>
        <p:spPr>
          <a:xfrm>
            <a:off x="8074296" y="4431423"/>
            <a:ext cx="3544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Social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Responsibility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8B132D-6520-1137-3786-4CF790A17AF3}"/>
              </a:ext>
            </a:extLst>
          </p:cNvPr>
          <p:cNvSpPr txBox="1"/>
          <p:nvPr/>
        </p:nvSpPr>
        <p:spPr>
          <a:xfrm rot="1102432">
            <a:off x="6275123" y="5152280"/>
            <a:ext cx="1812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Hybrid Work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9AD132-C7B3-8CEC-5D4E-378AE22AB9AA}"/>
              </a:ext>
            </a:extLst>
          </p:cNvPr>
          <p:cNvSpPr txBox="1"/>
          <p:nvPr/>
        </p:nvSpPr>
        <p:spPr>
          <a:xfrm>
            <a:off x="4165369" y="5161699"/>
            <a:ext cx="2095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</a:rPr>
              <a:t>Mental Health Support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81A241-0713-2A81-C9F0-6231B9B8FE23}"/>
              </a:ext>
            </a:extLst>
          </p:cNvPr>
          <p:cNvSpPr txBox="1"/>
          <p:nvPr/>
        </p:nvSpPr>
        <p:spPr>
          <a:xfrm>
            <a:off x="373032" y="2699996"/>
            <a:ext cx="2016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Mission &amp; Values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8BBC46-4FA8-8A4E-BC5C-3A677F16690D}"/>
              </a:ext>
            </a:extLst>
          </p:cNvPr>
          <p:cNvSpPr txBox="1"/>
          <p:nvPr/>
        </p:nvSpPr>
        <p:spPr>
          <a:xfrm>
            <a:off x="9366315" y="3784054"/>
            <a:ext cx="260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Cultural Considerations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5A3B1CE-0F09-E66E-938E-344C40C28994}"/>
              </a:ext>
            </a:extLst>
          </p:cNvPr>
          <p:cNvSpPr txBox="1"/>
          <p:nvPr/>
        </p:nvSpPr>
        <p:spPr>
          <a:xfrm>
            <a:off x="222942" y="4457521"/>
            <a:ext cx="2977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OCRB" panose="020B0604020202020204" pitchFamily="49" charset="0"/>
              </a:rPr>
              <a:t>Diversity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40107A-82D1-E815-CDF1-40E4EE5C6A00}"/>
              </a:ext>
            </a:extLst>
          </p:cNvPr>
          <p:cNvSpPr txBox="1"/>
          <p:nvPr/>
        </p:nvSpPr>
        <p:spPr>
          <a:xfrm>
            <a:off x="9626304" y="2566227"/>
            <a:ext cx="2349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Congenial Black" panose="020B0604020202020204" pitchFamily="2" charset="0"/>
              </a:rPr>
              <a:t>Workplace Involvement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61BCF07-277B-D612-1577-E8A70D0D53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1410" y="5966645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9380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Who are we?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377950"/>
            <a:ext cx="10233800" cy="435133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What is my company’s mission?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List 3 characteristics of my company’s culture.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How many employee’s currently work at my company?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What are the top 3 benefits or advantages I can offer to a prospective job candidate?</a:t>
            </a:r>
          </a:p>
          <a:p>
            <a:pPr>
              <a:lnSpc>
                <a:spcPct val="114000"/>
              </a:lnSpc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Why would someone want to work with my company?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5640" y="6191249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785D97-BB3F-B5C1-97FE-EC590DB64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020" y="5886695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47831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5 Different Generations in the Workplace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D5FD3-0486-A613-642C-E706D62F2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10" y="1377950"/>
            <a:ext cx="10233800" cy="4351338"/>
          </a:xfrm>
        </p:spPr>
        <p:txBody>
          <a:bodyPr/>
          <a:lstStyle/>
          <a:p>
            <a:r>
              <a:rPr lang="en-US" dirty="0"/>
              <a:t>People are living longer and retiring later.</a:t>
            </a:r>
          </a:p>
          <a:p>
            <a:r>
              <a:rPr lang="en-US" dirty="0"/>
              <a:t>Some are just starting their careers and others are past their prime.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Challenges include:</a:t>
            </a:r>
          </a:p>
          <a:p>
            <a:r>
              <a:rPr lang="en-US" dirty="0"/>
              <a:t>Different work styles</a:t>
            </a:r>
          </a:p>
          <a:p>
            <a:r>
              <a:rPr lang="en-US" dirty="0"/>
              <a:t>Different values</a:t>
            </a:r>
          </a:p>
          <a:p>
            <a:r>
              <a:rPr lang="en-US" dirty="0"/>
              <a:t>Communication issues and negative stereotypes about each generation.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31871" y="6267141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242EFE5-7228-6DC5-EEED-E0E2633617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3235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5F12-E862-08CA-E0DF-DCF750068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70" y="57468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5 Different Generations in the Workplace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890922A-699B-97B8-C1D9-CDD71DFCB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532591"/>
              </p:ext>
            </p:extLst>
          </p:nvPr>
        </p:nvGraphicFramePr>
        <p:xfrm>
          <a:off x="624840" y="1281055"/>
          <a:ext cx="10968990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798">
                  <a:extLst>
                    <a:ext uri="{9D8B030D-6E8A-4147-A177-3AD203B41FA5}">
                      <a16:colId xmlns:a16="http://schemas.microsoft.com/office/drawing/2014/main" val="2404790312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759875199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1520574150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4197886476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3859104923"/>
                    </a:ext>
                  </a:extLst>
                </a:gridCol>
              </a:tblGrid>
              <a:tr h="7765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Baby 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Millennials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Alpha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58823"/>
                  </a:ext>
                </a:extLst>
              </a:tr>
              <a:tr h="77655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1946 – 1964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 – 58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1965 – 1981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 – 41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1982 – 1995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–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1995 – 2005 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 –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2005 – On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–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191065"/>
                  </a:ext>
                </a:extLst>
              </a:tr>
              <a:tr h="3250028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Close to retirement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Face-to-face communication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Disciplined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Strong work ethic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Workaholics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Want prestige and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Close to top in career but always want to learn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Want freedom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Seek professional coaching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Work/life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Ambitious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Frequently switch jobs for career growth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Trust and transparency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Hate slow processes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Demand flexible work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Tech-savvy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Multi-tasking is easy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Prefer instant messaging and chatting applications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Highly motivated but desires praise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Estimated 385,000 generation alpha members born each day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Higher life expectancy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Brought up around screens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GEORGE JETSON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19663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9101B-E67B-5782-754D-0E5F98FF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1949" y="6432220"/>
            <a:ext cx="584454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86D3CFF-9DA4-DD8E-B530-83D62BECD3B3}"/>
              </a:ext>
            </a:extLst>
          </p:cNvPr>
          <p:cNvSpPr/>
          <p:nvPr/>
        </p:nvSpPr>
        <p:spPr>
          <a:xfrm>
            <a:off x="4988560" y="1281056"/>
            <a:ext cx="2214880" cy="510990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9A8E8064-193E-9438-981E-EB0187D3A3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489" y="6069095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7256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75F12-E862-08CA-E0DF-DCF750068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17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5 Different Generations in the Workplace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890922A-699B-97B8-C1D9-CDD71DFCB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3488608"/>
              </p:ext>
            </p:extLst>
          </p:nvPr>
        </p:nvGraphicFramePr>
        <p:xfrm>
          <a:off x="598170" y="1224048"/>
          <a:ext cx="10968990" cy="494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3798">
                  <a:extLst>
                    <a:ext uri="{9D8B030D-6E8A-4147-A177-3AD203B41FA5}">
                      <a16:colId xmlns:a16="http://schemas.microsoft.com/office/drawing/2014/main" val="2404790312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759875199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1520574150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4197886476"/>
                    </a:ext>
                  </a:extLst>
                </a:gridCol>
                <a:gridCol w="2193798">
                  <a:extLst>
                    <a:ext uri="{9D8B030D-6E8A-4147-A177-3AD203B41FA5}">
                      <a16:colId xmlns:a16="http://schemas.microsoft.com/office/drawing/2014/main" val="3859104923"/>
                    </a:ext>
                  </a:extLst>
                </a:gridCol>
              </a:tblGrid>
              <a:tr h="100484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Baby 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Boomers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Millennials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Generation Alpha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058823"/>
                  </a:ext>
                </a:extLst>
              </a:tr>
              <a:tr h="8751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1946 – 1964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 – 56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1965 – 1981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57 – 41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1982 – 1995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–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1995 – 2005 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 –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2005 – On</a:t>
                      </a:r>
                    </a:p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 –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191065"/>
                  </a:ext>
                </a:extLst>
              </a:tr>
              <a:tr h="474964">
                <a:tc gridSpan="5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2400" b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19663"/>
                  </a:ext>
                </a:extLst>
              </a:tr>
              <a:tr h="2593153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 insurance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Respectful boss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Excellent </a:t>
                      </a: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Job security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Freedom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Good </a:t>
                      </a: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Flexible</a:t>
                      </a: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work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Career growth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Job security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Technology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Growth around their passion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Flexibility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2200" dirty="0"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306756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49101B-E67B-5782-754D-0E5F98FF5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37916" y="6302520"/>
            <a:ext cx="584454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Future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4B6E54B0-3A88-0A1B-5FEF-4D731061DD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456" y="5997966"/>
            <a:ext cx="714682" cy="71412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373D705-5749-7E0D-6A33-08A471D14CED}"/>
              </a:ext>
            </a:extLst>
          </p:cNvPr>
          <p:cNvSpPr txBox="1"/>
          <p:nvPr/>
        </p:nvSpPr>
        <p:spPr>
          <a:xfrm>
            <a:off x="1128395" y="5635203"/>
            <a:ext cx="775583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Ethical Leadership</a:t>
            </a:r>
          </a:p>
        </p:txBody>
      </p:sp>
    </p:spTree>
    <p:extLst>
      <p:ext uri="{BB962C8B-B14F-4D97-AF65-F5344CB8AC3E}">
        <p14:creationId xmlns:p14="http://schemas.microsoft.com/office/powerpoint/2010/main" val="373094160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455C8-65BB-4FFF-17A5-0DD3F8DA3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" y="52387"/>
            <a:ext cx="1073658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" panose="020F0502020204030204" pitchFamily="34" charset="0"/>
                <a:cs typeface="Calibri" panose="020F0502020204030204" pitchFamily="34" charset="0"/>
              </a:rPr>
              <a:t>What do employees want from an employer?</a:t>
            </a:r>
            <a:endParaRPr lang="en-US" sz="4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CA9DCA-0563-F0DD-EAAF-501A02D98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13061" y="6288910"/>
            <a:ext cx="6088380" cy="409575"/>
          </a:xfrm>
        </p:spPr>
        <p:txBody>
          <a:bodyPr/>
          <a:lstStyle/>
          <a:p>
            <a:pPr algn="r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Recruiting and Retaining the Talent of the Futur</a:t>
            </a:r>
            <a:r>
              <a:rPr lang="en-US" sz="2000" b="1" dirty="0"/>
              <a:t>e</a:t>
            </a:r>
          </a:p>
        </p:txBody>
      </p:sp>
      <p:pic>
        <p:nvPicPr>
          <p:cNvPr id="11" name="Content Placeholder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1449712-C761-45C8-300B-22DBAE4B21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73434" y="1994932"/>
            <a:ext cx="2857500" cy="32289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C9E3099-F0B0-4F9C-DD7C-B06ED5CF55F7}"/>
              </a:ext>
            </a:extLst>
          </p:cNvPr>
          <p:cNvSpPr txBox="1"/>
          <p:nvPr/>
        </p:nvSpPr>
        <p:spPr>
          <a:xfrm>
            <a:off x="504997" y="1710245"/>
            <a:ext cx="3768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Pay &amp; Benefits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2E6D86D-34ED-FD87-6DE2-0932D580B540}"/>
              </a:ext>
            </a:extLst>
          </p:cNvPr>
          <p:cNvSpPr txBox="1"/>
          <p:nvPr/>
        </p:nvSpPr>
        <p:spPr>
          <a:xfrm>
            <a:off x="2081701" y="3749635"/>
            <a:ext cx="23447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Gill Sans Nova" panose="020B0602020104020203" pitchFamily="34" charset="0"/>
              </a:rPr>
              <a:t>Flexibility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A3E2DA-B95A-6855-E88E-7414C6008E80}"/>
              </a:ext>
            </a:extLst>
          </p:cNvPr>
          <p:cNvSpPr txBox="1"/>
          <p:nvPr/>
        </p:nvSpPr>
        <p:spPr>
          <a:xfrm rot="20179786">
            <a:off x="9163051" y="1221866"/>
            <a:ext cx="15101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</a:rPr>
              <a:t>Positive Culture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9B321D-6FF8-3B40-87BE-D1811171E6A7}"/>
              </a:ext>
            </a:extLst>
          </p:cNvPr>
          <p:cNvSpPr txBox="1"/>
          <p:nvPr/>
        </p:nvSpPr>
        <p:spPr>
          <a:xfrm rot="20878693">
            <a:off x="7195704" y="2773482"/>
            <a:ext cx="20158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</a:rPr>
              <a:t>Job Security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2A8CE3-5AEA-FFD4-2068-B680D0F6EC52}"/>
              </a:ext>
            </a:extLst>
          </p:cNvPr>
          <p:cNvSpPr txBox="1"/>
          <p:nvPr/>
        </p:nvSpPr>
        <p:spPr>
          <a:xfrm rot="20593290">
            <a:off x="2023884" y="2565547"/>
            <a:ext cx="3015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>
                    <a:lumMod val="75000"/>
                  </a:schemeClr>
                </a:solidFill>
                <a:latin typeface="Biome" panose="020B0502040204020203" pitchFamily="34" charset="0"/>
                <a:cs typeface="Biome" panose="020B0502040204020203" pitchFamily="34" charset="0"/>
              </a:rPr>
              <a:t>Compassion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696A1AC-B090-6E73-F6E9-623048022270}"/>
              </a:ext>
            </a:extLst>
          </p:cNvPr>
          <p:cNvSpPr txBox="1"/>
          <p:nvPr/>
        </p:nvSpPr>
        <p:spPr>
          <a:xfrm>
            <a:off x="2911800" y="6182600"/>
            <a:ext cx="214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onsolas" panose="020B0609020204030204" pitchFamily="49" charset="0"/>
              </a:rPr>
              <a:t>Community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3D8F46-1D7F-AD0C-FD80-0BE9764846EB}"/>
              </a:ext>
            </a:extLst>
          </p:cNvPr>
          <p:cNvSpPr txBox="1"/>
          <p:nvPr/>
        </p:nvSpPr>
        <p:spPr>
          <a:xfrm rot="20907858">
            <a:off x="926013" y="5369563"/>
            <a:ext cx="328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Segoe Script" panose="030B0504020000000003" pitchFamily="66" charset="0"/>
              </a:rPr>
              <a:t>Growth Opportunities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FD3387A-3E6E-3684-3D95-586650570F7E}"/>
              </a:ext>
            </a:extLst>
          </p:cNvPr>
          <p:cNvSpPr txBox="1"/>
          <p:nvPr/>
        </p:nvSpPr>
        <p:spPr>
          <a:xfrm>
            <a:off x="3739801" y="1163221"/>
            <a:ext cx="42551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Lucida Handwriting" panose="03010101010101010101" pitchFamily="66" charset="0"/>
              </a:rPr>
              <a:t>Sense of Belonging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BA7088-E3D8-803C-F814-F4BB5711E689}"/>
              </a:ext>
            </a:extLst>
          </p:cNvPr>
          <p:cNvSpPr txBox="1"/>
          <p:nvPr/>
        </p:nvSpPr>
        <p:spPr>
          <a:xfrm>
            <a:off x="7079674" y="1915760"/>
            <a:ext cx="2015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Footlight MT Light" panose="0204060206030A020304" pitchFamily="18" charset="0"/>
              </a:rPr>
              <a:t>Technology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843F126-9AFD-B913-D84D-7F5022FC9FCA}"/>
              </a:ext>
            </a:extLst>
          </p:cNvPr>
          <p:cNvSpPr txBox="1"/>
          <p:nvPr/>
        </p:nvSpPr>
        <p:spPr>
          <a:xfrm>
            <a:off x="8074296" y="4431423"/>
            <a:ext cx="35444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Social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Poor Richard" panose="02080502050505020702" pitchFamily="18" charset="0"/>
              </a:rPr>
              <a:t>Responsibility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08B132D-6520-1137-3786-4CF790A17AF3}"/>
              </a:ext>
            </a:extLst>
          </p:cNvPr>
          <p:cNvSpPr txBox="1"/>
          <p:nvPr/>
        </p:nvSpPr>
        <p:spPr>
          <a:xfrm rot="1102432">
            <a:off x="6275123" y="5152280"/>
            <a:ext cx="18123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</a:rPr>
              <a:t>Hybrid Work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9AD132-C7B3-8CEC-5D4E-378AE22AB9AA}"/>
              </a:ext>
            </a:extLst>
          </p:cNvPr>
          <p:cNvSpPr txBox="1"/>
          <p:nvPr/>
        </p:nvSpPr>
        <p:spPr>
          <a:xfrm>
            <a:off x="4165369" y="5161699"/>
            <a:ext cx="2095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Bahnschrift" panose="020B0502040204020203" pitchFamily="34" charset="0"/>
              </a:rPr>
              <a:t>Mental Health Support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081A241-0713-2A81-C9F0-6231B9B8FE23}"/>
              </a:ext>
            </a:extLst>
          </p:cNvPr>
          <p:cNvSpPr txBox="1"/>
          <p:nvPr/>
        </p:nvSpPr>
        <p:spPr>
          <a:xfrm>
            <a:off x="373032" y="2699996"/>
            <a:ext cx="20161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Clear Mission &amp; Values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B8BBC46-4FA8-8A4E-BC5C-3A677F16690D}"/>
              </a:ext>
            </a:extLst>
          </p:cNvPr>
          <p:cNvSpPr txBox="1"/>
          <p:nvPr/>
        </p:nvSpPr>
        <p:spPr>
          <a:xfrm>
            <a:off x="9366315" y="3784054"/>
            <a:ext cx="260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</a:rPr>
              <a:t>Cultural Considerations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5A3B1CE-0F09-E66E-938E-344C40C28994}"/>
              </a:ext>
            </a:extLst>
          </p:cNvPr>
          <p:cNvSpPr txBox="1"/>
          <p:nvPr/>
        </p:nvSpPr>
        <p:spPr>
          <a:xfrm>
            <a:off x="222942" y="4457521"/>
            <a:ext cx="2977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tx2">
                    <a:lumMod val="75000"/>
                  </a:schemeClr>
                </a:solidFill>
                <a:latin typeface="OCRB" panose="020B0604020202020204" pitchFamily="49" charset="0"/>
              </a:rPr>
              <a:t>Diversity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D40107A-82D1-E815-CDF1-40E4EE5C6A00}"/>
              </a:ext>
            </a:extLst>
          </p:cNvPr>
          <p:cNvSpPr txBox="1"/>
          <p:nvPr/>
        </p:nvSpPr>
        <p:spPr>
          <a:xfrm>
            <a:off x="9626304" y="2566227"/>
            <a:ext cx="2349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75000"/>
                  </a:schemeClr>
                </a:solidFill>
                <a:latin typeface="Congenial Black" panose="020B0604020202020204" pitchFamily="2" charset="0"/>
              </a:rPr>
              <a:t>Workplace Involvement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61BCF07-277B-D612-1577-E8A70D0D53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1410" y="5966645"/>
            <a:ext cx="714682" cy="714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07109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3838</TotalTime>
  <Words>1124</Words>
  <Application>Microsoft Office PowerPoint</Application>
  <PresentationFormat>Widescreen</PresentationFormat>
  <Paragraphs>201</Paragraphs>
  <Slides>19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7" baseType="lpstr">
      <vt:lpstr>Arial</vt:lpstr>
      <vt:lpstr>Arial Black</vt:lpstr>
      <vt:lpstr>Bahnschrift</vt:lpstr>
      <vt:lpstr>Biome</vt:lpstr>
      <vt:lpstr>Calibri</vt:lpstr>
      <vt:lpstr>Calibri Light</vt:lpstr>
      <vt:lpstr>Congenial Black</vt:lpstr>
      <vt:lpstr>Consolas</vt:lpstr>
      <vt:lpstr>Corbel</vt:lpstr>
      <vt:lpstr>Footlight MT Light</vt:lpstr>
      <vt:lpstr>Gill Sans Nova</vt:lpstr>
      <vt:lpstr>Impact</vt:lpstr>
      <vt:lpstr>Lucida Handwriting</vt:lpstr>
      <vt:lpstr>OCRB</vt:lpstr>
      <vt:lpstr>Poor Richard</vt:lpstr>
      <vt:lpstr>Segoe Script</vt:lpstr>
      <vt:lpstr>Wingdings 3</vt:lpstr>
      <vt:lpstr>Depth</vt:lpstr>
      <vt:lpstr>PowerPoint Presentation</vt:lpstr>
      <vt:lpstr>Meet  George Jetson</vt:lpstr>
      <vt:lpstr>Who was George Jetson?</vt:lpstr>
      <vt:lpstr>What do employees want from an employer?</vt:lpstr>
      <vt:lpstr>Who are we?</vt:lpstr>
      <vt:lpstr>5 Different Generations in the Workplace</vt:lpstr>
      <vt:lpstr>5 Different Generations in the Workplace</vt:lpstr>
      <vt:lpstr>5 Different Generations in the Workplace</vt:lpstr>
      <vt:lpstr>What do employees want from an employer?</vt:lpstr>
      <vt:lpstr>What Job Seeker’s &amp; Current Employee’s Look for in an Employer.</vt:lpstr>
      <vt:lpstr>Who are we?</vt:lpstr>
      <vt:lpstr>What is a Company’s Mission?</vt:lpstr>
      <vt:lpstr>What is Company Culture?</vt:lpstr>
      <vt:lpstr>What are Company Demographics?</vt:lpstr>
      <vt:lpstr>What are Company Benefits?</vt:lpstr>
      <vt:lpstr>Success has changed.</vt:lpstr>
      <vt:lpstr>Where are we headed?</vt:lpstr>
      <vt:lpstr>Actions to Take Now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 George Jetson</dc:title>
  <dc:creator>Leslie Jarvis</dc:creator>
  <cp:lastModifiedBy>Beverly Clemons</cp:lastModifiedBy>
  <cp:revision>5</cp:revision>
  <dcterms:created xsi:type="dcterms:W3CDTF">2022-08-08T15:06:51Z</dcterms:created>
  <dcterms:modified xsi:type="dcterms:W3CDTF">2022-09-01T16:48:51Z</dcterms:modified>
</cp:coreProperties>
</file>