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4" r:id="rId9"/>
    <p:sldId id="266" r:id="rId10"/>
    <p:sldId id="265" r:id="rId11"/>
    <p:sldId id="268" r:id="rId12"/>
    <p:sldId id="269" r:id="rId13"/>
    <p:sldId id="270" r:id="rId14"/>
    <p:sldId id="271" r:id="rId15"/>
    <p:sldId id="272"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0"/>
    <a:srgbClr val="00A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7604" autoAdjust="0"/>
  </p:normalViewPr>
  <p:slideViewPr>
    <p:cSldViewPr snapToGrid="0">
      <p:cViewPr varScale="1">
        <p:scale>
          <a:sx n="45" d="100"/>
          <a:sy n="45" d="100"/>
        </p:scale>
        <p:origin x="14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0D0AB-9912-43D5-9E76-C0FC4FF527D5}"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1F68C-1617-42FA-9449-D7B1D7053736}" type="slidenum">
              <a:rPr lang="en-US" smtClean="0"/>
              <a:t>‹#›</a:t>
            </a:fld>
            <a:endParaRPr lang="en-US"/>
          </a:p>
        </p:txBody>
      </p:sp>
    </p:spTree>
    <p:extLst>
      <p:ext uri="{BB962C8B-B14F-4D97-AF65-F5344CB8AC3E}">
        <p14:creationId xmlns:p14="http://schemas.microsoft.com/office/powerpoint/2010/main" val="325444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 &amp; holding slide</a:t>
            </a:r>
          </a:p>
          <a:p>
            <a:pPr marL="171450" indent="-171450">
              <a:buFont typeface="Arial" panose="020B0604020202020204" pitchFamily="34" charset="0"/>
              <a:buChar char="•"/>
            </a:pPr>
            <a:r>
              <a:rPr lang="en-US" dirty="0"/>
              <a:t>Quick overview of the presentation</a:t>
            </a:r>
          </a:p>
        </p:txBody>
      </p:sp>
      <p:sp>
        <p:nvSpPr>
          <p:cNvPr id="4" name="Slide Number Placeholder 3"/>
          <p:cNvSpPr>
            <a:spLocks noGrp="1"/>
          </p:cNvSpPr>
          <p:nvPr>
            <p:ph type="sldNum" sz="quarter" idx="5"/>
          </p:nvPr>
        </p:nvSpPr>
        <p:spPr/>
        <p:txBody>
          <a:bodyPr/>
          <a:lstStyle/>
          <a:p>
            <a:fld id="{2D91F68C-1617-42FA-9449-D7B1D7053736}" type="slidenum">
              <a:rPr lang="en-US" smtClean="0"/>
              <a:t>1</a:t>
            </a:fld>
            <a:endParaRPr lang="en-US"/>
          </a:p>
        </p:txBody>
      </p:sp>
    </p:spTree>
    <p:extLst>
      <p:ext uri="{BB962C8B-B14F-4D97-AF65-F5344CB8AC3E}">
        <p14:creationId xmlns:p14="http://schemas.microsoft.com/office/powerpoint/2010/main" val="184523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we are seeing strong signs of economic growth as many of the pro-business policies passed by the General Assembly over the past five years have gone into effect. </a:t>
            </a:r>
          </a:p>
          <a:p>
            <a:pPr marL="171450" indent="-171450">
              <a:buFont typeface="Arial" panose="020B0604020202020204" pitchFamily="34" charset="0"/>
              <a:buChar char="•"/>
            </a:pPr>
            <a:r>
              <a:rPr lang="en-US" dirty="0"/>
              <a:t>Nonetheless, we also know that there are key areas that still need a great deal of attention. </a:t>
            </a:r>
          </a:p>
        </p:txBody>
      </p:sp>
      <p:sp>
        <p:nvSpPr>
          <p:cNvPr id="4" name="Slide Number Placeholder 3"/>
          <p:cNvSpPr>
            <a:spLocks noGrp="1"/>
          </p:cNvSpPr>
          <p:nvPr>
            <p:ph type="sldNum" sz="quarter" idx="5"/>
          </p:nvPr>
        </p:nvSpPr>
        <p:spPr/>
        <p:txBody>
          <a:bodyPr/>
          <a:lstStyle/>
          <a:p>
            <a:fld id="{2D91F68C-1617-42FA-9449-D7B1D7053736}" type="slidenum">
              <a:rPr lang="en-US" smtClean="0"/>
              <a:t>10</a:t>
            </a:fld>
            <a:endParaRPr lang="en-US"/>
          </a:p>
        </p:txBody>
      </p:sp>
    </p:spTree>
    <p:extLst>
      <p:ext uri="{BB962C8B-B14F-4D97-AF65-F5344CB8AC3E}">
        <p14:creationId xmlns:p14="http://schemas.microsoft.com/office/powerpoint/2010/main" val="334148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of the most dire areas of need is with Kentucky’s workforce </a:t>
            </a:r>
          </a:p>
          <a:p>
            <a:pPr marL="171450" indent="-171450">
              <a:buFont typeface="Arial" panose="020B0604020202020204" pitchFamily="34" charset="0"/>
              <a:buChar char="•"/>
            </a:pPr>
            <a:r>
              <a:rPr lang="en-US" dirty="0"/>
              <a:t>The Chamber has been aggressively highlighting this issue for several years and published a major report on the challenge in 2021 titled 20 Years in the Making: Kentucky’s Workforce Crisis</a:t>
            </a:r>
          </a:p>
          <a:p>
            <a:pPr marL="171450" indent="-171450">
              <a:buFont typeface="Arial" panose="020B0604020202020204" pitchFamily="34" charset="0"/>
              <a:buChar char="•"/>
            </a:pPr>
            <a:r>
              <a:rPr lang="en-US" dirty="0"/>
              <a:t>Throughout the economic recovery, this crisis has really entered into the limelight</a:t>
            </a:r>
          </a:p>
          <a:p>
            <a:pPr marL="171450" indent="-171450">
              <a:buFont typeface="Arial" panose="020B0604020202020204" pitchFamily="34" charset="0"/>
              <a:buChar char="•"/>
            </a:pPr>
            <a:r>
              <a:rPr lang="en-US" dirty="0"/>
              <a:t>This chart helps explain why the challenge has become so pressing.</a:t>
            </a:r>
          </a:p>
          <a:p>
            <a:pPr marL="171450" indent="-171450">
              <a:buFont typeface="Arial" panose="020B0604020202020204" pitchFamily="34" charset="0"/>
              <a:buChar char="•"/>
            </a:pPr>
            <a:r>
              <a:rPr lang="en-US" dirty="0"/>
              <a:t>The blue line represents the number of open jobs in Kentucky as of May 2022 – roughly 170,000 open jobs</a:t>
            </a:r>
          </a:p>
          <a:p>
            <a:pPr marL="171450" indent="-171450">
              <a:buFont typeface="Arial" panose="020B0604020202020204" pitchFamily="34" charset="0"/>
              <a:buChar char="•"/>
            </a:pPr>
            <a:r>
              <a:rPr lang="en-US" dirty="0"/>
              <a:t>The red line represents the number of unemployed Kentuckians looking for a job – roughly 80,000</a:t>
            </a:r>
          </a:p>
          <a:p>
            <a:pPr marL="171450" indent="-171450">
              <a:buFont typeface="Arial" panose="020B0604020202020204" pitchFamily="34" charset="0"/>
              <a:buChar char="•"/>
            </a:pPr>
            <a:r>
              <a:rPr lang="en-US" dirty="0"/>
              <a:t>Ordinarily, these two lines are fairly close to each other, like what you can see prior to the pandemic. </a:t>
            </a:r>
          </a:p>
          <a:p>
            <a:pPr marL="171450" indent="-171450">
              <a:buFont typeface="Arial" panose="020B0604020202020204" pitchFamily="34" charset="0"/>
              <a:buChar char="•"/>
            </a:pPr>
            <a:r>
              <a:rPr lang="en-US" dirty="0"/>
              <a:t>Today, however, there are more than 2 open jobs for every unemployed Kentuckian looking for a job</a:t>
            </a:r>
          </a:p>
        </p:txBody>
      </p:sp>
      <p:sp>
        <p:nvSpPr>
          <p:cNvPr id="4" name="Slide Number Placeholder 3"/>
          <p:cNvSpPr>
            <a:spLocks noGrp="1"/>
          </p:cNvSpPr>
          <p:nvPr>
            <p:ph type="sldNum" sz="quarter" idx="5"/>
          </p:nvPr>
        </p:nvSpPr>
        <p:spPr/>
        <p:txBody>
          <a:bodyPr/>
          <a:lstStyle/>
          <a:p>
            <a:fld id="{2D91F68C-1617-42FA-9449-D7B1D7053736}" type="slidenum">
              <a:rPr lang="en-US" smtClean="0"/>
              <a:t>11</a:t>
            </a:fld>
            <a:endParaRPr lang="en-US"/>
          </a:p>
        </p:txBody>
      </p:sp>
    </p:spTree>
    <p:extLst>
      <p:ext uri="{BB962C8B-B14F-4D97-AF65-F5344CB8AC3E}">
        <p14:creationId xmlns:p14="http://schemas.microsoft.com/office/powerpoint/2010/main" val="3540541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of the reasons it’s so hard to hire in Kentucky is because of our low workforce participation rate</a:t>
            </a:r>
          </a:p>
          <a:p>
            <a:pPr marL="171450" indent="-171450">
              <a:buFont typeface="Arial" panose="020B0604020202020204" pitchFamily="34" charset="0"/>
              <a:buChar char="•"/>
            </a:pPr>
            <a:r>
              <a:rPr lang="en-US" dirty="0"/>
              <a:t>As of June 2022, Kentucky’s workforce participation rate was 58.1 percent. This is the seventh lowest in the nation. Throughout the recovery, our workforce participation rate has fluctuated but it has consistently been in the bottom 10 states.</a:t>
            </a:r>
          </a:p>
        </p:txBody>
      </p:sp>
      <p:sp>
        <p:nvSpPr>
          <p:cNvPr id="4" name="Slide Number Placeholder 3"/>
          <p:cNvSpPr>
            <a:spLocks noGrp="1"/>
          </p:cNvSpPr>
          <p:nvPr>
            <p:ph type="sldNum" sz="quarter" idx="5"/>
          </p:nvPr>
        </p:nvSpPr>
        <p:spPr/>
        <p:txBody>
          <a:bodyPr/>
          <a:lstStyle/>
          <a:p>
            <a:fld id="{2D91F68C-1617-42FA-9449-D7B1D7053736}" type="slidenum">
              <a:rPr lang="en-US" smtClean="0"/>
              <a:t>12</a:t>
            </a:fld>
            <a:endParaRPr lang="en-US"/>
          </a:p>
        </p:txBody>
      </p:sp>
    </p:spTree>
    <p:extLst>
      <p:ext uri="{BB962C8B-B14F-4D97-AF65-F5344CB8AC3E}">
        <p14:creationId xmlns:p14="http://schemas.microsoft.com/office/powerpoint/2010/main" val="261938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Low workforce participation is nothing new in Kentucky. We been in the bottom 10 since the mid 1980s. </a:t>
            </a:r>
          </a:p>
          <a:p>
            <a:pPr marL="171450" indent="-171450">
              <a:buFont typeface="Arial" panose="020B0604020202020204" pitchFamily="34" charset="0"/>
              <a:buChar char="•"/>
            </a:pPr>
            <a:r>
              <a:rPr lang="en-US" dirty="0"/>
              <a:t>As we highlighted in our workforce report from last year, our workforce participation rate has actually been declining since the early 2000s.</a:t>
            </a:r>
          </a:p>
          <a:p>
            <a:pPr marL="171450" indent="-171450">
              <a:buFont typeface="Arial" panose="020B0604020202020204" pitchFamily="34" charset="0"/>
              <a:buChar char="•"/>
            </a:pPr>
            <a:r>
              <a:rPr lang="en-US" dirty="0"/>
              <a:t>This crisis is by far one of Kentucky’s greatest economic challenges. </a:t>
            </a:r>
          </a:p>
          <a:p>
            <a:pPr marL="171450" indent="-171450">
              <a:buFont typeface="Arial" panose="020B0604020202020204" pitchFamily="34" charset="0"/>
              <a:buChar char="•"/>
            </a:pPr>
            <a:r>
              <a:rPr lang="en-US" dirty="0"/>
              <a:t>Few businesses are willing to enter into a market where they won’t be able to hire, and difficulties in finding qualified staff will make it harder and harder for Kentucky employers to growth and thrive</a:t>
            </a:r>
          </a:p>
        </p:txBody>
      </p:sp>
      <p:sp>
        <p:nvSpPr>
          <p:cNvPr id="4" name="Slide Number Placeholder 3"/>
          <p:cNvSpPr>
            <a:spLocks noGrp="1"/>
          </p:cNvSpPr>
          <p:nvPr>
            <p:ph type="sldNum" sz="quarter" idx="5"/>
          </p:nvPr>
        </p:nvSpPr>
        <p:spPr/>
        <p:txBody>
          <a:bodyPr/>
          <a:lstStyle/>
          <a:p>
            <a:fld id="{2D91F68C-1617-42FA-9449-D7B1D7053736}" type="slidenum">
              <a:rPr lang="en-US" smtClean="0"/>
              <a:t>13</a:t>
            </a:fld>
            <a:endParaRPr lang="en-US"/>
          </a:p>
        </p:txBody>
      </p:sp>
    </p:spTree>
    <p:extLst>
      <p:ext uri="{BB962C8B-B14F-4D97-AF65-F5344CB8AC3E}">
        <p14:creationId xmlns:p14="http://schemas.microsoft.com/office/powerpoint/2010/main" val="1809150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Fortunately, the General Assembly has made some good progress in this area recently. </a:t>
            </a:r>
          </a:p>
          <a:p>
            <a:pPr marL="171450" indent="-171450">
              <a:buFont typeface="Arial" panose="020B0604020202020204" pitchFamily="34" charset="0"/>
              <a:buChar char="•"/>
            </a:pPr>
            <a:r>
              <a:rPr lang="en-US" dirty="0"/>
              <a:t>In 2021, lawmakers reformed our unemployment insurance system to support rapid re-employment; created a new program called the Employee Child Care Assistance Partnership to encourage more employers to include child care assistance in their employee benefit packages; and passed important legislation to reform Kentucky’s criminal justice system to support to workforce participation</a:t>
            </a:r>
          </a:p>
          <a:p>
            <a:pPr marL="171450" indent="-171450">
              <a:buFont typeface="Arial" panose="020B0604020202020204" pitchFamily="34" charset="0"/>
              <a:buChar char="•"/>
            </a:pPr>
            <a:r>
              <a:rPr lang="en-US" dirty="0"/>
              <a:t>In addition, the Kentucky Chamber Foundation launched the Kentucky Chamber Workforce Center to drive business-led solutions to the workforce crisis</a:t>
            </a:r>
          </a:p>
          <a:p>
            <a:pPr marL="171450" indent="-171450">
              <a:buFont typeface="Arial" panose="020B0604020202020204" pitchFamily="34" charset="0"/>
              <a:buChar char="•"/>
            </a:pPr>
            <a:r>
              <a:rPr lang="en-US" dirty="0"/>
              <a:t>Nonetheless, much more remains to be done.</a:t>
            </a:r>
          </a:p>
          <a:p>
            <a:pPr marL="171450" indent="-171450">
              <a:buFont typeface="Arial" panose="020B0604020202020204" pitchFamily="34" charset="0"/>
              <a:buChar char="•"/>
            </a:pPr>
            <a:r>
              <a:rPr lang="en-US" dirty="0"/>
              <a:t>In particular, we need to hone in on addressing Kentucky’s substance abuse issues and doing more to support successful re-entry for low-level offenders</a:t>
            </a:r>
          </a:p>
          <a:p>
            <a:pPr marL="171450" indent="-171450">
              <a:buFont typeface="Arial" panose="020B0604020202020204" pitchFamily="34" charset="0"/>
              <a:buChar char="•"/>
            </a:pPr>
            <a:r>
              <a:rPr lang="en-US" dirty="0"/>
              <a:t>We also need to do more to support post-secondary attainment. Upwards of 60 percent of jobs today require some level of post-secondary training, while our post-secondary attainment rate among prime-age workers is closer to 50 percent. </a:t>
            </a:r>
          </a:p>
          <a:p>
            <a:pPr marL="171450" indent="-171450">
              <a:buFont typeface="Arial" panose="020B0604020202020204" pitchFamily="34" charset="0"/>
              <a:buChar char="•"/>
            </a:pPr>
            <a:r>
              <a:rPr lang="en-US" dirty="0"/>
              <a:t>In our 2021 workforce report, the Chamber highlights a whole range of different policy recommendations for legislators to pursue</a:t>
            </a:r>
          </a:p>
        </p:txBody>
      </p:sp>
      <p:sp>
        <p:nvSpPr>
          <p:cNvPr id="4" name="Slide Number Placeholder 3"/>
          <p:cNvSpPr>
            <a:spLocks noGrp="1"/>
          </p:cNvSpPr>
          <p:nvPr>
            <p:ph type="sldNum" sz="quarter" idx="5"/>
          </p:nvPr>
        </p:nvSpPr>
        <p:spPr/>
        <p:txBody>
          <a:bodyPr/>
          <a:lstStyle/>
          <a:p>
            <a:fld id="{2D91F68C-1617-42FA-9449-D7B1D7053736}" type="slidenum">
              <a:rPr lang="en-US" smtClean="0"/>
              <a:t>14</a:t>
            </a:fld>
            <a:endParaRPr lang="en-US"/>
          </a:p>
        </p:txBody>
      </p:sp>
    </p:spTree>
    <p:extLst>
      <p:ext uri="{BB962C8B-B14F-4D97-AF65-F5344CB8AC3E}">
        <p14:creationId xmlns:p14="http://schemas.microsoft.com/office/powerpoint/2010/main" val="71269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key area is continuing to improve Kentucky’s tax competitiveness </a:t>
            </a:r>
          </a:p>
          <a:p>
            <a:pPr marL="171450" indent="-171450">
              <a:buFont typeface="Arial" panose="020B0604020202020204" pitchFamily="34" charset="0"/>
              <a:buChar char="•"/>
            </a:pPr>
            <a:r>
              <a:rPr lang="en-US" dirty="0"/>
              <a:t>I already mentioned the important reforms of 2018, 2019, and 2022, but it’s important to re-emphasize the importance of continuous improvement when it comes to our tax code</a:t>
            </a:r>
          </a:p>
          <a:p>
            <a:pPr marL="171450" indent="-171450">
              <a:buFont typeface="Arial" panose="020B0604020202020204" pitchFamily="34" charset="0"/>
              <a:buChar char="•"/>
            </a:pPr>
            <a:r>
              <a:rPr lang="en-US" dirty="0"/>
              <a:t>There are two key reasons for this:</a:t>
            </a:r>
          </a:p>
          <a:p>
            <a:pPr marL="628650" lvl="1" indent="-171450">
              <a:buFont typeface="Arial" panose="020B0604020202020204" pitchFamily="34" charset="0"/>
              <a:buChar char="•"/>
            </a:pPr>
            <a:r>
              <a:rPr lang="en-US" dirty="0"/>
              <a:t>First, Kentucky is uniquely situated in a highly competitive regional tax environment. With Indiana to our north and Tennessee to our south, we are sandwiched between two of the most competitive state tax environments in the nation. Not far away are Florida and North Carolina. If you are a business looking to expand in or into the Midwest or Southeast, it is difficult for Kentucky to compete with those states. </a:t>
            </a:r>
          </a:p>
          <a:p>
            <a:pPr marL="628650" lvl="1" indent="-171450">
              <a:buFont typeface="Arial" panose="020B0604020202020204" pitchFamily="34" charset="0"/>
              <a:buChar char="•"/>
            </a:pPr>
            <a:r>
              <a:rPr lang="en-US" dirty="0"/>
              <a:t>Second, other states are actively improving the competitiveness of their tax codes. Just last year, nearly two-dozen states implemented pro-growth reforms, including states like Indiana, Missouri, and Ohio.</a:t>
            </a:r>
          </a:p>
          <a:p>
            <a:pPr marL="171450" indent="-171450">
              <a:buFont typeface="Arial" panose="020B0604020202020204" pitchFamily="34" charset="0"/>
              <a:buChar char="•"/>
            </a:pPr>
            <a:r>
              <a:rPr lang="en-US" dirty="0" err="1"/>
              <a:t>adf</a:t>
            </a:r>
            <a:endParaRPr lang="en-US" dirty="0"/>
          </a:p>
        </p:txBody>
      </p:sp>
      <p:sp>
        <p:nvSpPr>
          <p:cNvPr id="4" name="Slide Number Placeholder 3"/>
          <p:cNvSpPr>
            <a:spLocks noGrp="1"/>
          </p:cNvSpPr>
          <p:nvPr>
            <p:ph type="sldNum" sz="quarter" idx="5"/>
          </p:nvPr>
        </p:nvSpPr>
        <p:spPr/>
        <p:txBody>
          <a:bodyPr/>
          <a:lstStyle/>
          <a:p>
            <a:fld id="{2D91F68C-1617-42FA-9449-D7B1D7053736}" type="slidenum">
              <a:rPr lang="en-US" smtClean="0"/>
              <a:t>15</a:t>
            </a:fld>
            <a:endParaRPr lang="en-US"/>
          </a:p>
        </p:txBody>
      </p:sp>
    </p:spTree>
    <p:extLst>
      <p:ext uri="{BB962C8B-B14F-4D97-AF65-F5344CB8AC3E}">
        <p14:creationId xmlns:p14="http://schemas.microsoft.com/office/powerpoint/2010/main" val="866182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Fortunately, we know many of the steps we need to take</a:t>
            </a:r>
          </a:p>
          <a:p>
            <a:pPr marL="171450" indent="-171450">
              <a:buFont typeface="Arial" panose="020B0604020202020204" pitchFamily="34" charset="0"/>
              <a:buChar char="•"/>
            </a:pPr>
            <a:r>
              <a:rPr lang="en-US" dirty="0"/>
              <a:t>Last year, the Chamber partnered with the Tax Foundation to get their feedback on what specifically Kentucky needs to do. The Tax Foundation came back with about 70 pages worth of reforms and why they are important. In turn, the Chamber distilled these recommendations into a handful that we argue are the most important and compiled them into a report released earlier this year titled Why Tax Reform: Kentucky’s Opportunity for Growth. </a:t>
            </a:r>
          </a:p>
          <a:p>
            <a:pPr marL="171450" indent="-171450">
              <a:buFont typeface="Arial" panose="020B0604020202020204" pitchFamily="34" charset="0"/>
              <a:buChar char="•"/>
            </a:pPr>
            <a:r>
              <a:rPr lang="en-US" dirty="0"/>
              <a:t>Key reforms include:</a:t>
            </a:r>
          </a:p>
          <a:p>
            <a:pPr marL="628650" lvl="1" indent="-171450">
              <a:buFont typeface="Arial" panose="020B0604020202020204" pitchFamily="34" charset="0"/>
              <a:buChar char="•"/>
            </a:pPr>
            <a:r>
              <a:rPr lang="en-US" dirty="0"/>
              <a:t>Following through on House Bill 8 to phase out Kentucky’s individual income tax</a:t>
            </a:r>
          </a:p>
          <a:p>
            <a:pPr marL="628650" lvl="1" indent="-171450">
              <a:buFont typeface="Arial" panose="020B0604020202020204" pitchFamily="34" charset="0"/>
              <a:buChar char="•"/>
            </a:pPr>
            <a:r>
              <a:rPr lang="en-US" dirty="0"/>
              <a:t>Repealing the Limited Liability Entity Tax. This is a tax that raises minimal amounts of revenue but creates administrative burdens for employers and makes Kentucky an outlier. </a:t>
            </a:r>
          </a:p>
          <a:p>
            <a:pPr marL="628650" lvl="1" indent="-171450">
              <a:buFont typeface="Arial" panose="020B0604020202020204" pitchFamily="34" charset="0"/>
              <a:buChar char="•"/>
            </a:pPr>
            <a:r>
              <a:rPr lang="en-US" dirty="0"/>
              <a:t>We need to improve how Kentucky’s tax code treats capital investments by business. Increasing business investment is obviously a good thing, and we need to follow in the steps of states like Oklahoma, which have aligned their treatment of capital investments with reforms at the federal level</a:t>
            </a:r>
          </a:p>
          <a:p>
            <a:pPr marL="628650" lvl="1" indent="-171450">
              <a:buFont typeface="Arial" panose="020B0604020202020204" pitchFamily="34" charset="0"/>
              <a:buChar char="•"/>
            </a:pPr>
            <a:r>
              <a:rPr lang="en-US" dirty="0"/>
              <a:t>We need to reform our local tax code. Even if we are successful in phasing out Kentucky’s individual income tax through House Bill 8, Kentucky won’t truly be an income-tax-free state because we still have occupational licensing taxes at the local level. We need to give local governments the ability to decrease their reliance on the OLT, which will be better for Kentucky as a whole. </a:t>
            </a:r>
          </a:p>
          <a:p>
            <a:pPr marL="628650" lvl="1" indent="-171450">
              <a:buFont typeface="Arial" panose="020B0604020202020204" pitchFamily="34" charset="0"/>
              <a:buChar char="•"/>
            </a:pPr>
            <a:r>
              <a:rPr lang="en-US" dirty="0"/>
              <a:t>Finally, we need to ensure the competitiveness of our sales tax base. Reducing income taxes will inevitably involve expanding the sales tax base, but it is important that we not make Kentucky an outlier, not put small businesses in Kentucky at a disadvantage, and that we avoid applying the sales tax to business inputs</a:t>
            </a:r>
          </a:p>
        </p:txBody>
      </p:sp>
      <p:sp>
        <p:nvSpPr>
          <p:cNvPr id="4" name="Slide Number Placeholder 3"/>
          <p:cNvSpPr>
            <a:spLocks noGrp="1"/>
          </p:cNvSpPr>
          <p:nvPr>
            <p:ph type="sldNum" sz="quarter" idx="5"/>
          </p:nvPr>
        </p:nvSpPr>
        <p:spPr/>
        <p:txBody>
          <a:bodyPr/>
          <a:lstStyle/>
          <a:p>
            <a:fld id="{2D91F68C-1617-42FA-9449-D7B1D7053736}" type="slidenum">
              <a:rPr lang="en-US" smtClean="0"/>
              <a:t>16</a:t>
            </a:fld>
            <a:endParaRPr lang="en-US"/>
          </a:p>
        </p:txBody>
      </p:sp>
    </p:spTree>
    <p:extLst>
      <p:ext uri="{BB962C8B-B14F-4D97-AF65-F5344CB8AC3E}">
        <p14:creationId xmlns:p14="http://schemas.microsoft.com/office/powerpoint/2010/main" val="2933801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sum, Kentucky’s economic future is looking bright, we are already see strong signs of progress due to the pro-growth policies enacted during the last five years; and this is something the Chamber will actively monitor and discuss in the coming years.</a:t>
            </a:r>
          </a:p>
          <a:p>
            <a:pPr marL="171450" indent="-171450">
              <a:buFont typeface="Arial" panose="020B0604020202020204" pitchFamily="34" charset="0"/>
              <a:buChar char="•"/>
            </a:pPr>
            <a:r>
              <a:rPr lang="en-US" dirty="0"/>
              <a:t>However, we still have important work to do especially in the areas of workforce participation and ensuring a competitive tax climate</a:t>
            </a:r>
          </a:p>
        </p:txBody>
      </p:sp>
      <p:sp>
        <p:nvSpPr>
          <p:cNvPr id="4" name="Slide Number Placeholder 3"/>
          <p:cNvSpPr>
            <a:spLocks noGrp="1"/>
          </p:cNvSpPr>
          <p:nvPr>
            <p:ph type="sldNum" sz="quarter" idx="5"/>
          </p:nvPr>
        </p:nvSpPr>
        <p:spPr/>
        <p:txBody>
          <a:bodyPr/>
          <a:lstStyle/>
          <a:p>
            <a:fld id="{2D91F68C-1617-42FA-9449-D7B1D7053736}" type="slidenum">
              <a:rPr lang="en-US" smtClean="0"/>
              <a:t>17</a:t>
            </a:fld>
            <a:endParaRPr lang="en-US"/>
          </a:p>
        </p:txBody>
      </p:sp>
    </p:spTree>
    <p:extLst>
      <p:ext uri="{BB962C8B-B14F-4D97-AF65-F5344CB8AC3E}">
        <p14:creationId xmlns:p14="http://schemas.microsoft.com/office/powerpoint/2010/main" val="2556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past five years has seen a transformation in pro-growth economic policy in the state of Kentucky</a:t>
            </a:r>
          </a:p>
          <a:p>
            <a:pPr marL="171450" indent="-171450">
              <a:buFont typeface="Arial" panose="020B0604020202020204" pitchFamily="34" charset="0"/>
              <a:buChar char="•"/>
            </a:pPr>
            <a:r>
              <a:rPr lang="en-US" dirty="0"/>
              <a:t>We have seen dozens of critical pieces of legislation implementing major solutions to some of the Commonwealth’s greatest challenges</a:t>
            </a:r>
          </a:p>
          <a:p>
            <a:pPr marL="171450" indent="-171450">
              <a:buFont typeface="Arial" panose="020B0604020202020204" pitchFamily="34" charset="0"/>
              <a:buChar char="•"/>
            </a:pPr>
            <a:r>
              <a:rPr lang="en-US" dirty="0"/>
              <a:t>There are four areas in particular where we have seen some of the most important changes when it comes to growing Kentucky’s economy</a:t>
            </a:r>
          </a:p>
          <a:p>
            <a:pPr marL="171450" indent="-171450">
              <a:buFont typeface="Arial" panose="020B0604020202020204" pitchFamily="34" charset="0"/>
              <a:buChar char="•"/>
            </a:pPr>
            <a:r>
              <a:rPr lang="en-US" dirty="0"/>
              <a:t>Quick summary of tax reforms bills, workers’ comp reform, right to work, and the UI bills of 2021 and 2022</a:t>
            </a:r>
          </a:p>
        </p:txBody>
      </p:sp>
      <p:sp>
        <p:nvSpPr>
          <p:cNvPr id="4" name="Slide Number Placeholder 3"/>
          <p:cNvSpPr>
            <a:spLocks noGrp="1"/>
          </p:cNvSpPr>
          <p:nvPr>
            <p:ph type="sldNum" sz="quarter" idx="5"/>
          </p:nvPr>
        </p:nvSpPr>
        <p:spPr/>
        <p:txBody>
          <a:bodyPr/>
          <a:lstStyle/>
          <a:p>
            <a:fld id="{2D91F68C-1617-42FA-9449-D7B1D7053736}" type="slidenum">
              <a:rPr lang="en-US" smtClean="0"/>
              <a:t>2</a:t>
            </a:fld>
            <a:endParaRPr lang="en-US"/>
          </a:p>
        </p:txBody>
      </p:sp>
    </p:spTree>
    <p:extLst>
      <p:ext uri="{BB962C8B-B14F-4D97-AF65-F5344CB8AC3E}">
        <p14:creationId xmlns:p14="http://schemas.microsoft.com/office/powerpoint/2010/main" val="312510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impact are these policies having on Kentucky’s economy? This is actually a very difficult question to answer.</a:t>
            </a:r>
          </a:p>
          <a:p>
            <a:pPr marL="171450" indent="-171450">
              <a:buFont typeface="Arial" panose="020B0604020202020204" pitchFamily="34" charset="0"/>
              <a:buChar char="•"/>
            </a:pPr>
            <a:r>
              <a:rPr lang="en-US" dirty="0"/>
              <a:t>Assessing the full impact of these policies will take a lot of time. Some of them, in fact, have not even gone into effect yet.</a:t>
            </a:r>
          </a:p>
          <a:p>
            <a:pPr marL="171450" indent="-171450">
              <a:buFont typeface="Arial" panose="020B0604020202020204" pitchFamily="34" charset="0"/>
              <a:buChar char="•"/>
            </a:pPr>
            <a:r>
              <a:rPr lang="en-US" dirty="0"/>
              <a:t>Moreover, it’s often very difficult to tie a specific policy or piece of legislation to changes in the economy. </a:t>
            </a:r>
          </a:p>
          <a:p>
            <a:pPr marL="171450" indent="-171450">
              <a:buFont typeface="Arial" panose="020B0604020202020204" pitchFamily="34" charset="0"/>
              <a:buChar char="•"/>
            </a:pPr>
            <a:r>
              <a:rPr lang="en-US" dirty="0"/>
              <a:t>Complicating all of these factors is, of course, COVID-19 and the national economy, which has been on a roller-coaster ride ever since 2020, with a major recession occurring in 2020, followed by recovery, and followed by an unprecedented workforce shortage, rampant inflation, and another potential recession.</a:t>
            </a:r>
          </a:p>
          <a:p>
            <a:pPr marL="171450" indent="-171450">
              <a:buFont typeface="Arial" panose="020B0604020202020204" pitchFamily="34" charset="0"/>
              <a:buChar char="•"/>
            </a:pPr>
            <a:r>
              <a:rPr lang="en-US" dirty="0"/>
              <a:t>Nonetheless, there are a few metrics we can look at to suggest that Kentucky’s economic competitiveness has really started to turn a corner.  </a:t>
            </a:r>
          </a:p>
        </p:txBody>
      </p:sp>
      <p:sp>
        <p:nvSpPr>
          <p:cNvPr id="4" name="Slide Number Placeholder 3"/>
          <p:cNvSpPr>
            <a:spLocks noGrp="1"/>
          </p:cNvSpPr>
          <p:nvPr>
            <p:ph type="sldNum" sz="quarter" idx="5"/>
          </p:nvPr>
        </p:nvSpPr>
        <p:spPr/>
        <p:txBody>
          <a:bodyPr/>
          <a:lstStyle/>
          <a:p>
            <a:fld id="{2D91F68C-1617-42FA-9449-D7B1D7053736}" type="slidenum">
              <a:rPr lang="en-US" smtClean="0"/>
              <a:t>3</a:t>
            </a:fld>
            <a:endParaRPr lang="en-US"/>
          </a:p>
        </p:txBody>
      </p:sp>
    </p:spTree>
    <p:extLst>
      <p:ext uri="{BB962C8B-B14F-4D97-AF65-F5344CB8AC3E}">
        <p14:creationId xmlns:p14="http://schemas.microsoft.com/office/powerpoint/2010/main" val="422553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 start by looking at some of the Chamber’s own data. </a:t>
            </a:r>
          </a:p>
          <a:p>
            <a:pPr marL="171450" indent="-171450">
              <a:buFont typeface="Arial" panose="020B0604020202020204" pitchFamily="34" charset="0"/>
              <a:buChar char="•"/>
            </a:pPr>
            <a:r>
              <a:rPr lang="en-US" dirty="0"/>
              <a:t>Discuss our Savings for Business data from the annual RFB report</a:t>
            </a:r>
          </a:p>
          <a:p>
            <a:pPr marL="628650" lvl="1" indent="-171450">
              <a:buFont typeface="Arial" panose="020B0604020202020204" pitchFamily="34" charset="0"/>
              <a:buChar char="•"/>
            </a:pPr>
            <a:r>
              <a:rPr lang="en-US" dirty="0"/>
              <a:t>The 2017 session is when we passed the half a billion mark</a:t>
            </a:r>
          </a:p>
          <a:p>
            <a:pPr marL="628650" lvl="1" indent="-171450">
              <a:buFont typeface="Arial" panose="020B0604020202020204" pitchFamily="34" charset="0"/>
              <a:buChar char="•"/>
            </a:pPr>
            <a:r>
              <a:rPr lang="en-US" dirty="0"/>
              <a:t>2020 saw $1b in savings</a:t>
            </a:r>
          </a:p>
        </p:txBody>
      </p:sp>
      <p:sp>
        <p:nvSpPr>
          <p:cNvPr id="4" name="Slide Number Placeholder 3"/>
          <p:cNvSpPr>
            <a:spLocks noGrp="1"/>
          </p:cNvSpPr>
          <p:nvPr>
            <p:ph type="sldNum" sz="quarter" idx="5"/>
          </p:nvPr>
        </p:nvSpPr>
        <p:spPr/>
        <p:txBody>
          <a:bodyPr/>
          <a:lstStyle/>
          <a:p>
            <a:fld id="{2D91F68C-1617-42FA-9449-D7B1D7053736}" type="slidenum">
              <a:rPr lang="en-US" smtClean="0"/>
              <a:t>4</a:t>
            </a:fld>
            <a:endParaRPr lang="en-US"/>
          </a:p>
        </p:txBody>
      </p:sp>
    </p:spTree>
    <p:extLst>
      <p:ext uri="{BB962C8B-B14F-4D97-AF65-F5344CB8AC3E}">
        <p14:creationId xmlns:p14="http://schemas.microsoft.com/office/powerpoint/2010/main" val="280815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the Governor has stated, Kentucky’s economy is truly “on fire” and we’ve seen an unprecedented level of investments coming into the state, including investments like the Ford Battery Plant (maybe mention local developments when possible)</a:t>
            </a:r>
          </a:p>
          <a:p>
            <a:pPr marL="171450" indent="-171450">
              <a:buFont typeface="Arial" panose="020B0604020202020204" pitchFamily="34" charset="0"/>
              <a:buChar char="•"/>
            </a:pPr>
            <a:r>
              <a:rPr lang="en-US" dirty="0"/>
              <a:t>In the past five years, we have seen two annual records set for the largest amount of announced private-sector investments in the state: $11.2 billion in 2021 and $9.2 billion in 2017 </a:t>
            </a:r>
          </a:p>
        </p:txBody>
      </p:sp>
      <p:sp>
        <p:nvSpPr>
          <p:cNvPr id="4" name="Slide Number Placeholder 3"/>
          <p:cNvSpPr>
            <a:spLocks noGrp="1"/>
          </p:cNvSpPr>
          <p:nvPr>
            <p:ph type="sldNum" sz="quarter" idx="5"/>
          </p:nvPr>
        </p:nvSpPr>
        <p:spPr/>
        <p:txBody>
          <a:bodyPr/>
          <a:lstStyle/>
          <a:p>
            <a:fld id="{2D91F68C-1617-42FA-9449-D7B1D7053736}" type="slidenum">
              <a:rPr lang="en-US" smtClean="0"/>
              <a:t>5</a:t>
            </a:fld>
            <a:endParaRPr lang="en-US"/>
          </a:p>
        </p:txBody>
      </p:sp>
    </p:spTree>
    <p:extLst>
      <p:ext uri="{BB962C8B-B14F-4D97-AF65-F5344CB8AC3E}">
        <p14:creationId xmlns:p14="http://schemas.microsoft.com/office/powerpoint/2010/main" val="115187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metric we can look at is the speed of Kentucky’s economy from the COVID pandemic. </a:t>
            </a:r>
          </a:p>
          <a:p>
            <a:pPr marL="171450" indent="-171450">
              <a:buFont typeface="Arial" panose="020B0604020202020204" pitchFamily="34" charset="0"/>
              <a:buChar char="•"/>
            </a:pPr>
            <a:r>
              <a:rPr lang="en-US" dirty="0"/>
              <a:t>In the initial months of the pandemic, Kentucky lost nearly 300,000 jobs. As of April of this year, we have recovered about 95 percent of these jobs: 284,000 jobs in about 25 months – that outstanding growth</a:t>
            </a:r>
          </a:p>
          <a:p>
            <a:pPr marL="171450" indent="-171450">
              <a:buFont typeface="Arial" panose="020B0604020202020204" pitchFamily="34" charset="0"/>
              <a:buChar char="•"/>
            </a:pPr>
            <a:r>
              <a:rPr lang="en-US" dirty="0"/>
              <a:t>This is roughly in line with the United States as a whole and the third fastest recovery rate in our region</a:t>
            </a:r>
          </a:p>
          <a:p>
            <a:pPr marL="171450" indent="-171450">
              <a:buFont typeface="Arial" panose="020B0604020202020204" pitchFamily="34" charset="0"/>
              <a:buChar char="•"/>
            </a:pPr>
            <a:r>
              <a:rPr lang="en-US" dirty="0"/>
              <a:t>This recovery says a lot about the resiliency of Kentucky’s economy, and the fact that we outpaced the recoveries of states like Missouri, Ohio, and Virginia is something we should be proud of. </a:t>
            </a:r>
          </a:p>
          <a:p>
            <a:pPr marL="171450" indent="-171450">
              <a:buFont typeface="Arial" panose="020B0604020202020204" pitchFamily="34" charset="0"/>
              <a:buChar char="•"/>
            </a:pPr>
            <a:r>
              <a:rPr lang="en-US" dirty="0"/>
              <a:t>We’ll talk more about Indiana and Tennessee momentarily</a:t>
            </a:r>
          </a:p>
        </p:txBody>
      </p:sp>
      <p:sp>
        <p:nvSpPr>
          <p:cNvPr id="4" name="Slide Number Placeholder 3"/>
          <p:cNvSpPr>
            <a:spLocks noGrp="1"/>
          </p:cNvSpPr>
          <p:nvPr>
            <p:ph type="sldNum" sz="quarter" idx="5"/>
          </p:nvPr>
        </p:nvSpPr>
        <p:spPr/>
        <p:txBody>
          <a:bodyPr/>
          <a:lstStyle/>
          <a:p>
            <a:fld id="{2D91F68C-1617-42FA-9449-D7B1D7053736}" type="slidenum">
              <a:rPr lang="en-US" smtClean="0"/>
              <a:t>6</a:t>
            </a:fld>
            <a:endParaRPr lang="en-US"/>
          </a:p>
        </p:txBody>
      </p:sp>
    </p:spTree>
    <p:extLst>
      <p:ext uri="{BB962C8B-B14F-4D97-AF65-F5344CB8AC3E}">
        <p14:creationId xmlns:p14="http://schemas.microsoft.com/office/powerpoint/2010/main" val="219583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overall competitiveness of our tax code is where Kentucky has perhaps seen the greatest transformation</a:t>
            </a:r>
          </a:p>
          <a:p>
            <a:pPr marL="171450" indent="-171450">
              <a:buFont typeface="Arial" panose="020B0604020202020204" pitchFamily="34" charset="0"/>
              <a:buChar char="•"/>
            </a:pPr>
            <a:r>
              <a:rPr lang="en-US" dirty="0"/>
              <a:t>Tax reform is a journey, not a destination; and Kentucky started this journey in earnest in 2018 and 2019 with two major reform packages that did several things:</a:t>
            </a:r>
          </a:p>
          <a:p>
            <a:pPr marL="628650" lvl="1" indent="-171450">
              <a:buFont typeface="Arial" panose="020B0604020202020204" pitchFamily="34" charset="0"/>
              <a:buChar char="•"/>
            </a:pPr>
            <a:r>
              <a:rPr lang="en-US" dirty="0"/>
              <a:t>They removed our graduated individual and corporate income tax system and replaced it with a flat tax</a:t>
            </a:r>
          </a:p>
          <a:p>
            <a:pPr marL="628650" lvl="1" indent="-171450">
              <a:buFont typeface="Arial" panose="020B0604020202020204" pitchFamily="34" charset="0"/>
              <a:buChar char="•"/>
            </a:pPr>
            <a:r>
              <a:rPr lang="en-US" dirty="0"/>
              <a:t>Whereas we previously had a graduated income tax ranging from 2 percent to 6 percent, the reform packages instituted a flat 5 percent income tax</a:t>
            </a:r>
          </a:p>
          <a:p>
            <a:pPr marL="628650" lvl="1" indent="-171450">
              <a:buFont typeface="Arial" panose="020B0604020202020204" pitchFamily="34" charset="0"/>
              <a:buChar char="•"/>
            </a:pPr>
            <a:r>
              <a:rPr lang="en-US" dirty="0"/>
              <a:t>Major reforms were made to our corporate tax code and the sales tax base was expanded </a:t>
            </a:r>
          </a:p>
          <a:p>
            <a:pPr marL="171450" indent="-171450">
              <a:buFont typeface="Arial" panose="020B0604020202020204" pitchFamily="34" charset="0"/>
              <a:buChar char="•"/>
            </a:pPr>
            <a:r>
              <a:rPr lang="en-US" dirty="0"/>
              <a:t>Another reform package was passed in 2022 that pushed things even further. House Bill 8 implemented a plan to fully phase out the state individual income tax by connecting future rate reductions to certain revenue triggers – savings and revenue goals for the state</a:t>
            </a:r>
          </a:p>
        </p:txBody>
      </p:sp>
      <p:sp>
        <p:nvSpPr>
          <p:cNvPr id="4" name="Slide Number Placeholder 3"/>
          <p:cNvSpPr>
            <a:spLocks noGrp="1"/>
          </p:cNvSpPr>
          <p:nvPr>
            <p:ph type="sldNum" sz="quarter" idx="5"/>
          </p:nvPr>
        </p:nvSpPr>
        <p:spPr/>
        <p:txBody>
          <a:bodyPr/>
          <a:lstStyle/>
          <a:p>
            <a:fld id="{2D91F68C-1617-42FA-9449-D7B1D7053736}" type="slidenum">
              <a:rPr lang="en-US" smtClean="0"/>
              <a:t>7</a:t>
            </a:fld>
            <a:endParaRPr lang="en-US"/>
          </a:p>
        </p:txBody>
      </p:sp>
    </p:spTree>
    <p:extLst>
      <p:ext uri="{BB962C8B-B14F-4D97-AF65-F5344CB8AC3E}">
        <p14:creationId xmlns:p14="http://schemas.microsoft.com/office/powerpoint/2010/main" val="3105880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reforms have earned Kentucky’s national recognition and significantly improved Kentucky’s economic competitiveness</a:t>
            </a:r>
          </a:p>
          <a:p>
            <a:pPr marL="171450" indent="-171450">
              <a:buFont typeface="Arial" panose="020B0604020202020204" pitchFamily="34" charset="0"/>
              <a:buChar char="•"/>
            </a:pPr>
            <a:r>
              <a:rPr lang="en-US" dirty="0"/>
              <a:t>Proof of this can be seen in Kentucky’s national tax competitiveness rankings. Every year a nonpartisan organization called the Tax Foundation ranks every state for the competitiveness of their tax codes. The Tax Foundation looks at dozens of different variables tied to taxes such as corporate income taxes, individual income taxes, property taxes, sales taxes, and unemployment insurance taxes.</a:t>
            </a:r>
          </a:p>
          <a:p>
            <a:pPr marL="171450" indent="-171450">
              <a:buFont typeface="Arial" panose="020B0604020202020204" pitchFamily="34" charset="0"/>
              <a:buChar char="•"/>
            </a:pPr>
            <a:r>
              <a:rPr lang="en-US" dirty="0"/>
              <a:t>Prior to the 2018 and 2019 reforms, the Tax Foundation considered Kentucky to have one of the worst tax codes in the nation – we were almost in the bottom 10. </a:t>
            </a:r>
          </a:p>
          <a:p>
            <a:pPr marL="171450" indent="-171450">
              <a:buFont typeface="Arial" panose="020B0604020202020204" pitchFamily="34" charset="0"/>
              <a:buChar char="•"/>
            </a:pPr>
            <a:r>
              <a:rPr lang="en-US" dirty="0"/>
              <a:t>The 2018 and 2019 reforms, however, have propelled Kentucky into the top 20, which is a massive accomplishment for the state’s competitiveness.</a:t>
            </a:r>
          </a:p>
        </p:txBody>
      </p:sp>
      <p:sp>
        <p:nvSpPr>
          <p:cNvPr id="4" name="Slide Number Placeholder 3"/>
          <p:cNvSpPr>
            <a:spLocks noGrp="1"/>
          </p:cNvSpPr>
          <p:nvPr>
            <p:ph type="sldNum" sz="quarter" idx="5"/>
          </p:nvPr>
        </p:nvSpPr>
        <p:spPr/>
        <p:txBody>
          <a:bodyPr/>
          <a:lstStyle/>
          <a:p>
            <a:fld id="{2D91F68C-1617-42FA-9449-D7B1D7053736}" type="slidenum">
              <a:rPr lang="en-US" smtClean="0"/>
              <a:t>8</a:t>
            </a:fld>
            <a:endParaRPr lang="en-US"/>
          </a:p>
        </p:txBody>
      </p:sp>
    </p:spTree>
    <p:extLst>
      <p:ext uri="{BB962C8B-B14F-4D97-AF65-F5344CB8AC3E}">
        <p14:creationId xmlns:p14="http://schemas.microsoft.com/office/powerpoint/2010/main" val="25270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Interestingly, these reforms have not only had positive impacts on Kentucky’s economy but they have resulted in increased state revenues due to the growth of our economy.</a:t>
            </a:r>
          </a:p>
          <a:p>
            <a:pPr marL="171450" indent="-171450">
              <a:buFont typeface="Arial" panose="020B0604020202020204" pitchFamily="34" charset="0"/>
              <a:buChar char="•"/>
            </a:pPr>
            <a:r>
              <a:rPr lang="en-US" dirty="0"/>
              <a:t>This is in direct contradiction to opponents of tax reform who said it would starve the state of resources</a:t>
            </a:r>
          </a:p>
          <a:p>
            <a:pPr marL="171450" indent="-171450">
              <a:buFont typeface="Arial" panose="020B0604020202020204" pitchFamily="34" charset="0"/>
              <a:buChar char="•"/>
            </a:pPr>
            <a:r>
              <a:rPr lang="en-US" dirty="0"/>
              <a:t>One of the areas where revenues have grown the most is in corporate taxes</a:t>
            </a:r>
          </a:p>
        </p:txBody>
      </p:sp>
      <p:sp>
        <p:nvSpPr>
          <p:cNvPr id="4" name="Slide Number Placeholder 3"/>
          <p:cNvSpPr>
            <a:spLocks noGrp="1"/>
          </p:cNvSpPr>
          <p:nvPr>
            <p:ph type="sldNum" sz="quarter" idx="5"/>
          </p:nvPr>
        </p:nvSpPr>
        <p:spPr/>
        <p:txBody>
          <a:bodyPr/>
          <a:lstStyle/>
          <a:p>
            <a:fld id="{2D91F68C-1617-42FA-9449-D7B1D7053736}" type="slidenum">
              <a:rPr lang="en-US" smtClean="0"/>
              <a:t>9</a:t>
            </a:fld>
            <a:endParaRPr lang="en-US"/>
          </a:p>
        </p:txBody>
      </p:sp>
    </p:spTree>
    <p:extLst>
      <p:ext uri="{BB962C8B-B14F-4D97-AF65-F5344CB8AC3E}">
        <p14:creationId xmlns:p14="http://schemas.microsoft.com/office/powerpoint/2010/main" val="222107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D12E-ADC2-1528-E6C2-BCED0BCC53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8E80FA-7BB8-D8DD-61D1-55E8483D1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24A6A6-526E-95DB-7F20-A7BD541B2F4E}"/>
              </a:ext>
            </a:extLst>
          </p:cNvPr>
          <p:cNvSpPr>
            <a:spLocks noGrp="1"/>
          </p:cNvSpPr>
          <p:nvPr>
            <p:ph type="dt" sz="half" idx="10"/>
          </p:nvPr>
        </p:nvSpPr>
        <p:spPr/>
        <p:txBody>
          <a:bodyPr/>
          <a:lstStyle/>
          <a:p>
            <a:fld id="{ED308656-0B00-4C77-B124-402D5BD58321}" type="datetimeFigureOut">
              <a:rPr lang="en-US" smtClean="0"/>
              <a:t>8/11/2022</a:t>
            </a:fld>
            <a:endParaRPr lang="en-US"/>
          </a:p>
        </p:txBody>
      </p:sp>
      <p:sp>
        <p:nvSpPr>
          <p:cNvPr id="5" name="Footer Placeholder 4">
            <a:extLst>
              <a:ext uri="{FF2B5EF4-FFF2-40B4-BE49-F238E27FC236}">
                <a16:creationId xmlns:a16="http://schemas.microsoft.com/office/drawing/2014/main" id="{F8543EEE-E754-F7B2-4A6B-C2FDEB755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74953-5172-D37B-E47B-17D3EFB2F94A}"/>
              </a:ext>
            </a:extLst>
          </p:cNvPr>
          <p:cNvSpPr>
            <a:spLocks noGrp="1"/>
          </p:cNvSpPr>
          <p:nvPr>
            <p:ph type="sldNum" sz="quarter" idx="12"/>
          </p:nvPr>
        </p:nvSpPr>
        <p:spPr/>
        <p:txBody>
          <a:bodyPr/>
          <a:lstStyle/>
          <a:p>
            <a:fld id="{B9C6A819-1DC7-435C-8C84-C1A9AC305DC0}" type="slidenum">
              <a:rPr lang="en-US" smtClean="0"/>
              <a:t>‹#›</a:t>
            </a:fld>
            <a:endParaRPr lang="en-US"/>
          </a:p>
        </p:txBody>
      </p:sp>
    </p:spTree>
    <p:extLst>
      <p:ext uri="{BB962C8B-B14F-4D97-AF65-F5344CB8AC3E}">
        <p14:creationId xmlns:p14="http://schemas.microsoft.com/office/powerpoint/2010/main" val="385073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E2BB-9258-6988-B0BD-A2CA763E90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F7666-798C-C11F-6113-B4E85D41E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30CAF-5D77-5076-F824-DD09A0526CD9}"/>
              </a:ext>
            </a:extLst>
          </p:cNvPr>
          <p:cNvSpPr>
            <a:spLocks noGrp="1"/>
          </p:cNvSpPr>
          <p:nvPr>
            <p:ph type="dt" sz="half" idx="10"/>
          </p:nvPr>
        </p:nvSpPr>
        <p:spPr/>
        <p:txBody>
          <a:bodyPr/>
          <a:lstStyle/>
          <a:p>
            <a:fld id="{ED308656-0B00-4C77-B124-402D5BD58321}" type="datetimeFigureOut">
              <a:rPr lang="en-US" smtClean="0"/>
              <a:t>8/11/2022</a:t>
            </a:fld>
            <a:endParaRPr lang="en-US"/>
          </a:p>
        </p:txBody>
      </p:sp>
      <p:sp>
        <p:nvSpPr>
          <p:cNvPr id="5" name="Footer Placeholder 4">
            <a:extLst>
              <a:ext uri="{FF2B5EF4-FFF2-40B4-BE49-F238E27FC236}">
                <a16:creationId xmlns:a16="http://schemas.microsoft.com/office/drawing/2014/main" id="{A655FD49-EFD9-C7F6-B410-E9C0EC643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F42F5-902C-FFB3-7CE7-885076E97536}"/>
              </a:ext>
            </a:extLst>
          </p:cNvPr>
          <p:cNvSpPr>
            <a:spLocks noGrp="1"/>
          </p:cNvSpPr>
          <p:nvPr>
            <p:ph type="sldNum" sz="quarter" idx="12"/>
          </p:nvPr>
        </p:nvSpPr>
        <p:spPr/>
        <p:txBody>
          <a:bodyPr/>
          <a:lstStyle/>
          <a:p>
            <a:fld id="{B9C6A819-1DC7-435C-8C84-C1A9AC305DC0}" type="slidenum">
              <a:rPr lang="en-US" smtClean="0"/>
              <a:t>‹#›</a:t>
            </a:fld>
            <a:endParaRPr lang="en-US"/>
          </a:p>
        </p:txBody>
      </p:sp>
    </p:spTree>
    <p:extLst>
      <p:ext uri="{BB962C8B-B14F-4D97-AF65-F5344CB8AC3E}">
        <p14:creationId xmlns:p14="http://schemas.microsoft.com/office/powerpoint/2010/main" val="257013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80B6FB-3011-8E01-04B2-0D0150C79C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B2CB7B-F805-2942-B0B9-C9E8B8920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7F346-B52D-1609-DC9B-33E25E2A40A6}"/>
              </a:ext>
            </a:extLst>
          </p:cNvPr>
          <p:cNvSpPr>
            <a:spLocks noGrp="1"/>
          </p:cNvSpPr>
          <p:nvPr>
            <p:ph type="dt" sz="half" idx="10"/>
          </p:nvPr>
        </p:nvSpPr>
        <p:spPr/>
        <p:txBody>
          <a:bodyPr/>
          <a:lstStyle/>
          <a:p>
            <a:fld id="{ED308656-0B00-4C77-B124-402D5BD58321}" type="datetimeFigureOut">
              <a:rPr lang="en-US" smtClean="0"/>
              <a:t>8/11/2022</a:t>
            </a:fld>
            <a:endParaRPr lang="en-US"/>
          </a:p>
        </p:txBody>
      </p:sp>
      <p:sp>
        <p:nvSpPr>
          <p:cNvPr id="5" name="Footer Placeholder 4">
            <a:extLst>
              <a:ext uri="{FF2B5EF4-FFF2-40B4-BE49-F238E27FC236}">
                <a16:creationId xmlns:a16="http://schemas.microsoft.com/office/drawing/2014/main" id="{6D0F44C7-9935-557B-0F4D-DC5A54762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B94B8-6B1C-9EB6-3B02-FAD612B79603}"/>
              </a:ext>
            </a:extLst>
          </p:cNvPr>
          <p:cNvSpPr>
            <a:spLocks noGrp="1"/>
          </p:cNvSpPr>
          <p:nvPr>
            <p:ph type="sldNum" sz="quarter" idx="12"/>
          </p:nvPr>
        </p:nvSpPr>
        <p:spPr/>
        <p:txBody>
          <a:bodyPr/>
          <a:lstStyle/>
          <a:p>
            <a:fld id="{B9C6A819-1DC7-435C-8C84-C1A9AC305DC0}" type="slidenum">
              <a:rPr lang="en-US" smtClean="0"/>
              <a:t>‹#›</a:t>
            </a:fld>
            <a:endParaRPr lang="en-US"/>
          </a:p>
        </p:txBody>
      </p:sp>
    </p:spTree>
    <p:extLst>
      <p:ext uri="{BB962C8B-B14F-4D97-AF65-F5344CB8AC3E}">
        <p14:creationId xmlns:p14="http://schemas.microsoft.com/office/powerpoint/2010/main" val="141001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8C8A-60D9-D07D-8B68-E8C41F33B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15D55-06B6-A402-561F-999635B3E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4270D-D631-00B6-FD6D-785F1B241323}"/>
              </a:ext>
            </a:extLst>
          </p:cNvPr>
          <p:cNvSpPr>
            <a:spLocks noGrp="1"/>
          </p:cNvSpPr>
          <p:nvPr>
            <p:ph type="dt" sz="half" idx="10"/>
          </p:nvPr>
        </p:nvSpPr>
        <p:spPr/>
        <p:txBody>
          <a:bodyPr/>
          <a:lstStyle/>
          <a:p>
            <a:fld id="{ED308656-0B00-4C77-B124-402D5BD58321}" type="datetimeFigureOut">
              <a:rPr lang="en-US" smtClean="0"/>
              <a:t>8/11/2022</a:t>
            </a:fld>
            <a:endParaRPr lang="en-US"/>
          </a:p>
        </p:txBody>
      </p:sp>
      <p:sp>
        <p:nvSpPr>
          <p:cNvPr id="5" name="Footer Placeholder 4">
            <a:extLst>
              <a:ext uri="{FF2B5EF4-FFF2-40B4-BE49-F238E27FC236}">
                <a16:creationId xmlns:a16="http://schemas.microsoft.com/office/drawing/2014/main" id="{FC73EA93-AA96-BD90-305C-B8FE44858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81DE1-F675-16E6-8BBA-64266DA8C6A8}"/>
              </a:ext>
            </a:extLst>
          </p:cNvPr>
          <p:cNvSpPr>
            <a:spLocks noGrp="1"/>
          </p:cNvSpPr>
          <p:nvPr>
            <p:ph type="sldNum" sz="quarter" idx="12"/>
          </p:nvPr>
        </p:nvSpPr>
        <p:spPr/>
        <p:txBody>
          <a:bodyPr/>
          <a:lstStyle/>
          <a:p>
            <a:fld id="{B9C6A819-1DC7-435C-8C84-C1A9AC305DC0}" type="slidenum">
              <a:rPr lang="en-US" smtClean="0"/>
              <a:t>‹#›</a:t>
            </a:fld>
            <a:endParaRPr lang="en-US"/>
          </a:p>
        </p:txBody>
      </p:sp>
    </p:spTree>
    <p:extLst>
      <p:ext uri="{BB962C8B-B14F-4D97-AF65-F5344CB8AC3E}">
        <p14:creationId xmlns:p14="http://schemas.microsoft.com/office/powerpoint/2010/main" val="79586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D484-2279-4331-E31A-7A86B2226E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439204-B26E-9753-F516-A5FC592632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90A4D3-4C7A-6D4E-AB49-9A7E9324212F}"/>
              </a:ext>
            </a:extLst>
          </p:cNvPr>
          <p:cNvSpPr>
            <a:spLocks noGrp="1"/>
          </p:cNvSpPr>
          <p:nvPr>
            <p:ph type="dt" sz="half" idx="10"/>
          </p:nvPr>
        </p:nvSpPr>
        <p:spPr/>
        <p:txBody>
          <a:bodyPr/>
          <a:lstStyle/>
          <a:p>
            <a:fld id="{ED308656-0B00-4C77-B124-402D5BD58321}" type="datetimeFigureOut">
              <a:rPr lang="en-US" smtClean="0"/>
              <a:t>8/11/2022</a:t>
            </a:fld>
            <a:endParaRPr lang="en-US"/>
          </a:p>
        </p:txBody>
      </p:sp>
      <p:sp>
        <p:nvSpPr>
          <p:cNvPr id="5" name="Footer Placeholder 4">
            <a:extLst>
              <a:ext uri="{FF2B5EF4-FFF2-40B4-BE49-F238E27FC236}">
                <a16:creationId xmlns:a16="http://schemas.microsoft.com/office/drawing/2014/main" id="{A0C69A64-D2F7-02B3-B588-483B7D641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515C2-F0AD-7D27-FF79-622CED20E62E}"/>
              </a:ext>
            </a:extLst>
          </p:cNvPr>
          <p:cNvSpPr>
            <a:spLocks noGrp="1"/>
          </p:cNvSpPr>
          <p:nvPr>
            <p:ph type="sldNum" sz="quarter" idx="12"/>
          </p:nvPr>
        </p:nvSpPr>
        <p:spPr/>
        <p:txBody>
          <a:bodyPr/>
          <a:lstStyle/>
          <a:p>
            <a:fld id="{B9C6A819-1DC7-435C-8C84-C1A9AC305DC0}" type="slidenum">
              <a:rPr lang="en-US" smtClean="0"/>
              <a:t>‹#›</a:t>
            </a:fld>
            <a:endParaRPr lang="en-US"/>
          </a:p>
        </p:txBody>
      </p:sp>
    </p:spTree>
    <p:extLst>
      <p:ext uri="{BB962C8B-B14F-4D97-AF65-F5344CB8AC3E}">
        <p14:creationId xmlns:p14="http://schemas.microsoft.com/office/powerpoint/2010/main" val="105125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4786-8A49-91F7-1897-A3DDA76F0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8B5D91-7E80-DE01-E0F1-317930B9F0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20A338-9057-8071-E211-AA69B5A67F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33C742-EFF1-221F-CFE4-CBDD88CDAB6D}"/>
              </a:ext>
            </a:extLst>
          </p:cNvPr>
          <p:cNvSpPr>
            <a:spLocks noGrp="1"/>
          </p:cNvSpPr>
          <p:nvPr>
            <p:ph type="dt" sz="half" idx="10"/>
          </p:nvPr>
        </p:nvSpPr>
        <p:spPr/>
        <p:txBody>
          <a:bodyPr/>
          <a:lstStyle/>
          <a:p>
            <a:fld id="{ED308656-0B00-4C77-B124-402D5BD58321}" type="datetimeFigureOut">
              <a:rPr lang="en-US" smtClean="0"/>
              <a:t>8/11/2022</a:t>
            </a:fld>
            <a:endParaRPr lang="en-US"/>
          </a:p>
        </p:txBody>
      </p:sp>
      <p:sp>
        <p:nvSpPr>
          <p:cNvPr id="6" name="Footer Placeholder 5">
            <a:extLst>
              <a:ext uri="{FF2B5EF4-FFF2-40B4-BE49-F238E27FC236}">
                <a16:creationId xmlns:a16="http://schemas.microsoft.com/office/drawing/2014/main" id="{6E71A249-A77E-6FBF-7200-985056EB4A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4351B6-AE02-5DAE-870C-0C15CD3B92E0}"/>
              </a:ext>
            </a:extLst>
          </p:cNvPr>
          <p:cNvSpPr>
            <a:spLocks noGrp="1"/>
          </p:cNvSpPr>
          <p:nvPr>
            <p:ph type="sldNum" sz="quarter" idx="12"/>
          </p:nvPr>
        </p:nvSpPr>
        <p:spPr/>
        <p:txBody>
          <a:bodyPr/>
          <a:lstStyle/>
          <a:p>
            <a:fld id="{B9C6A819-1DC7-435C-8C84-C1A9AC305DC0}" type="slidenum">
              <a:rPr lang="en-US" smtClean="0"/>
              <a:t>‹#›</a:t>
            </a:fld>
            <a:endParaRPr lang="en-US"/>
          </a:p>
        </p:txBody>
      </p:sp>
    </p:spTree>
    <p:extLst>
      <p:ext uri="{BB962C8B-B14F-4D97-AF65-F5344CB8AC3E}">
        <p14:creationId xmlns:p14="http://schemas.microsoft.com/office/powerpoint/2010/main" val="194843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3E37-440B-9B50-12F6-7C578E5C2E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CBAA9-4907-F596-A4C4-E447530C15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6C484F-30F6-86F5-60D0-6701B90EA9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216052-4306-8B28-42B9-F45D93B313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9DC771-2733-DDF8-94CC-CC14C45F4F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AF133C-CDB5-1F57-4A50-0FF66D772DFE}"/>
              </a:ext>
            </a:extLst>
          </p:cNvPr>
          <p:cNvSpPr>
            <a:spLocks noGrp="1"/>
          </p:cNvSpPr>
          <p:nvPr>
            <p:ph type="dt" sz="half" idx="10"/>
          </p:nvPr>
        </p:nvSpPr>
        <p:spPr/>
        <p:txBody>
          <a:bodyPr/>
          <a:lstStyle/>
          <a:p>
            <a:fld id="{ED308656-0B00-4C77-B124-402D5BD58321}" type="datetimeFigureOut">
              <a:rPr lang="en-US" smtClean="0"/>
              <a:t>8/11/2022</a:t>
            </a:fld>
            <a:endParaRPr lang="en-US"/>
          </a:p>
        </p:txBody>
      </p:sp>
      <p:sp>
        <p:nvSpPr>
          <p:cNvPr id="8" name="Footer Placeholder 7">
            <a:extLst>
              <a:ext uri="{FF2B5EF4-FFF2-40B4-BE49-F238E27FC236}">
                <a16:creationId xmlns:a16="http://schemas.microsoft.com/office/drawing/2014/main" id="{5CD51054-EC6C-5F64-CD56-A2A41CED5F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566313-CD8B-9BBE-E824-1446BE8D8016}"/>
              </a:ext>
            </a:extLst>
          </p:cNvPr>
          <p:cNvSpPr>
            <a:spLocks noGrp="1"/>
          </p:cNvSpPr>
          <p:nvPr>
            <p:ph type="sldNum" sz="quarter" idx="12"/>
          </p:nvPr>
        </p:nvSpPr>
        <p:spPr/>
        <p:txBody>
          <a:bodyPr/>
          <a:lstStyle/>
          <a:p>
            <a:fld id="{B9C6A819-1DC7-435C-8C84-C1A9AC305DC0}" type="slidenum">
              <a:rPr lang="en-US" smtClean="0"/>
              <a:t>‹#›</a:t>
            </a:fld>
            <a:endParaRPr lang="en-US"/>
          </a:p>
        </p:txBody>
      </p:sp>
    </p:spTree>
    <p:extLst>
      <p:ext uri="{BB962C8B-B14F-4D97-AF65-F5344CB8AC3E}">
        <p14:creationId xmlns:p14="http://schemas.microsoft.com/office/powerpoint/2010/main" val="90838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0CDD-948E-889B-40D5-349874CFF9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85369E-A952-3D24-849B-1108C2CB0BE5}"/>
              </a:ext>
            </a:extLst>
          </p:cNvPr>
          <p:cNvSpPr>
            <a:spLocks noGrp="1"/>
          </p:cNvSpPr>
          <p:nvPr>
            <p:ph type="dt" sz="half" idx="10"/>
          </p:nvPr>
        </p:nvSpPr>
        <p:spPr/>
        <p:txBody>
          <a:bodyPr/>
          <a:lstStyle/>
          <a:p>
            <a:fld id="{ED308656-0B00-4C77-B124-402D5BD58321}" type="datetimeFigureOut">
              <a:rPr lang="en-US" smtClean="0"/>
              <a:t>8/11/2022</a:t>
            </a:fld>
            <a:endParaRPr lang="en-US"/>
          </a:p>
        </p:txBody>
      </p:sp>
      <p:sp>
        <p:nvSpPr>
          <p:cNvPr id="4" name="Footer Placeholder 3">
            <a:extLst>
              <a:ext uri="{FF2B5EF4-FFF2-40B4-BE49-F238E27FC236}">
                <a16:creationId xmlns:a16="http://schemas.microsoft.com/office/drawing/2014/main" id="{0DB3744D-EAF7-312B-6E0A-C6DB221135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25B81E-3A82-8351-3DD2-E005346DC17C}"/>
              </a:ext>
            </a:extLst>
          </p:cNvPr>
          <p:cNvSpPr>
            <a:spLocks noGrp="1"/>
          </p:cNvSpPr>
          <p:nvPr>
            <p:ph type="sldNum" sz="quarter" idx="12"/>
          </p:nvPr>
        </p:nvSpPr>
        <p:spPr/>
        <p:txBody>
          <a:bodyPr/>
          <a:lstStyle/>
          <a:p>
            <a:fld id="{B9C6A819-1DC7-435C-8C84-C1A9AC305DC0}" type="slidenum">
              <a:rPr lang="en-US" smtClean="0"/>
              <a:t>‹#›</a:t>
            </a:fld>
            <a:endParaRPr lang="en-US"/>
          </a:p>
        </p:txBody>
      </p:sp>
    </p:spTree>
    <p:extLst>
      <p:ext uri="{BB962C8B-B14F-4D97-AF65-F5344CB8AC3E}">
        <p14:creationId xmlns:p14="http://schemas.microsoft.com/office/powerpoint/2010/main" val="29391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65E7DC-D787-E44D-B1DE-CF6F91D8FA98}"/>
              </a:ext>
            </a:extLst>
          </p:cNvPr>
          <p:cNvSpPr>
            <a:spLocks noGrp="1"/>
          </p:cNvSpPr>
          <p:nvPr>
            <p:ph type="dt" sz="half" idx="10"/>
          </p:nvPr>
        </p:nvSpPr>
        <p:spPr/>
        <p:txBody>
          <a:bodyPr/>
          <a:lstStyle/>
          <a:p>
            <a:fld id="{ED308656-0B00-4C77-B124-402D5BD58321}" type="datetimeFigureOut">
              <a:rPr lang="en-US" smtClean="0"/>
              <a:t>8/11/2022</a:t>
            </a:fld>
            <a:endParaRPr lang="en-US"/>
          </a:p>
        </p:txBody>
      </p:sp>
      <p:sp>
        <p:nvSpPr>
          <p:cNvPr id="3" name="Footer Placeholder 2">
            <a:extLst>
              <a:ext uri="{FF2B5EF4-FFF2-40B4-BE49-F238E27FC236}">
                <a16:creationId xmlns:a16="http://schemas.microsoft.com/office/drawing/2014/main" id="{CE9ADAE6-323F-3D25-34A3-8675EA0151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5CB83D-A26B-DD38-6417-9B522375F8FB}"/>
              </a:ext>
            </a:extLst>
          </p:cNvPr>
          <p:cNvSpPr>
            <a:spLocks noGrp="1"/>
          </p:cNvSpPr>
          <p:nvPr>
            <p:ph type="sldNum" sz="quarter" idx="12"/>
          </p:nvPr>
        </p:nvSpPr>
        <p:spPr/>
        <p:txBody>
          <a:bodyPr/>
          <a:lstStyle/>
          <a:p>
            <a:fld id="{B9C6A819-1DC7-435C-8C84-C1A9AC305DC0}" type="slidenum">
              <a:rPr lang="en-US" smtClean="0"/>
              <a:t>‹#›</a:t>
            </a:fld>
            <a:endParaRPr lang="en-US"/>
          </a:p>
        </p:txBody>
      </p:sp>
    </p:spTree>
    <p:extLst>
      <p:ext uri="{BB962C8B-B14F-4D97-AF65-F5344CB8AC3E}">
        <p14:creationId xmlns:p14="http://schemas.microsoft.com/office/powerpoint/2010/main" val="407829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BD1A-7EC4-952F-E0A5-99496DC9E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0C4297-69DC-01A1-0611-096AF60972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717150-322D-5CCC-42A3-729907851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BD2438-3E19-3AEC-0773-DFE0421A4865}"/>
              </a:ext>
            </a:extLst>
          </p:cNvPr>
          <p:cNvSpPr>
            <a:spLocks noGrp="1"/>
          </p:cNvSpPr>
          <p:nvPr>
            <p:ph type="dt" sz="half" idx="10"/>
          </p:nvPr>
        </p:nvSpPr>
        <p:spPr/>
        <p:txBody>
          <a:bodyPr/>
          <a:lstStyle/>
          <a:p>
            <a:fld id="{ED308656-0B00-4C77-B124-402D5BD58321}" type="datetimeFigureOut">
              <a:rPr lang="en-US" smtClean="0"/>
              <a:t>8/11/2022</a:t>
            </a:fld>
            <a:endParaRPr lang="en-US"/>
          </a:p>
        </p:txBody>
      </p:sp>
      <p:sp>
        <p:nvSpPr>
          <p:cNvPr id="6" name="Footer Placeholder 5">
            <a:extLst>
              <a:ext uri="{FF2B5EF4-FFF2-40B4-BE49-F238E27FC236}">
                <a16:creationId xmlns:a16="http://schemas.microsoft.com/office/drawing/2014/main" id="{1F6D1825-DA62-5D12-6E74-BA2481F158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3F14D-144F-395F-9F04-CBAB41E82772}"/>
              </a:ext>
            </a:extLst>
          </p:cNvPr>
          <p:cNvSpPr>
            <a:spLocks noGrp="1"/>
          </p:cNvSpPr>
          <p:nvPr>
            <p:ph type="sldNum" sz="quarter" idx="12"/>
          </p:nvPr>
        </p:nvSpPr>
        <p:spPr/>
        <p:txBody>
          <a:bodyPr/>
          <a:lstStyle/>
          <a:p>
            <a:fld id="{B9C6A819-1DC7-435C-8C84-C1A9AC305DC0}" type="slidenum">
              <a:rPr lang="en-US" smtClean="0"/>
              <a:t>‹#›</a:t>
            </a:fld>
            <a:endParaRPr lang="en-US"/>
          </a:p>
        </p:txBody>
      </p:sp>
    </p:spTree>
    <p:extLst>
      <p:ext uri="{BB962C8B-B14F-4D97-AF65-F5344CB8AC3E}">
        <p14:creationId xmlns:p14="http://schemas.microsoft.com/office/powerpoint/2010/main" val="416471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C273-5458-F5F4-F0E8-14212898D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9C6D8-8708-CC71-BA6A-0CFF9DCEF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6F2C9B-A655-56DC-0E6D-92935C317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D8C6E-9E28-9A4A-C8E5-D4A6D1E7984A}"/>
              </a:ext>
            </a:extLst>
          </p:cNvPr>
          <p:cNvSpPr>
            <a:spLocks noGrp="1"/>
          </p:cNvSpPr>
          <p:nvPr>
            <p:ph type="dt" sz="half" idx="10"/>
          </p:nvPr>
        </p:nvSpPr>
        <p:spPr/>
        <p:txBody>
          <a:bodyPr/>
          <a:lstStyle/>
          <a:p>
            <a:fld id="{ED308656-0B00-4C77-B124-402D5BD58321}" type="datetimeFigureOut">
              <a:rPr lang="en-US" smtClean="0"/>
              <a:t>8/11/2022</a:t>
            </a:fld>
            <a:endParaRPr lang="en-US"/>
          </a:p>
        </p:txBody>
      </p:sp>
      <p:sp>
        <p:nvSpPr>
          <p:cNvPr id="6" name="Footer Placeholder 5">
            <a:extLst>
              <a:ext uri="{FF2B5EF4-FFF2-40B4-BE49-F238E27FC236}">
                <a16:creationId xmlns:a16="http://schemas.microsoft.com/office/drawing/2014/main" id="{F65392A0-4905-5BE4-CC73-6EF44DB1A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AEC1D-0883-8202-90A7-3B5DE1A1616B}"/>
              </a:ext>
            </a:extLst>
          </p:cNvPr>
          <p:cNvSpPr>
            <a:spLocks noGrp="1"/>
          </p:cNvSpPr>
          <p:nvPr>
            <p:ph type="sldNum" sz="quarter" idx="12"/>
          </p:nvPr>
        </p:nvSpPr>
        <p:spPr/>
        <p:txBody>
          <a:bodyPr/>
          <a:lstStyle/>
          <a:p>
            <a:fld id="{B9C6A819-1DC7-435C-8C84-C1A9AC305DC0}" type="slidenum">
              <a:rPr lang="en-US" smtClean="0"/>
              <a:t>‹#›</a:t>
            </a:fld>
            <a:endParaRPr lang="en-US"/>
          </a:p>
        </p:txBody>
      </p:sp>
    </p:spTree>
    <p:extLst>
      <p:ext uri="{BB962C8B-B14F-4D97-AF65-F5344CB8AC3E}">
        <p14:creationId xmlns:p14="http://schemas.microsoft.com/office/powerpoint/2010/main" val="200825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B06ACD-0506-FB0D-6FE1-98BB7C24A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21AB8D4-E1AA-970D-7ECA-F6C94DBD0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D1BF1-53C8-CECD-8F9D-74895105F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08656-0B00-4C77-B124-402D5BD58321}" type="datetimeFigureOut">
              <a:rPr lang="en-US" smtClean="0"/>
              <a:t>8/11/2022</a:t>
            </a:fld>
            <a:endParaRPr lang="en-US"/>
          </a:p>
        </p:txBody>
      </p:sp>
      <p:sp>
        <p:nvSpPr>
          <p:cNvPr id="5" name="Footer Placeholder 4">
            <a:extLst>
              <a:ext uri="{FF2B5EF4-FFF2-40B4-BE49-F238E27FC236}">
                <a16:creationId xmlns:a16="http://schemas.microsoft.com/office/drawing/2014/main" id="{6AC08806-2F59-B577-5C79-C3F4A5FE5E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BAABCE-9ACF-C80A-B39E-FFA7D74B8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6A819-1DC7-435C-8C84-C1A9AC305DC0}" type="slidenum">
              <a:rPr lang="en-US" smtClean="0"/>
              <a:t>‹#›</a:t>
            </a:fld>
            <a:endParaRPr lang="en-US"/>
          </a:p>
        </p:txBody>
      </p:sp>
      <p:pic>
        <p:nvPicPr>
          <p:cNvPr id="8" name="Picture 7">
            <a:extLst>
              <a:ext uri="{FF2B5EF4-FFF2-40B4-BE49-F238E27FC236}">
                <a16:creationId xmlns:a16="http://schemas.microsoft.com/office/drawing/2014/main" id="{7B499570-4BFF-9633-8A61-BF443E5321C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976951"/>
            <a:ext cx="12192000" cy="889000"/>
          </a:xfrm>
          <a:prstGeom prst="rect">
            <a:avLst/>
          </a:prstGeom>
        </p:spPr>
      </p:pic>
    </p:spTree>
    <p:extLst>
      <p:ext uri="{BB962C8B-B14F-4D97-AF65-F5344CB8AC3E}">
        <p14:creationId xmlns:p14="http://schemas.microsoft.com/office/powerpoint/2010/main" val="2089457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95521F-F232-A708-F53B-86917A32E58C}"/>
              </a:ext>
            </a:extLst>
          </p:cNvPr>
          <p:cNvSpPr/>
          <p:nvPr/>
        </p:nvSpPr>
        <p:spPr>
          <a:xfrm>
            <a:off x="-63610" y="-23855"/>
            <a:ext cx="12372229" cy="4341412"/>
          </a:xfrm>
          <a:prstGeom prst="rect">
            <a:avLst/>
          </a:prstGeom>
          <a:solidFill>
            <a:srgbClr val="004A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A80"/>
              </a:solidFill>
            </a:endParaRPr>
          </a:p>
        </p:txBody>
      </p:sp>
      <p:sp>
        <p:nvSpPr>
          <p:cNvPr id="2" name="Title 1">
            <a:extLst>
              <a:ext uri="{FF2B5EF4-FFF2-40B4-BE49-F238E27FC236}">
                <a16:creationId xmlns:a16="http://schemas.microsoft.com/office/drawing/2014/main" id="{9EDD4626-76B7-BF62-CE9F-C3762361CE62}"/>
              </a:ext>
            </a:extLst>
          </p:cNvPr>
          <p:cNvSpPr>
            <a:spLocks noGrp="1"/>
          </p:cNvSpPr>
          <p:nvPr>
            <p:ph type="ctrTitle"/>
          </p:nvPr>
        </p:nvSpPr>
        <p:spPr>
          <a:xfrm>
            <a:off x="1113182" y="742687"/>
            <a:ext cx="9965635" cy="2726068"/>
          </a:xfrm>
        </p:spPr>
        <p:txBody>
          <a:bodyPr>
            <a:normAutofit/>
          </a:bodyPr>
          <a:lstStyle/>
          <a:p>
            <a:r>
              <a:rPr lang="en-US" sz="4400" b="1" dirty="0">
                <a:solidFill>
                  <a:srgbClr val="00A7E1"/>
                </a:solidFill>
                <a:effectLst/>
                <a:latin typeface="Arial" panose="020B0604020202020204" pitchFamily="34" charset="0"/>
                <a:ea typeface="Times New Roman" panose="02020603050405020304" pitchFamily="18" charset="0"/>
                <a:cs typeface="Times New Roman" panose="02020603050405020304" pitchFamily="18" charset="0"/>
              </a:rPr>
              <a:t>Kentucky’s Progress &amp; Potential: </a:t>
            </a:r>
            <a:br>
              <a:rPr lang="en-US" sz="4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Five Years of Pro-Growth Policy Wins</a:t>
            </a:r>
            <a:endParaRPr lang="en-US" sz="16600" b="1" dirty="0">
              <a:solidFill>
                <a:schemeClr val="bg1"/>
              </a:solidFill>
            </a:endParaRPr>
          </a:p>
        </p:txBody>
      </p:sp>
      <p:sp>
        <p:nvSpPr>
          <p:cNvPr id="3" name="Subtitle 2">
            <a:extLst>
              <a:ext uri="{FF2B5EF4-FFF2-40B4-BE49-F238E27FC236}">
                <a16:creationId xmlns:a16="http://schemas.microsoft.com/office/drawing/2014/main" id="{4EC9F2D7-57DC-6801-EDEC-C14F28B8E4F5}"/>
              </a:ext>
            </a:extLst>
          </p:cNvPr>
          <p:cNvSpPr>
            <a:spLocks noGrp="1"/>
          </p:cNvSpPr>
          <p:nvPr>
            <p:ph type="subTitle" idx="1"/>
          </p:nvPr>
        </p:nvSpPr>
        <p:spPr>
          <a:xfrm>
            <a:off x="1539902" y="4663668"/>
            <a:ext cx="9144000" cy="1266245"/>
          </a:xfrm>
        </p:spPr>
        <p:txBody>
          <a:bodyPr>
            <a:normAutofit/>
          </a:bodyPr>
          <a:lstStyle/>
          <a:p>
            <a:pPr>
              <a:lnSpc>
                <a:spcPts val="3400"/>
              </a:lnSpc>
              <a:spcBef>
                <a:spcPts val="0"/>
              </a:spcBef>
            </a:pPr>
            <a:r>
              <a:rPr lang="en-US" sz="3200" b="1" dirty="0">
                <a:solidFill>
                  <a:srgbClr val="00A7E1"/>
                </a:solidFill>
                <a:latin typeface="Arial" panose="020B0604020202020204" pitchFamily="34" charset="0"/>
                <a:cs typeface="Arial" panose="020B0604020202020204" pitchFamily="34" charset="0"/>
              </a:rPr>
              <a:t>Ashli Watts</a:t>
            </a:r>
            <a:r>
              <a:rPr lang="en-US" sz="3200" b="1"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President and CEO</a:t>
            </a:r>
          </a:p>
          <a:p>
            <a:pPr>
              <a:lnSpc>
                <a:spcPts val="3400"/>
              </a:lnSpc>
              <a:spcBef>
                <a:spcPts val="0"/>
              </a:spcBef>
            </a:pPr>
            <a:r>
              <a:rPr lang="en-US" sz="3200" dirty="0">
                <a:latin typeface="Arial" panose="020B0604020202020204" pitchFamily="34" charset="0"/>
                <a:cs typeface="Arial" panose="020B0604020202020204" pitchFamily="34" charset="0"/>
              </a:rPr>
              <a:t>Kentucky Chamber of Commerce</a:t>
            </a:r>
          </a:p>
        </p:txBody>
      </p:sp>
    </p:spTree>
    <p:extLst>
      <p:ext uri="{BB962C8B-B14F-4D97-AF65-F5344CB8AC3E}">
        <p14:creationId xmlns:p14="http://schemas.microsoft.com/office/powerpoint/2010/main" val="139300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A8EE2-E3D9-C463-9778-AAC9EF53D217}"/>
              </a:ext>
            </a:extLst>
          </p:cNvPr>
          <p:cNvSpPr>
            <a:spLocks noGrp="1"/>
          </p:cNvSpPr>
          <p:nvPr>
            <p:ph type="title"/>
          </p:nvPr>
        </p:nvSpPr>
        <p:spPr>
          <a:xfrm>
            <a:off x="838200" y="1064840"/>
            <a:ext cx="10515600" cy="3753651"/>
          </a:xfrm>
        </p:spPr>
        <p:txBody>
          <a:bodyPr>
            <a:normAutofit/>
          </a:bodyPr>
          <a:lstStyle/>
          <a:p>
            <a:pPr algn="ctr">
              <a:lnSpc>
                <a:spcPct val="100000"/>
              </a:lnSpc>
            </a:pPr>
            <a:r>
              <a:rPr lang="en-US" sz="5400" b="1" dirty="0">
                <a:solidFill>
                  <a:srgbClr val="000000"/>
                </a:solidFill>
                <a:effectLst/>
                <a:latin typeface="Arial" panose="020B0604020202020204" pitchFamily="34" charset="0"/>
                <a:ea typeface="Times New Roman" panose="02020603050405020304" pitchFamily="18" charset="0"/>
              </a:rPr>
              <a:t>Where </a:t>
            </a:r>
            <a:r>
              <a:rPr lang="en-US" sz="5400" b="1" dirty="0">
                <a:solidFill>
                  <a:srgbClr val="000000"/>
                </a:solidFill>
                <a:latin typeface="Arial" panose="020B0604020202020204" pitchFamily="34" charset="0"/>
                <a:ea typeface="Times New Roman" panose="02020603050405020304" pitchFamily="18" charset="0"/>
              </a:rPr>
              <a:t>A</a:t>
            </a:r>
            <a:r>
              <a:rPr lang="en-US" sz="5400" b="1" dirty="0">
                <a:solidFill>
                  <a:srgbClr val="000000"/>
                </a:solidFill>
                <a:effectLst/>
                <a:latin typeface="Arial" panose="020B0604020202020204" pitchFamily="34" charset="0"/>
                <a:ea typeface="Times New Roman" panose="02020603050405020304" pitchFamily="18" charset="0"/>
              </a:rPr>
              <a:t>re We Not </a:t>
            </a:r>
            <a:r>
              <a:rPr lang="en-US" sz="5400" b="1" dirty="0">
                <a:solidFill>
                  <a:srgbClr val="000000"/>
                </a:solidFill>
                <a:latin typeface="Arial" panose="020B0604020202020204" pitchFamily="34" charset="0"/>
                <a:ea typeface="Times New Roman" panose="02020603050405020304" pitchFamily="18" charset="0"/>
              </a:rPr>
              <a:t>R</a:t>
            </a:r>
            <a:r>
              <a:rPr lang="en-US" sz="5400" b="1" dirty="0">
                <a:solidFill>
                  <a:srgbClr val="000000"/>
                </a:solidFill>
                <a:effectLst/>
                <a:latin typeface="Arial" panose="020B0604020202020204" pitchFamily="34" charset="0"/>
                <a:ea typeface="Times New Roman" panose="02020603050405020304" pitchFamily="18" charset="0"/>
              </a:rPr>
              <a:t>ising </a:t>
            </a:r>
            <a:br>
              <a:rPr lang="en-US" sz="5400" b="1" dirty="0">
                <a:solidFill>
                  <a:srgbClr val="000000"/>
                </a:solidFill>
                <a:effectLst/>
                <a:latin typeface="Arial" panose="020B0604020202020204" pitchFamily="34" charset="0"/>
                <a:ea typeface="Times New Roman" panose="02020603050405020304" pitchFamily="18" charset="0"/>
              </a:rPr>
            </a:br>
            <a:r>
              <a:rPr lang="en-US" sz="5400" b="1" dirty="0">
                <a:solidFill>
                  <a:srgbClr val="000000"/>
                </a:solidFill>
                <a:effectLst/>
                <a:latin typeface="Arial" panose="020B0604020202020204" pitchFamily="34" charset="0"/>
                <a:ea typeface="Times New Roman" panose="02020603050405020304" pitchFamily="18" charset="0"/>
              </a:rPr>
              <a:t>to Our Full Potential?</a:t>
            </a:r>
            <a:endParaRPr lang="en-US" sz="11500" dirty="0"/>
          </a:p>
        </p:txBody>
      </p:sp>
    </p:spTree>
    <p:extLst>
      <p:ext uri="{BB962C8B-B14F-4D97-AF65-F5344CB8AC3E}">
        <p14:creationId xmlns:p14="http://schemas.microsoft.com/office/powerpoint/2010/main" val="395980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9861F9-1024-BD45-8380-0CE9895A8335}"/>
              </a:ext>
            </a:extLst>
          </p:cNvPr>
          <p:cNvSpPr txBox="1">
            <a:spLocks/>
          </p:cNvSpPr>
          <p:nvPr/>
        </p:nvSpPr>
        <p:spPr>
          <a:xfrm>
            <a:off x="838200" y="422110"/>
            <a:ext cx="10515600" cy="842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0000"/>
                </a:solidFill>
                <a:effectLst/>
                <a:latin typeface="Arial" panose="020B0604020202020204" pitchFamily="34" charset="0"/>
                <a:ea typeface="Times New Roman" panose="02020603050405020304" pitchFamily="18" charset="0"/>
              </a:rPr>
              <a:t>Kentucky’s </a:t>
            </a:r>
            <a:r>
              <a:rPr lang="en-US" b="1" dirty="0">
                <a:solidFill>
                  <a:srgbClr val="000000"/>
                </a:solidFill>
                <a:latin typeface="Arial" panose="020B0604020202020204" pitchFamily="34" charset="0"/>
                <a:ea typeface="Times New Roman" panose="02020603050405020304" pitchFamily="18" charset="0"/>
              </a:rPr>
              <a:t>Workforce Crisis</a:t>
            </a:r>
            <a:r>
              <a:rPr lang="en-US" b="1" dirty="0">
                <a:solidFill>
                  <a:srgbClr val="000000"/>
                </a:solidFill>
                <a:effectLst/>
                <a:latin typeface="Arial" panose="020B0604020202020204" pitchFamily="34" charset="0"/>
                <a:ea typeface="Times New Roman" panose="02020603050405020304" pitchFamily="18" charset="0"/>
              </a:rPr>
              <a:t> </a:t>
            </a:r>
            <a:endParaRPr lang="en-US" dirty="0"/>
          </a:p>
        </p:txBody>
      </p:sp>
      <p:pic>
        <p:nvPicPr>
          <p:cNvPr id="6" name="Content Placeholder 5">
            <a:extLst>
              <a:ext uri="{FF2B5EF4-FFF2-40B4-BE49-F238E27FC236}">
                <a16:creationId xmlns:a16="http://schemas.microsoft.com/office/drawing/2014/main" id="{358A5CB2-4524-1A2C-881D-5A0ABC77CBD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380"/>
          <a:stretch/>
        </p:blipFill>
        <p:spPr>
          <a:xfrm>
            <a:off x="2309884" y="1311964"/>
            <a:ext cx="7572231" cy="4564052"/>
          </a:xfrm>
        </p:spPr>
      </p:pic>
    </p:spTree>
    <p:extLst>
      <p:ext uri="{BB962C8B-B14F-4D97-AF65-F5344CB8AC3E}">
        <p14:creationId xmlns:p14="http://schemas.microsoft.com/office/powerpoint/2010/main" val="91413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9861F9-1024-BD45-8380-0CE9895A8335}"/>
              </a:ext>
            </a:extLst>
          </p:cNvPr>
          <p:cNvSpPr txBox="1">
            <a:spLocks/>
          </p:cNvSpPr>
          <p:nvPr/>
        </p:nvSpPr>
        <p:spPr>
          <a:xfrm>
            <a:off x="838200" y="422110"/>
            <a:ext cx="10515600" cy="842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0000"/>
                </a:solidFill>
                <a:effectLst/>
                <a:latin typeface="Arial" panose="020B0604020202020204" pitchFamily="34" charset="0"/>
                <a:ea typeface="Times New Roman" panose="02020603050405020304" pitchFamily="18" charset="0"/>
              </a:rPr>
              <a:t>Kentucky’s </a:t>
            </a:r>
            <a:r>
              <a:rPr lang="en-US" b="1" dirty="0">
                <a:solidFill>
                  <a:srgbClr val="000000"/>
                </a:solidFill>
                <a:latin typeface="Arial" panose="020B0604020202020204" pitchFamily="34" charset="0"/>
                <a:ea typeface="Times New Roman" panose="02020603050405020304" pitchFamily="18" charset="0"/>
              </a:rPr>
              <a:t>Workforce Crisis</a:t>
            </a:r>
            <a:r>
              <a:rPr lang="en-US" b="1" dirty="0">
                <a:solidFill>
                  <a:srgbClr val="000000"/>
                </a:solidFill>
                <a:effectLst/>
                <a:latin typeface="Arial" panose="020B0604020202020204" pitchFamily="34" charset="0"/>
                <a:ea typeface="Times New Roman" panose="02020603050405020304" pitchFamily="18" charset="0"/>
              </a:rPr>
              <a:t> </a:t>
            </a:r>
            <a:endParaRPr lang="en-US" dirty="0"/>
          </a:p>
        </p:txBody>
      </p:sp>
      <p:pic>
        <p:nvPicPr>
          <p:cNvPr id="7" name="Content Placeholder 6">
            <a:extLst>
              <a:ext uri="{FF2B5EF4-FFF2-40B4-BE49-F238E27FC236}">
                <a16:creationId xmlns:a16="http://schemas.microsoft.com/office/drawing/2014/main" id="{7A5D53F9-33D3-44ED-E03F-8E853975826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7334"/>
          <a:stretch/>
        </p:blipFill>
        <p:spPr>
          <a:xfrm>
            <a:off x="1509699" y="1264258"/>
            <a:ext cx="9172602" cy="4611756"/>
          </a:xfrm>
        </p:spPr>
      </p:pic>
    </p:spTree>
    <p:extLst>
      <p:ext uri="{BB962C8B-B14F-4D97-AF65-F5344CB8AC3E}">
        <p14:creationId xmlns:p14="http://schemas.microsoft.com/office/powerpoint/2010/main" val="355628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9861F9-1024-BD45-8380-0CE9895A8335}"/>
              </a:ext>
            </a:extLst>
          </p:cNvPr>
          <p:cNvSpPr txBox="1">
            <a:spLocks/>
          </p:cNvSpPr>
          <p:nvPr/>
        </p:nvSpPr>
        <p:spPr>
          <a:xfrm>
            <a:off x="838200" y="422110"/>
            <a:ext cx="10515600" cy="842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0000"/>
                </a:solidFill>
                <a:effectLst/>
                <a:latin typeface="Arial" panose="020B0604020202020204" pitchFamily="34" charset="0"/>
                <a:ea typeface="Times New Roman" panose="02020603050405020304" pitchFamily="18" charset="0"/>
              </a:rPr>
              <a:t>Kentucky’s </a:t>
            </a:r>
            <a:r>
              <a:rPr lang="en-US" b="1" dirty="0">
                <a:solidFill>
                  <a:srgbClr val="000000"/>
                </a:solidFill>
                <a:latin typeface="Arial" panose="020B0604020202020204" pitchFamily="34" charset="0"/>
                <a:ea typeface="Times New Roman" panose="02020603050405020304" pitchFamily="18" charset="0"/>
              </a:rPr>
              <a:t>Workforce Crisis</a:t>
            </a:r>
            <a:r>
              <a:rPr lang="en-US" b="1" dirty="0">
                <a:solidFill>
                  <a:srgbClr val="000000"/>
                </a:solidFill>
                <a:effectLst/>
                <a:latin typeface="Arial" panose="020B0604020202020204" pitchFamily="34" charset="0"/>
                <a:ea typeface="Times New Roman" panose="02020603050405020304" pitchFamily="18" charset="0"/>
              </a:rPr>
              <a:t> </a:t>
            </a:r>
            <a:endParaRPr lang="en-US" dirty="0"/>
          </a:p>
        </p:txBody>
      </p:sp>
      <p:pic>
        <p:nvPicPr>
          <p:cNvPr id="6" name="Content Placeholder 5">
            <a:extLst>
              <a:ext uri="{FF2B5EF4-FFF2-40B4-BE49-F238E27FC236}">
                <a16:creationId xmlns:a16="http://schemas.microsoft.com/office/drawing/2014/main" id="{04590D10-E41D-CDFE-D834-D9EC2EBCDD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7616" y="1224498"/>
            <a:ext cx="7636768" cy="4715215"/>
          </a:xfrm>
        </p:spPr>
      </p:pic>
    </p:spTree>
    <p:extLst>
      <p:ext uri="{BB962C8B-B14F-4D97-AF65-F5344CB8AC3E}">
        <p14:creationId xmlns:p14="http://schemas.microsoft.com/office/powerpoint/2010/main" val="422771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99B4-1713-A180-8F40-C223F4858146}"/>
              </a:ext>
            </a:extLst>
          </p:cNvPr>
          <p:cNvSpPr>
            <a:spLocks noGrp="1"/>
          </p:cNvSpPr>
          <p:nvPr>
            <p:ph type="title"/>
          </p:nvPr>
        </p:nvSpPr>
        <p:spPr>
          <a:xfrm>
            <a:off x="838200" y="365125"/>
            <a:ext cx="10515600" cy="962743"/>
          </a:xfrm>
        </p:spPr>
        <p:txBody>
          <a:bodyPr>
            <a:normAutofit/>
          </a:bodyPr>
          <a:lstStyle/>
          <a:p>
            <a:pPr algn="ctr"/>
            <a:r>
              <a:rPr lang="en-US" b="1" dirty="0">
                <a:solidFill>
                  <a:srgbClr val="000000"/>
                </a:solidFill>
                <a:effectLst/>
                <a:latin typeface="Arial" panose="020B0604020202020204" pitchFamily="34" charset="0"/>
                <a:ea typeface="Times New Roman" panose="02020603050405020304" pitchFamily="18" charset="0"/>
              </a:rPr>
              <a:t>Recent Progress &amp; Next Steps</a:t>
            </a:r>
            <a:endParaRPr lang="en-US" sz="28700" b="1" dirty="0"/>
          </a:p>
        </p:txBody>
      </p:sp>
      <p:sp>
        <p:nvSpPr>
          <p:cNvPr id="3" name="Content Placeholder 2">
            <a:extLst>
              <a:ext uri="{FF2B5EF4-FFF2-40B4-BE49-F238E27FC236}">
                <a16:creationId xmlns:a16="http://schemas.microsoft.com/office/drawing/2014/main" id="{B809E6F1-6064-18FB-4089-A11127BC58AF}"/>
              </a:ext>
            </a:extLst>
          </p:cNvPr>
          <p:cNvSpPr>
            <a:spLocks noGrp="1"/>
          </p:cNvSpPr>
          <p:nvPr>
            <p:ph idx="1"/>
          </p:nvPr>
        </p:nvSpPr>
        <p:spPr>
          <a:xfrm>
            <a:off x="838201" y="1327869"/>
            <a:ext cx="7105274" cy="4658594"/>
          </a:xfrm>
        </p:spPr>
        <p:txBody>
          <a:bodyPr>
            <a:normAutofit fontScale="85000" lnSpcReduction="20000"/>
          </a:bodyPr>
          <a:lstStyle/>
          <a:p>
            <a:pPr marR="0" lvl="0" fontAlgn="base">
              <a:lnSpc>
                <a:spcPct val="100000"/>
              </a:lnSpc>
              <a:spcBef>
                <a:spcPts val="1500"/>
              </a:spcBef>
              <a:spcAft>
                <a:spcPts val="0"/>
              </a:spcAft>
              <a:buSzPct val="100000"/>
              <a:tabLst>
                <a:tab pos="457200" algn="l"/>
              </a:tabLs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Unemployment Insurance Reform</a:t>
            </a: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0000"/>
              </a:lnSpc>
              <a:spcBef>
                <a:spcPts val="1500"/>
              </a:spcBef>
              <a:spcAft>
                <a:spcPts val="0"/>
              </a:spcAft>
              <a:buSzPct val="100000"/>
              <a:tabLst>
                <a:tab pos="457200" algn="l"/>
              </a:tabLs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Employee Child Care Assistance Program</a:t>
            </a: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0000"/>
              </a:lnSpc>
              <a:spcBef>
                <a:spcPts val="1500"/>
              </a:spcBef>
              <a:spcAft>
                <a:spcPts val="0"/>
              </a:spcAft>
              <a:buSzPct val="100000"/>
              <a:tabLst>
                <a:tab pos="457200" algn="l"/>
              </a:tabLs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Criminal Justice Reforms</a:t>
            </a: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0000"/>
              </a:lnSpc>
              <a:spcBef>
                <a:spcPts val="1500"/>
              </a:spcBef>
              <a:spcAft>
                <a:spcPts val="0"/>
              </a:spcAft>
              <a:buSzPct val="100000"/>
              <a:tabLst>
                <a:tab pos="457200" algn="l"/>
              </a:tabLs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Kentucky Workforce Center</a:t>
            </a: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0000"/>
              </a:lnSpc>
              <a:spcBef>
                <a:spcPts val="1500"/>
              </a:spcBef>
              <a:spcAft>
                <a:spcPts val="0"/>
              </a:spcAft>
              <a:buSzPct val="100000"/>
              <a:tabLst>
                <a:tab pos="457200" algn="l"/>
              </a:tabLs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Next Step: Substance Abuse and Re-entry</a:t>
            </a: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0000"/>
              </a:lnSpc>
              <a:spcBef>
                <a:spcPts val="1500"/>
              </a:spcBef>
              <a:spcAft>
                <a:spcPts val="0"/>
              </a:spcAft>
              <a:buSzPct val="100000"/>
              <a:tabLst>
                <a:tab pos="457200" algn="l"/>
              </a:tabLs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Next Step: Post-Secondary Attainment</a:t>
            </a: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7A305BC-AFCB-1FBD-5FBE-3A49F3594DBB}"/>
              </a:ext>
            </a:extLst>
          </p:cNvPr>
          <p:cNvPicPr>
            <a:picLocks noChangeAspect="1"/>
          </p:cNvPicPr>
          <p:nvPr/>
        </p:nvPicPr>
        <p:blipFill>
          <a:blip r:embed="rId3"/>
          <a:stretch>
            <a:fillRect/>
          </a:stretch>
        </p:blipFill>
        <p:spPr>
          <a:xfrm>
            <a:off x="7943475" y="1214002"/>
            <a:ext cx="3410325" cy="4429995"/>
          </a:xfrm>
          <a:prstGeom prst="rect">
            <a:avLst/>
          </a:prstGeom>
        </p:spPr>
      </p:pic>
    </p:spTree>
    <p:extLst>
      <p:ext uri="{BB962C8B-B14F-4D97-AF65-F5344CB8AC3E}">
        <p14:creationId xmlns:p14="http://schemas.microsoft.com/office/powerpoint/2010/main" val="314400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9861F9-1024-BD45-8380-0CE9895A8335}"/>
              </a:ext>
            </a:extLst>
          </p:cNvPr>
          <p:cNvSpPr txBox="1">
            <a:spLocks/>
          </p:cNvSpPr>
          <p:nvPr/>
        </p:nvSpPr>
        <p:spPr>
          <a:xfrm>
            <a:off x="79512" y="915089"/>
            <a:ext cx="5390984" cy="37443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0000"/>
                </a:solidFill>
                <a:effectLst/>
                <a:latin typeface="Arial" panose="020B0604020202020204" pitchFamily="34" charset="0"/>
                <a:ea typeface="Times New Roman" panose="02020603050405020304" pitchFamily="18" charset="0"/>
              </a:rPr>
              <a:t>Improving Kentucky’s Tax Competitiveness</a:t>
            </a:r>
            <a:endParaRPr lang="en-US" sz="8000" b="1" dirty="0"/>
          </a:p>
        </p:txBody>
      </p:sp>
      <p:pic>
        <p:nvPicPr>
          <p:cNvPr id="6" name="Content Placeholder 5">
            <a:extLst>
              <a:ext uri="{FF2B5EF4-FFF2-40B4-BE49-F238E27FC236}">
                <a16:creationId xmlns:a16="http://schemas.microsoft.com/office/drawing/2014/main" id="{5D708F82-1D40-CF8F-E972-FDF5A6A24F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2202" y="258383"/>
            <a:ext cx="6837810" cy="5555720"/>
          </a:xfrm>
        </p:spPr>
      </p:pic>
    </p:spTree>
    <p:extLst>
      <p:ext uri="{BB962C8B-B14F-4D97-AF65-F5344CB8AC3E}">
        <p14:creationId xmlns:p14="http://schemas.microsoft.com/office/powerpoint/2010/main" val="352310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99B4-1713-A180-8F40-C223F4858146}"/>
              </a:ext>
            </a:extLst>
          </p:cNvPr>
          <p:cNvSpPr>
            <a:spLocks noGrp="1"/>
          </p:cNvSpPr>
          <p:nvPr>
            <p:ph type="title"/>
          </p:nvPr>
        </p:nvSpPr>
        <p:spPr>
          <a:xfrm>
            <a:off x="0" y="365126"/>
            <a:ext cx="12192000" cy="1423918"/>
          </a:xfrm>
        </p:spPr>
        <p:txBody>
          <a:bodyPr>
            <a:noAutofit/>
          </a:bodyPr>
          <a:lstStyle/>
          <a:p>
            <a:pPr algn="ctr"/>
            <a:r>
              <a:rPr lang="en-US" sz="4000" b="1" dirty="0">
                <a:solidFill>
                  <a:srgbClr val="000000"/>
                </a:solidFill>
                <a:effectLst/>
                <a:latin typeface="Arial" panose="020B0604020202020204" pitchFamily="34" charset="0"/>
                <a:ea typeface="Times New Roman" panose="02020603050405020304" pitchFamily="18" charset="0"/>
              </a:rPr>
              <a:t>Improving Kentucky’s Tax Competitiveness</a:t>
            </a:r>
            <a:br>
              <a:rPr lang="en-US" sz="4000" b="1" dirty="0"/>
            </a:br>
            <a:endParaRPr lang="en-US" sz="4000" b="1" dirty="0"/>
          </a:p>
        </p:txBody>
      </p:sp>
      <p:sp>
        <p:nvSpPr>
          <p:cNvPr id="3" name="Content Placeholder 2">
            <a:extLst>
              <a:ext uri="{FF2B5EF4-FFF2-40B4-BE49-F238E27FC236}">
                <a16:creationId xmlns:a16="http://schemas.microsoft.com/office/drawing/2014/main" id="{B809E6F1-6064-18FB-4089-A11127BC58AF}"/>
              </a:ext>
            </a:extLst>
          </p:cNvPr>
          <p:cNvSpPr>
            <a:spLocks noGrp="1"/>
          </p:cNvSpPr>
          <p:nvPr>
            <p:ph idx="1"/>
          </p:nvPr>
        </p:nvSpPr>
        <p:spPr>
          <a:xfrm>
            <a:off x="838200" y="1391478"/>
            <a:ext cx="7860527" cy="4785485"/>
          </a:xfrm>
        </p:spPr>
        <p:txBody>
          <a:bodyPr>
            <a:normAutofit/>
          </a:bodyPr>
          <a:lstStyle/>
          <a:p>
            <a:pPr marR="0" lvl="0" fontAlgn="base">
              <a:lnSpc>
                <a:spcPct val="100000"/>
              </a:lnSpc>
              <a:spcBef>
                <a:spcPts val="1500"/>
              </a:spcBef>
              <a:spcAft>
                <a:spcPts val="0"/>
              </a:spcAft>
              <a:buSzPct val="100000"/>
              <a:tabLst>
                <a:tab pos="457200" algn="l"/>
              </a:tabLst>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Follow through on House Bill 8</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0000"/>
              </a:lnSpc>
              <a:spcBef>
                <a:spcPts val="1500"/>
              </a:spcBef>
              <a:spcAft>
                <a:spcPts val="0"/>
              </a:spcAft>
              <a:buSzPct val="100000"/>
              <a:tabLst>
                <a:tab pos="457200" algn="l"/>
              </a:tabLst>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Repeal the Limited Liability Entity Tax</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0000"/>
              </a:lnSpc>
              <a:spcBef>
                <a:spcPts val="1500"/>
              </a:spcBef>
              <a:spcAft>
                <a:spcPts val="0"/>
              </a:spcAft>
              <a:buSzPct val="100000"/>
              <a:tabLst>
                <a:tab pos="457200" algn="l"/>
              </a:tabLst>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 Tax Treatment of Business Investments</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0000"/>
              </a:lnSpc>
              <a:spcBef>
                <a:spcPts val="1500"/>
              </a:spcBef>
              <a:spcAft>
                <a:spcPts val="0"/>
              </a:spcAft>
              <a:buSzPct val="100000"/>
              <a:tabLst>
                <a:tab pos="457200" algn="l"/>
              </a:tabLst>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Reform Local Taxation</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0000"/>
              </a:lnSpc>
              <a:spcBef>
                <a:spcPts val="1500"/>
              </a:spcBef>
              <a:spcAft>
                <a:spcPts val="0"/>
              </a:spcAft>
              <a:buSzPct val="100000"/>
              <a:tabLst>
                <a:tab pos="457200" algn="l"/>
              </a:tabLst>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Ensure the Competitiveness </a:t>
            </a:r>
            <a:b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Sales Tax Base</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fontAlgn="base">
              <a:lnSpc>
                <a:spcPct val="100000"/>
              </a:lnSpc>
              <a:spcBef>
                <a:spcPts val="1500"/>
              </a:spcBef>
              <a:spcAft>
                <a:spcPts val="0"/>
              </a:spcAft>
              <a:buSzPct val="100000"/>
              <a:buNone/>
              <a:tabLst>
                <a:tab pos="457200" algn="l"/>
              </a:tabLst>
            </a:pP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EB405C4-8EE6-6D49-5D26-A37442CD9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106" y="1343772"/>
            <a:ext cx="3425816" cy="4409750"/>
          </a:xfrm>
          <a:prstGeom prst="rect">
            <a:avLst/>
          </a:prstGeom>
        </p:spPr>
      </p:pic>
    </p:spTree>
    <p:extLst>
      <p:ext uri="{BB962C8B-B14F-4D97-AF65-F5344CB8AC3E}">
        <p14:creationId xmlns:p14="http://schemas.microsoft.com/office/powerpoint/2010/main" val="280795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8F6E70-4D7F-2898-C35F-F13F7D2232C8}"/>
              </a:ext>
            </a:extLst>
          </p:cNvPr>
          <p:cNvPicPr>
            <a:picLocks noChangeAspect="1"/>
          </p:cNvPicPr>
          <p:nvPr/>
        </p:nvPicPr>
        <p:blipFill rotWithShape="1">
          <a:blip r:embed="rId3">
            <a:extLst>
              <a:ext uri="{28A0092B-C50C-407E-A947-70E740481C1C}">
                <a14:useLocalDpi xmlns:a14="http://schemas.microsoft.com/office/drawing/2010/main" val="0"/>
              </a:ext>
            </a:extLst>
          </a:blip>
          <a:srcRect t="19942" b="12115"/>
          <a:stretch/>
        </p:blipFill>
        <p:spPr>
          <a:xfrm>
            <a:off x="124" y="1367624"/>
            <a:ext cx="12191752" cy="4659465"/>
          </a:xfrm>
          <a:prstGeom prst="rect">
            <a:avLst/>
          </a:prstGeom>
        </p:spPr>
      </p:pic>
      <p:sp>
        <p:nvSpPr>
          <p:cNvPr id="2" name="Title 1">
            <a:extLst>
              <a:ext uri="{FF2B5EF4-FFF2-40B4-BE49-F238E27FC236}">
                <a16:creationId xmlns:a16="http://schemas.microsoft.com/office/drawing/2014/main" id="{1E971EE1-FFFA-4017-8CC6-0DEF5A22E47B}"/>
              </a:ext>
            </a:extLst>
          </p:cNvPr>
          <p:cNvSpPr>
            <a:spLocks noGrp="1"/>
          </p:cNvSpPr>
          <p:nvPr>
            <p:ph type="title"/>
          </p:nvPr>
        </p:nvSpPr>
        <p:spPr>
          <a:xfrm>
            <a:off x="0" y="365126"/>
            <a:ext cx="12191876" cy="875278"/>
          </a:xfrm>
        </p:spPr>
        <p:txBody>
          <a:bodyPr>
            <a:normAutofit/>
          </a:bodyPr>
          <a:lstStyle/>
          <a:p>
            <a:pPr algn="ctr"/>
            <a:r>
              <a:rPr lang="en-US" b="1" dirty="0">
                <a:effectLst/>
                <a:latin typeface="Arial" panose="020B0604020202020204" pitchFamily="34" charset="0"/>
                <a:ea typeface="Times New Roman" panose="02020603050405020304" pitchFamily="18" charset="0"/>
                <a:cs typeface="Times New Roman" panose="02020603050405020304" pitchFamily="18" charset="0"/>
              </a:rPr>
              <a:t>Kentucky’s Progress &amp; Potential</a:t>
            </a:r>
            <a:endParaRPr lang="en-US" sz="8800" dirty="0"/>
          </a:p>
        </p:txBody>
      </p:sp>
    </p:spTree>
    <p:extLst>
      <p:ext uri="{BB962C8B-B14F-4D97-AF65-F5344CB8AC3E}">
        <p14:creationId xmlns:p14="http://schemas.microsoft.com/office/powerpoint/2010/main" val="421150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001B-14C4-779B-9E3F-72B7FFA908E7}"/>
              </a:ext>
            </a:extLst>
          </p:cNvPr>
          <p:cNvSpPr>
            <a:spLocks noGrp="1"/>
          </p:cNvSpPr>
          <p:nvPr>
            <p:ph type="title"/>
          </p:nvPr>
        </p:nvSpPr>
        <p:spPr>
          <a:xfrm>
            <a:off x="838200" y="365125"/>
            <a:ext cx="10515600" cy="1074061"/>
          </a:xfrm>
        </p:spPr>
        <p:txBody>
          <a:bodyPr>
            <a:normAutofit/>
          </a:bodyPr>
          <a:lstStyle/>
          <a:p>
            <a:pPr algn="ctr"/>
            <a:r>
              <a:rPr lang="en-US" b="1" dirty="0">
                <a:solidFill>
                  <a:srgbClr val="000000"/>
                </a:solidFill>
                <a:effectLst/>
                <a:latin typeface="Arial" panose="020B0604020202020204" pitchFamily="34" charset="0"/>
                <a:ea typeface="Times New Roman" panose="02020603050405020304" pitchFamily="18" charset="0"/>
              </a:rPr>
              <a:t>Five Years of Pro-Growth Policy Wins</a:t>
            </a:r>
            <a:endParaRPr lang="en-US" sz="8800" dirty="0"/>
          </a:p>
        </p:txBody>
      </p:sp>
      <p:sp>
        <p:nvSpPr>
          <p:cNvPr id="3" name="Content Placeholder 2">
            <a:extLst>
              <a:ext uri="{FF2B5EF4-FFF2-40B4-BE49-F238E27FC236}">
                <a16:creationId xmlns:a16="http://schemas.microsoft.com/office/drawing/2014/main" id="{FB3FB189-26FA-265D-01B8-FB1BAF1E36B5}"/>
              </a:ext>
            </a:extLst>
          </p:cNvPr>
          <p:cNvSpPr>
            <a:spLocks noGrp="1"/>
          </p:cNvSpPr>
          <p:nvPr>
            <p:ph idx="1"/>
          </p:nvPr>
        </p:nvSpPr>
        <p:spPr>
          <a:xfrm>
            <a:off x="838200" y="1518699"/>
            <a:ext cx="10515600" cy="4658264"/>
          </a:xfrm>
        </p:spPr>
        <p:txBody>
          <a:bodyPr>
            <a:normAutofit/>
          </a:bodyPr>
          <a:lstStyle/>
          <a:p>
            <a:pPr fontAlgn="base">
              <a:lnSpc>
                <a:spcPct val="100000"/>
              </a:lnSpc>
              <a:spcBef>
                <a:spcPts val="3000"/>
              </a:spcBef>
              <a:buSzPct val="100000"/>
              <a:tabLst>
                <a:tab pos="457200" algn="l"/>
              </a:tabLs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Tax Reform (2018, 2019, &amp; 2022)</a:t>
            </a: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00000"/>
              </a:lnSpc>
              <a:spcBef>
                <a:spcPts val="3000"/>
              </a:spcBef>
              <a:buSzPct val="100000"/>
              <a:tabLst>
                <a:tab pos="457200" algn="l"/>
              </a:tabLs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Workers’ Compensation Reform (2018)</a:t>
            </a: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00000"/>
              </a:lnSpc>
              <a:spcBef>
                <a:spcPts val="3000"/>
              </a:spcBef>
              <a:buSzPct val="100000"/>
              <a:tabLst>
                <a:tab pos="457200" algn="l"/>
              </a:tabLs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Right to Work (2017)</a:t>
            </a: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00000"/>
              </a:lnSpc>
              <a:spcBef>
                <a:spcPts val="3000"/>
              </a:spcBef>
              <a:buSzPct val="100000"/>
              <a:tabLst>
                <a:tab pos="457200" algn="l"/>
              </a:tabLs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Unemployment Insurance Taxes and Benefits Reform (2021 &amp; 2022)</a:t>
            </a: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481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2C9A-76E5-3C43-8C9B-170D53BE88A7}"/>
              </a:ext>
            </a:extLst>
          </p:cNvPr>
          <p:cNvSpPr>
            <a:spLocks noGrp="1"/>
          </p:cNvSpPr>
          <p:nvPr>
            <p:ph type="title"/>
          </p:nvPr>
        </p:nvSpPr>
        <p:spPr>
          <a:xfrm>
            <a:off x="838200" y="365125"/>
            <a:ext cx="10515600" cy="4930444"/>
          </a:xfrm>
        </p:spPr>
        <p:txBody>
          <a:bodyPr>
            <a:normAutofit/>
          </a:bodyPr>
          <a:lstStyle/>
          <a:p>
            <a:pPr algn="ctr">
              <a:lnSpc>
                <a:spcPct val="100000"/>
              </a:lnSpc>
            </a:pPr>
            <a:r>
              <a:rPr lang="en-US" sz="5400" b="1" dirty="0">
                <a:solidFill>
                  <a:srgbClr val="000000"/>
                </a:solidFill>
                <a:effectLst/>
                <a:latin typeface="Arial" panose="020B0604020202020204" pitchFamily="34" charset="0"/>
                <a:ea typeface="Times New Roman" panose="02020603050405020304" pitchFamily="18" charset="0"/>
              </a:rPr>
              <a:t>Measuring the Impact on Kentucky’s Economy and Business Community</a:t>
            </a:r>
            <a:endParaRPr lang="en-US" sz="11500" dirty="0"/>
          </a:p>
        </p:txBody>
      </p:sp>
    </p:spTree>
    <p:extLst>
      <p:ext uri="{BB962C8B-B14F-4D97-AF65-F5344CB8AC3E}">
        <p14:creationId xmlns:p14="http://schemas.microsoft.com/office/powerpoint/2010/main" val="23447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7EA6-6675-BEE3-B04B-EA3AA05DB162}"/>
              </a:ext>
            </a:extLst>
          </p:cNvPr>
          <p:cNvSpPr>
            <a:spLocks noGrp="1"/>
          </p:cNvSpPr>
          <p:nvPr>
            <p:ph type="title"/>
          </p:nvPr>
        </p:nvSpPr>
        <p:spPr>
          <a:xfrm>
            <a:off x="838200" y="365126"/>
            <a:ext cx="10515600" cy="930938"/>
          </a:xfrm>
        </p:spPr>
        <p:txBody>
          <a:bodyPr>
            <a:normAutofit/>
          </a:bodyPr>
          <a:lstStyle/>
          <a:p>
            <a:pPr algn="ctr"/>
            <a:r>
              <a:rPr lang="en-US" b="1" dirty="0">
                <a:solidFill>
                  <a:srgbClr val="000000"/>
                </a:solidFill>
                <a:effectLst/>
                <a:latin typeface="Arial" panose="020B0604020202020204" pitchFamily="34" charset="0"/>
                <a:ea typeface="Times New Roman" panose="02020603050405020304" pitchFamily="18" charset="0"/>
              </a:rPr>
              <a:t>Direct Savings for Employers</a:t>
            </a:r>
            <a:endParaRPr lang="en-US" sz="8800" dirty="0"/>
          </a:p>
        </p:txBody>
      </p:sp>
      <p:pic>
        <p:nvPicPr>
          <p:cNvPr id="5" name="Picture 4">
            <a:extLst>
              <a:ext uri="{FF2B5EF4-FFF2-40B4-BE49-F238E27FC236}">
                <a16:creationId xmlns:a16="http://schemas.microsoft.com/office/drawing/2014/main" id="{1CDAAB7C-FB84-AFEE-C1E2-8D396BFFA08B}"/>
              </a:ext>
            </a:extLst>
          </p:cNvPr>
          <p:cNvPicPr>
            <a:picLocks noChangeAspect="1"/>
          </p:cNvPicPr>
          <p:nvPr/>
        </p:nvPicPr>
        <p:blipFill rotWithShape="1">
          <a:blip r:embed="rId3">
            <a:extLst>
              <a:ext uri="{28A0092B-C50C-407E-A947-70E740481C1C}">
                <a14:useLocalDpi xmlns:a14="http://schemas.microsoft.com/office/drawing/2010/main" val="0"/>
              </a:ext>
            </a:extLst>
          </a:blip>
          <a:srcRect b="4434"/>
          <a:stretch/>
        </p:blipFill>
        <p:spPr>
          <a:xfrm>
            <a:off x="1592372" y="1319917"/>
            <a:ext cx="9007256" cy="4455676"/>
          </a:xfrm>
          <a:prstGeom prst="rect">
            <a:avLst/>
          </a:prstGeom>
        </p:spPr>
      </p:pic>
    </p:spTree>
    <p:extLst>
      <p:ext uri="{BB962C8B-B14F-4D97-AF65-F5344CB8AC3E}">
        <p14:creationId xmlns:p14="http://schemas.microsoft.com/office/powerpoint/2010/main" val="101284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A3445B-A558-B8AF-4A65-7B2E37CF40C9}"/>
              </a:ext>
            </a:extLst>
          </p:cNvPr>
          <p:cNvSpPr>
            <a:spLocks noGrp="1"/>
          </p:cNvSpPr>
          <p:nvPr>
            <p:ph idx="1"/>
          </p:nvPr>
        </p:nvSpPr>
        <p:spPr>
          <a:xfrm>
            <a:off x="838200" y="1319916"/>
            <a:ext cx="4448175" cy="4351338"/>
          </a:xfrm>
        </p:spPr>
        <p:txBody>
          <a:bodyPr/>
          <a:lstStyle/>
          <a:p>
            <a:pPr marL="0" indent="0" algn="ctr">
              <a:buNone/>
            </a:pPr>
            <a:endParaRPr lang="en-US" b="1" dirty="0"/>
          </a:p>
          <a:p>
            <a:pPr marL="0" indent="0" algn="ctr">
              <a:buNone/>
            </a:pPr>
            <a:endParaRPr lang="en-US" b="1" dirty="0"/>
          </a:p>
          <a:p>
            <a:pPr marL="0" indent="0" algn="ctr">
              <a:buNone/>
            </a:pPr>
            <a:r>
              <a:rPr lang="en-US" sz="3600" b="1" dirty="0">
                <a:latin typeface="Arial" panose="020B0604020202020204" pitchFamily="34" charset="0"/>
                <a:cs typeface="Arial" panose="020B0604020202020204" pitchFamily="34" charset="0"/>
              </a:rPr>
              <a:t>2021: $11.2 billion   </a:t>
            </a:r>
          </a:p>
          <a:p>
            <a:pPr marL="0" indent="0" algn="ctr">
              <a:buNone/>
            </a:pPr>
            <a:r>
              <a:rPr lang="en-US" sz="3600" b="1" dirty="0">
                <a:latin typeface="Arial" panose="020B0604020202020204" pitchFamily="34" charset="0"/>
                <a:cs typeface="Arial" panose="020B0604020202020204" pitchFamily="34" charset="0"/>
              </a:rPr>
              <a:t>2017: $9.2 billion</a:t>
            </a:r>
          </a:p>
        </p:txBody>
      </p:sp>
      <p:sp>
        <p:nvSpPr>
          <p:cNvPr id="4" name="Title 1">
            <a:extLst>
              <a:ext uri="{FF2B5EF4-FFF2-40B4-BE49-F238E27FC236}">
                <a16:creationId xmlns:a16="http://schemas.microsoft.com/office/drawing/2014/main" id="{06DCD44B-0911-733E-6733-8EC8B0000AAD}"/>
              </a:ext>
            </a:extLst>
          </p:cNvPr>
          <p:cNvSpPr txBox="1">
            <a:spLocks/>
          </p:cNvSpPr>
          <p:nvPr/>
        </p:nvSpPr>
        <p:spPr>
          <a:xfrm>
            <a:off x="838200" y="365125"/>
            <a:ext cx="10515600" cy="9547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0000"/>
                </a:solidFill>
                <a:effectLst/>
                <a:latin typeface="Arial" panose="020B0604020202020204" pitchFamily="34" charset="0"/>
                <a:ea typeface="Times New Roman" panose="02020603050405020304" pitchFamily="18" charset="0"/>
              </a:rPr>
              <a:t>New Private-Sector Investments</a:t>
            </a:r>
            <a:endParaRPr lang="en-US" dirty="0"/>
          </a:p>
        </p:txBody>
      </p:sp>
      <p:pic>
        <p:nvPicPr>
          <p:cNvPr id="6" name="Picture 5">
            <a:extLst>
              <a:ext uri="{FF2B5EF4-FFF2-40B4-BE49-F238E27FC236}">
                <a16:creationId xmlns:a16="http://schemas.microsoft.com/office/drawing/2014/main" id="{A5058B9C-8E4E-4C9D-E6D4-B40005F87677}"/>
              </a:ext>
            </a:extLst>
          </p:cNvPr>
          <p:cNvPicPr>
            <a:picLocks noChangeAspect="1"/>
          </p:cNvPicPr>
          <p:nvPr/>
        </p:nvPicPr>
        <p:blipFill rotWithShape="1">
          <a:blip r:embed="rId3">
            <a:extLst>
              <a:ext uri="{28A0092B-C50C-407E-A947-70E740481C1C}">
                <a14:useLocalDpi xmlns:a14="http://schemas.microsoft.com/office/drawing/2010/main" val="0"/>
              </a:ext>
            </a:extLst>
          </a:blip>
          <a:srcRect l="8544" t="-95" b="95"/>
          <a:stretch/>
        </p:blipFill>
        <p:spPr>
          <a:xfrm>
            <a:off x="5386388" y="1319916"/>
            <a:ext cx="5824537" cy="4245817"/>
          </a:xfrm>
          <a:prstGeom prst="rect">
            <a:avLst/>
          </a:prstGeom>
        </p:spPr>
      </p:pic>
    </p:spTree>
    <p:extLst>
      <p:ext uri="{BB962C8B-B14F-4D97-AF65-F5344CB8AC3E}">
        <p14:creationId xmlns:p14="http://schemas.microsoft.com/office/powerpoint/2010/main" val="220663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DA35C41-2203-378D-5560-63BE9DBB8E7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488" b="17714"/>
          <a:stretch/>
        </p:blipFill>
        <p:spPr>
          <a:xfrm>
            <a:off x="629179" y="1600172"/>
            <a:ext cx="11337536" cy="4086971"/>
          </a:xfrm>
        </p:spPr>
      </p:pic>
      <p:sp>
        <p:nvSpPr>
          <p:cNvPr id="5" name="Title 1">
            <a:extLst>
              <a:ext uri="{FF2B5EF4-FFF2-40B4-BE49-F238E27FC236}">
                <a16:creationId xmlns:a16="http://schemas.microsoft.com/office/drawing/2014/main" id="{FF9861F9-1024-BD45-8380-0CE9895A8335}"/>
              </a:ext>
            </a:extLst>
          </p:cNvPr>
          <p:cNvSpPr txBox="1">
            <a:spLocks/>
          </p:cNvSpPr>
          <p:nvPr/>
        </p:nvSpPr>
        <p:spPr>
          <a:xfrm>
            <a:off x="838200" y="422110"/>
            <a:ext cx="10515600" cy="842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0000"/>
                </a:solidFill>
                <a:effectLst/>
                <a:latin typeface="Arial" panose="020B0604020202020204" pitchFamily="34" charset="0"/>
                <a:ea typeface="Times New Roman" panose="02020603050405020304" pitchFamily="18" charset="0"/>
              </a:rPr>
              <a:t>Kentucky’s Economic Recovery </a:t>
            </a:r>
            <a:endParaRPr lang="en-US" dirty="0"/>
          </a:p>
        </p:txBody>
      </p:sp>
    </p:spTree>
    <p:extLst>
      <p:ext uri="{BB962C8B-B14F-4D97-AF65-F5344CB8AC3E}">
        <p14:creationId xmlns:p14="http://schemas.microsoft.com/office/powerpoint/2010/main" val="406880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99B4-1713-A180-8F40-C223F4858146}"/>
              </a:ext>
            </a:extLst>
          </p:cNvPr>
          <p:cNvSpPr>
            <a:spLocks noGrp="1"/>
          </p:cNvSpPr>
          <p:nvPr>
            <p:ph type="title"/>
          </p:nvPr>
        </p:nvSpPr>
        <p:spPr>
          <a:xfrm>
            <a:off x="838200" y="365125"/>
            <a:ext cx="10515600" cy="962743"/>
          </a:xfrm>
        </p:spPr>
        <p:txBody>
          <a:bodyPr>
            <a:normAutofit/>
          </a:bodyPr>
          <a:lstStyle/>
          <a:p>
            <a:pPr algn="ctr"/>
            <a:r>
              <a:rPr lang="en-US"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Impact of Kentucky Tax Reform</a:t>
            </a:r>
            <a:endParaRPr lang="en-US" sz="8800" dirty="0"/>
          </a:p>
        </p:txBody>
      </p:sp>
      <p:sp>
        <p:nvSpPr>
          <p:cNvPr id="3" name="Content Placeholder 2">
            <a:extLst>
              <a:ext uri="{FF2B5EF4-FFF2-40B4-BE49-F238E27FC236}">
                <a16:creationId xmlns:a16="http://schemas.microsoft.com/office/drawing/2014/main" id="{B809E6F1-6064-18FB-4089-A11127BC58AF}"/>
              </a:ext>
            </a:extLst>
          </p:cNvPr>
          <p:cNvSpPr>
            <a:spLocks noGrp="1"/>
          </p:cNvSpPr>
          <p:nvPr>
            <p:ph idx="1"/>
          </p:nvPr>
        </p:nvSpPr>
        <p:spPr>
          <a:xfrm>
            <a:off x="838200" y="1327868"/>
            <a:ext cx="10515600" cy="4849095"/>
          </a:xfrm>
        </p:spPr>
        <p:txBody>
          <a:bodyPr>
            <a:normAutofit/>
          </a:bodyPr>
          <a:lstStyle/>
          <a:p>
            <a:pPr marR="0" lvl="0" fontAlgn="base">
              <a:lnSpc>
                <a:spcPct val="100000"/>
              </a:lnSpc>
              <a:spcBef>
                <a:spcPts val="1200"/>
              </a:spcBef>
              <a:spcAft>
                <a:spcPts val="0"/>
              </a:spcAft>
              <a:buSzPct val="100000"/>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Reforms of 2018 and 2019</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1" fontAlgn="base">
              <a:lnSpc>
                <a:spcPct val="100000"/>
              </a:lnSpc>
              <a:spcBef>
                <a:spcPts val="800"/>
              </a:spcBef>
              <a:spcAft>
                <a:spcPts val="0"/>
              </a:spcAft>
              <a:buSzPct val="100000"/>
              <a:buFont typeface="Courier New" panose="02070309020205020404" pitchFamily="49" charset="0"/>
              <a:buChar char="o"/>
              <a:tabLst>
                <a:tab pos="914400" algn="l"/>
              </a:tabLs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Graduated Income Tax &gt; Flat Income Tax</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1" fontAlgn="base">
              <a:lnSpc>
                <a:spcPct val="100000"/>
              </a:lnSpc>
              <a:spcBef>
                <a:spcPts val="800"/>
              </a:spcBef>
              <a:spcAft>
                <a:spcPts val="0"/>
              </a:spcAft>
              <a:buSzPct val="100000"/>
              <a:buFont typeface="Courier New" panose="02070309020205020404" pitchFamily="49" charset="0"/>
              <a:buChar char="o"/>
              <a:tabLst>
                <a:tab pos="914400" algn="l"/>
              </a:tabLs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Income Tax Reduction 6% &gt; 5%</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1" fontAlgn="base">
              <a:lnSpc>
                <a:spcPct val="100000"/>
              </a:lnSpc>
              <a:spcBef>
                <a:spcPts val="800"/>
              </a:spcBef>
              <a:spcAft>
                <a:spcPts val="0"/>
              </a:spcAft>
              <a:buSzPct val="100000"/>
              <a:buFont typeface="Courier New" panose="02070309020205020404" pitchFamily="49" charset="0"/>
              <a:buChar char="o"/>
              <a:tabLst>
                <a:tab pos="914400" algn="l"/>
              </a:tabLs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Reforms to Corporate Tax Code</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1" fontAlgn="base">
              <a:lnSpc>
                <a:spcPct val="100000"/>
              </a:lnSpc>
              <a:spcBef>
                <a:spcPts val="800"/>
              </a:spcBef>
              <a:spcAft>
                <a:spcPts val="0"/>
              </a:spcAft>
              <a:buSzPct val="100000"/>
              <a:buFont typeface="Courier New" panose="02070309020205020404" pitchFamily="49" charset="0"/>
              <a:buChar char="o"/>
              <a:tabLst>
                <a:tab pos="914400" algn="l"/>
              </a:tabLs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Expansion of the Sales Tax Base</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0000"/>
              </a:lnSpc>
              <a:spcBef>
                <a:spcPts val="1800"/>
              </a:spcBef>
              <a:spcAft>
                <a:spcPts val="0"/>
              </a:spcAft>
              <a:buSzPct val="100000"/>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Reforms of 2022</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1" fontAlgn="base">
              <a:lnSpc>
                <a:spcPct val="100000"/>
              </a:lnSpc>
              <a:spcBef>
                <a:spcPts val="800"/>
              </a:spcBef>
              <a:spcAft>
                <a:spcPts val="0"/>
              </a:spcAft>
              <a:buSzPct val="100000"/>
              <a:buFont typeface="Courier New" panose="02070309020205020404" pitchFamily="49" charset="0"/>
              <a:buChar char="o"/>
              <a:tabLst>
                <a:tab pos="914400" algn="l"/>
              </a:tabLs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“Revenue Triggers” to Phase Out the Individual Income Tax</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1" fontAlgn="base">
              <a:lnSpc>
                <a:spcPct val="100000"/>
              </a:lnSpc>
              <a:spcBef>
                <a:spcPts val="800"/>
              </a:spcBef>
              <a:spcAft>
                <a:spcPts val="0"/>
              </a:spcAft>
              <a:buSzPct val="100000"/>
              <a:buFont typeface="Courier New" panose="02070309020205020404" pitchFamily="49" charset="0"/>
              <a:buChar char="o"/>
              <a:tabLst>
                <a:tab pos="914400" algn="l"/>
              </a:tabLs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Expansion of the Sales Tax Base</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178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99B4-1713-A180-8F40-C223F4858146}"/>
              </a:ext>
            </a:extLst>
          </p:cNvPr>
          <p:cNvSpPr>
            <a:spLocks noGrp="1"/>
          </p:cNvSpPr>
          <p:nvPr>
            <p:ph type="title"/>
          </p:nvPr>
        </p:nvSpPr>
        <p:spPr>
          <a:xfrm>
            <a:off x="838200" y="365125"/>
            <a:ext cx="10515600" cy="962743"/>
          </a:xfrm>
        </p:spPr>
        <p:txBody>
          <a:bodyPr>
            <a:normAutofit/>
          </a:bodyPr>
          <a:lstStyle/>
          <a:p>
            <a:pPr algn="ctr"/>
            <a:r>
              <a:rPr lang="en-US"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Impact of Kentucky Tax Reform</a:t>
            </a:r>
            <a:endParaRPr lang="en-US" sz="8800" dirty="0"/>
          </a:p>
        </p:txBody>
      </p:sp>
      <p:pic>
        <p:nvPicPr>
          <p:cNvPr id="7" name="Content Placeholder 6">
            <a:extLst>
              <a:ext uri="{FF2B5EF4-FFF2-40B4-BE49-F238E27FC236}">
                <a16:creationId xmlns:a16="http://schemas.microsoft.com/office/drawing/2014/main" id="{F0C953B8-E456-FB78-4A9B-84ADF4A899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5163" y="1301024"/>
            <a:ext cx="9981673" cy="4414971"/>
          </a:xfrm>
        </p:spPr>
      </p:pic>
    </p:spTree>
    <p:extLst>
      <p:ext uri="{BB962C8B-B14F-4D97-AF65-F5344CB8AC3E}">
        <p14:creationId xmlns:p14="http://schemas.microsoft.com/office/powerpoint/2010/main" val="166228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99B4-1713-A180-8F40-C223F4858146}"/>
              </a:ext>
            </a:extLst>
          </p:cNvPr>
          <p:cNvSpPr>
            <a:spLocks noGrp="1"/>
          </p:cNvSpPr>
          <p:nvPr>
            <p:ph type="title"/>
          </p:nvPr>
        </p:nvSpPr>
        <p:spPr>
          <a:xfrm>
            <a:off x="838200" y="365125"/>
            <a:ext cx="10515600" cy="962743"/>
          </a:xfrm>
        </p:spPr>
        <p:txBody>
          <a:bodyPr>
            <a:normAutofit/>
          </a:bodyPr>
          <a:lstStyle/>
          <a:p>
            <a:pPr algn="ctr"/>
            <a:r>
              <a:rPr lang="en-US"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Impact of Kentucky Tax Reform</a:t>
            </a:r>
            <a:endParaRPr lang="en-US" sz="8800" dirty="0"/>
          </a:p>
        </p:txBody>
      </p:sp>
      <p:pic>
        <p:nvPicPr>
          <p:cNvPr id="4" name="Picture 3">
            <a:extLst>
              <a:ext uri="{FF2B5EF4-FFF2-40B4-BE49-F238E27FC236}">
                <a16:creationId xmlns:a16="http://schemas.microsoft.com/office/drawing/2014/main" id="{648A487A-649A-FA02-204D-179953E56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580" y="1287885"/>
            <a:ext cx="8328840" cy="4484760"/>
          </a:xfrm>
          <a:prstGeom prst="rect">
            <a:avLst/>
          </a:prstGeom>
        </p:spPr>
      </p:pic>
    </p:spTree>
    <p:extLst>
      <p:ext uri="{BB962C8B-B14F-4D97-AF65-F5344CB8AC3E}">
        <p14:creationId xmlns:p14="http://schemas.microsoft.com/office/powerpoint/2010/main" val="2696385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TotalTime>
  <Words>2185</Words>
  <Application>Microsoft Office PowerPoint</Application>
  <PresentationFormat>Widescreen</PresentationFormat>
  <Paragraphs>137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Office Theme</vt:lpstr>
      <vt:lpstr>Kentucky’s Progress &amp; Potential:  Five Years of Pro-Growth Policy Wins</vt:lpstr>
      <vt:lpstr>Five Years of Pro-Growth Policy Wins</vt:lpstr>
      <vt:lpstr>Measuring the Impact on Kentucky’s Economy and Business Community</vt:lpstr>
      <vt:lpstr>Direct Savings for Employers</vt:lpstr>
      <vt:lpstr>PowerPoint Presentation</vt:lpstr>
      <vt:lpstr>PowerPoint Presentation</vt:lpstr>
      <vt:lpstr>The Impact of Kentucky Tax Reform</vt:lpstr>
      <vt:lpstr>The Impact of Kentucky Tax Reform</vt:lpstr>
      <vt:lpstr>The Impact of Kentucky Tax Reform</vt:lpstr>
      <vt:lpstr>Where Are We Not Rising  to Our Full Potential?</vt:lpstr>
      <vt:lpstr>PowerPoint Presentation</vt:lpstr>
      <vt:lpstr>PowerPoint Presentation</vt:lpstr>
      <vt:lpstr>PowerPoint Presentation</vt:lpstr>
      <vt:lpstr>Recent Progress &amp; Next Steps</vt:lpstr>
      <vt:lpstr>PowerPoint Presentation</vt:lpstr>
      <vt:lpstr>Improving Kentucky’s Tax Competitiveness </vt:lpstr>
      <vt:lpstr>Kentucky’s Progress &amp; Potential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Kentucky’s Progress &amp; Potential:  Five Years of Pro-Growth Policy Wins</dc:title>
  <dc:creator>Sawyer Coffey</dc:creator>
  <cp:lastModifiedBy>kentucky chamber</cp:lastModifiedBy>
  <cp:revision>8</cp:revision>
  <dcterms:created xsi:type="dcterms:W3CDTF">2022-08-01T13:26:10Z</dcterms:created>
  <dcterms:modified xsi:type="dcterms:W3CDTF">2022-08-11T21:01:11Z</dcterms:modified>
</cp:coreProperties>
</file>