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62" r:id="rId5"/>
    <p:sldId id="273" r:id="rId6"/>
    <p:sldId id="258" r:id="rId7"/>
    <p:sldId id="260" r:id="rId8"/>
    <p:sldId id="280" r:id="rId9"/>
    <p:sldId id="268" r:id="rId10"/>
    <p:sldId id="28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 Alternates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F59B4-EBBD-41B8-BA1B-C3CF26900945}" v="39" dt="2022-07-25T13:27:10.921"/>
    <p1510:client id="{0EE24708-E5A8-679D-E392-957F2B165D9D}" v="513" dt="2022-08-04T16:51:47.412"/>
    <p1510:client id="{2A45ED66-72D4-B7E9-828A-CD57ABF05F22}" v="2304" dt="2022-07-20T21:36:19.209"/>
    <p1510:client id="{2D1E1D49-D4D0-7B3B-67D6-F93F3A0B03EC}" v="667" dt="2022-08-06T01:08:56.613"/>
    <p1510:client id="{2EC9F2B3-2D2B-FEAE-CB35-9840106EB142}" v="4" dt="2022-07-25T13:28:54.156"/>
    <p1510:client id="{3825B481-24C2-428B-BC92-6EFA88AF3452}" v="1295" dt="2022-07-19T17:42:21.280"/>
    <p1510:client id="{3D7680AF-5145-4F1F-5781-66807AAD8D43}" v="287" dt="2022-07-22T20:32:50.645"/>
    <p1510:client id="{4A67E888-23F1-43A7-A15D-BAECBD3D24B2}" v="5" dt="2022-07-22T16:36:40.863"/>
    <p1510:client id="{4B64577D-CA0F-48F7-A9DC-66BDC260859B}" v="167" dt="2022-07-22T16:27:13.879"/>
    <p1510:client id="{63E07339-0543-0E71-7FF0-E6D6D8A63D5F}" v="48" dt="2022-07-26T14:51:14.801"/>
    <p1510:client id="{761A4D32-9F76-B17C-F81B-B1C7A29227C6}" v="346" dt="2022-07-22T16:00:24.291"/>
    <p1510:client id="{A0E09CFA-FB46-49E1-905A-23FDC71CD18C}" v="5" dt="2022-07-26T18:11:59.005"/>
    <p1510:client id="{C52744C6-A674-433B-7656-70448C07E018}" v="71" dt="2022-07-22T16:30:04.787"/>
    <p1510:client id="{C740C593-E51A-C167-EB10-EA7CC41CFBD0}" v="23" dt="2022-07-22T16:59:50.681"/>
    <p1510:client id="{D4D55CB0-4C84-4409-BE82-6797E62127BA}" v="37" dt="2022-07-22T15:51:34.941"/>
    <p1510:client id="{E551F670-4903-4C4A-71EF-A87DE273C40E}" v="380" dt="2022-07-26T14:42:58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CE59-5C22-4E2D-BCAC-5460AC2A467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DA10A-80D5-4F38-97D5-90B9BBD6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5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0CAE-714E-4F59-9F06-4A307549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A4B25-FE0C-45BE-883C-AF51B77FB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1864-B096-4CFF-B307-89A05301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AFB63-08C0-400D-B138-7295C282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39783-BB11-457C-BE81-8E6D393B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18BB-2B76-4EB8-8E0B-87D9E7C1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A4C49-EFDC-41FB-8C81-32998BF23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72701-476F-4619-BE45-5C5C4454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9D690-8CB0-4016-BADA-F93713E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CE9EB-9CCE-4813-AB75-D6C84DB2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8CC17-C814-45DB-B25D-161F84A28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7D35-878A-48D1-9820-F2F3F9123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6BC35-F265-4346-B890-4426A0E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25F31-6EAF-4A8A-8B85-2AAAF7B5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461D-5095-4F82-B37A-0A5BD357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61C3-3997-403D-B11F-12F49AE5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077A-820C-4F12-9570-DBF1140D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28FFF-39EC-4421-9426-483E44F6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D4720-74D5-4609-8588-AE7D76F6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312C9-A8C3-41F6-B817-ECDFEA2D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6B76-A00B-4156-ABAF-F6171443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04076-2DAE-49BB-A3D2-86B390D73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4C8E5-0D21-42BA-B445-3F4610E3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5522-76F8-4FB2-BD55-0E1036C6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13C3B-F8F4-4E38-B8A8-369B9E02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BFFC-5F42-4A21-95FC-FC65599F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D4BC-1505-46C5-8BF9-D05AA12D6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E7542-E4A4-487D-A184-8892C45FD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15B39-47AE-41CB-8571-6441A90C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2120E-290A-46CD-B25A-B089652C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8DCA-25F1-4126-BEF6-C716578B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D5B6-E3C6-476C-8478-69E89ADB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BD6CD-8A54-4D9A-912A-5C264F3D3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EA985-6B19-496D-B6C1-23FA8D361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49D84-A8B9-4F58-B9A5-8F1B62240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4DB07-6E62-47F0-97E6-4F899A919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5F2DC-F283-440B-8F64-C99CB715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76068-BF8C-4DD4-B0E7-E323B5C1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8215A-1957-458F-9C2A-A742302C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A186-8F8D-4F48-9D28-C4EC2508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1A53C-DA7D-4276-A05D-C14B5F7A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2D7F7-0509-4D0D-82BC-096C3F7B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8235A-FF07-4144-9AA4-06CEA608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15920-36E8-4C6D-A5A9-4405B1ED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2F968-F46B-43DD-8F81-C2452C85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15941-A663-422E-AFED-987DA370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8FEE-12E0-4873-8903-2BA495E6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8FB1-5AE4-44F2-8F85-2404C8D9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D5475-1877-4E54-B0C0-A20B2389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5AB5B-760B-4D39-9C97-64A90A42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1EBF-7575-46A5-8B91-698BB609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416BD-A8EA-493D-9F74-AA401C9F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5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4A0B-887D-49C8-B656-E85C20C8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DEA1E-52AD-493B-93CD-5A278799D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9EC55-7E75-4AEC-93FC-3AF65C750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13D5A-A947-463F-8275-01FF8F94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87999-30DE-4CE1-87EA-95C33320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1E1BB-4EC2-4362-892D-ACC04F1F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B6FA1-8001-4CF3-B21B-88990F1F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72C61-18F2-4BC8-B688-A885E8CE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538E-5EE4-4D09-940B-A43EDDEF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86B0-6BC1-4D81-A121-46C4C2AD1B1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B1E86-2883-416D-AD3D-BA10ADB33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763F-1D93-4967-B664-BCDBF539F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E034-8A43-4B70-A1FD-6F3FD637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qaz.wiki/wiki/Lexington,_Kentuck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dapricot.com/articles/build-an-effective-nonprofit-boar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5" t="60133"/>
          <a:stretch/>
        </p:blipFill>
        <p:spPr>
          <a:xfrm>
            <a:off x="8823960" y="4123944"/>
            <a:ext cx="3368040" cy="2734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2" y="0"/>
            <a:ext cx="12190458" cy="1108710"/>
          </a:xfrm>
          <a:prstGeom prst="rect">
            <a:avLst/>
          </a:prstGeom>
          <a:solidFill>
            <a:srgbClr val="093B60"/>
          </a:solidFill>
          <a:ln>
            <a:solidFill>
              <a:srgbClr val="093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782" y="1249152"/>
            <a:ext cx="11550435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Business led Collaborative Business Outreach </a:t>
            </a:r>
            <a:endParaRPr lang="en-US" sz="3600" b="1" dirty="0">
              <a:solidFill>
                <a:srgbClr val="093B60"/>
              </a:solidFill>
              <a:latin typeface="Arial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of the "One Workforce" </a:t>
            </a:r>
            <a:endParaRPr lang="en-US" sz="3600" b="1" dirty="0">
              <a:solidFill>
                <a:srgbClr val="093B60"/>
              </a:solidFill>
              <a:latin typeface="Arial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Kentucky Career Center system </a:t>
            </a:r>
            <a:endParaRPr lang="en-US" sz="4000" b="1">
              <a:solidFill>
                <a:srgbClr val="093B60"/>
              </a:solidFill>
              <a:latin typeface="Montserrat Alternates Medium" panose="000006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70" y="150139"/>
            <a:ext cx="3038008" cy="831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48231-807A-4AFE-A4A9-17518D752F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7" t="401" b="3973"/>
          <a:stretch/>
        </p:blipFill>
        <p:spPr>
          <a:xfrm>
            <a:off x="3503725" y="4998147"/>
            <a:ext cx="2779331" cy="1346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03968-BE7B-4595-B3DC-8727EC174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087" y="3390868"/>
            <a:ext cx="2857501" cy="96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428CC-F080-4A6F-AD25-87175940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400" y="5086001"/>
            <a:ext cx="2135560" cy="1100137"/>
          </a:xfrm>
          <a:prstGeom prst="rect">
            <a:avLst/>
          </a:prstGeom>
        </p:spPr>
      </p:pic>
      <p:pic>
        <p:nvPicPr>
          <p:cNvPr id="11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748E1DF-1740-28C3-5DE4-16CD3F19F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" y="3388088"/>
            <a:ext cx="3686628" cy="1233896"/>
          </a:xfrm>
          <a:prstGeom prst="rect">
            <a:avLst/>
          </a:prstGeom>
        </p:spPr>
      </p:pic>
      <p:pic>
        <p:nvPicPr>
          <p:cNvPr id="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C60458C5-0E3B-800C-E950-2F5C35548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3526747"/>
            <a:ext cx="3369733" cy="693507"/>
          </a:xfrm>
          <a:prstGeom prst="rect">
            <a:avLst/>
          </a:prstGeom>
        </p:spPr>
      </p:pic>
      <p:pic>
        <p:nvPicPr>
          <p:cNvPr id="6" name="Picture 11" descr="Logo&#10;&#10;Description automatically generated">
            <a:extLst>
              <a:ext uri="{FF2B5EF4-FFF2-40B4-BE49-F238E27FC236}">
                <a16:creationId xmlns:a16="http://schemas.microsoft.com/office/drawing/2014/main" id="{08816B49-EFF4-507F-CF96-DBC554BD11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830" y="4957961"/>
            <a:ext cx="2743200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uilding, town, resort&#10;&#10;Description automatically generated">
            <a:extLst>
              <a:ext uri="{FF2B5EF4-FFF2-40B4-BE49-F238E27FC236}">
                <a16:creationId xmlns:a16="http://schemas.microsoft.com/office/drawing/2014/main" id="{E25B870D-F4D6-4720-A9D9-77A2AB5A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58726"/>
            <a:ext cx="4332849" cy="649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B175D-265D-4974-BEF8-EB815DE0D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52"/>
            <a:ext cx="12192000" cy="4080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18CD13-08E6-4DBD-9EEE-15AF79F6D8BA}"/>
              </a:ext>
            </a:extLst>
          </p:cNvPr>
          <p:cNvSpPr/>
          <p:nvPr/>
        </p:nvSpPr>
        <p:spPr>
          <a:xfrm>
            <a:off x="4332849" y="443930"/>
            <a:ext cx="775598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Our Business Customers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38CFAB-EFBA-44DA-9DEF-2892B7A8CBAA}"/>
              </a:ext>
            </a:extLst>
          </p:cNvPr>
          <p:cNvSpPr/>
          <p:nvPr/>
        </p:nvSpPr>
        <p:spPr>
          <a:xfrm>
            <a:off x="4933070" y="1238221"/>
            <a:ext cx="6845613" cy="5421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Kentucky has 196,588 Businesses </a:t>
            </a:r>
            <a:endParaRPr lang="en-US">
              <a:latin typeface="Arial"/>
              <a:cs typeface="Arial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Employ 2,137,625 people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Calibri"/>
              </a:rPr>
              <a:t>Making $1,342,322,237,010.00 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latin typeface="Arial"/>
                <a:cs typeface="Calibri"/>
              </a:rPr>
              <a:t>or you can say over $1.3T</a:t>
            </a:r>
            <a:endParaRPr lang="en-US">
              <a:latin typeface="Arial"/>
              <a:cs typeface="Calibri" panose="020F0502020204030204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Kentucky has 10 Local Workforce Development Areas</a:t>
            </a:r>
            <a:endParaRPr lang="en-US">
              <a:latin typeface="Arial"/>
              <a:cs typeface="Arial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Population of 4,477,251</a:t>
            </a:r>
            <a:endParaRPr lang="en-US" sz="2800">
              <a:latin typeface="Arial"/>
              <a:cs typeface="Arial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An Unemployment Rate 3.8 %</a:t>
            </a:r>
            <a:endParaRPr lang="en-US" sz="2800">
              <a:latin typeface="Arial"/>
              <a:cs typeface="Arial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There were 47,555 postings </a:t>
            </a:r>
            <a:endParaRPr lang="en-US" sz="2800">
              <a:latin typeface="Arial"/>
              <a:cs typeface="Arial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latin typeface="Arial"/>
                <a:cs typeface="Arial"/>
              </a:rPr>
              <a:t>Jun. 17, 2022 - Jul. 16,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99E979F-64AE-1BDF-9381-040B7C938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320" y="6381661"/>
            <a:ext cx="2111135" cy="3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" y="0"/>
            <a:ext cx="12190458" cy="395680"/>
          </a:xfrm>
          <a:prstGeom prst="rect">
            <a:avLst/>
          </a:prstGeom>
          <a:solidFill>
            <a:srgbClr val="093B60"/>
          </a:solidFill>
          <a:ln>
            <a:solidFill>
              <a:srgbClr val="093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8098" y="416715"/>
            <a:ext cx="718390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The Office of Employer and Apprenticeship Services</a:t>
            </a:r>
            <a:endParaRPr lang="en-US" sz="4000" b="1" dirty="0">
              <a:solidFill>
                <a:srgbClr val="093B6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9504E-E298-4A15-96F4-E58B63D5D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92"/>
          <a:stretch/>
        </p:blipFill>
        <p:spPr>
          <a:xfrm>
            <a:off x="-4731" y="357100"/>
            <a:ext cx="5073249" cy="6481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53472-B754-4F17-962B-9702DEBB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6321493"/>
            <a:ext cx="1810669" cy="5182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B89348-6069-447B-8E19-CE9B2D38AEE2}"/>
              </a:ext>
            </a:extLst>
          </p:cNvPr>
          <p:cNvSpPr/>
          <p:nvPr/>
        </p:nvSpPr>
        <p:spPr>
          <a:xfrm>
            <a:off x="5086537" y="1618969"/>
            <a:ext cx="6992687" cy="50225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Self-described as human googles “connectors” of workforce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Workforce Recruitment, Training, Retention and Incentives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Strategic Recruitment for untapped talent pools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Screening, Hiring Events &amp; Outreach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Online Labor Exchange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Applicant Pre-Assessments, Customized Testing &amp; Credentialing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Rapid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Labor Market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Registered Apprenticeship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Kentucky Essential Skills Training and Certification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National Career Readiness Credentialing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Work Opportunity Tax Credit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Kentucky Unemployment Tax Credit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/>
                <a:cs typeface="Arial"/>
              </a:rPr>
              <a:t>Kentucky Fair Chance Bonding </a:t>
            </a:r>
          </a:p>
          <a:p>
            <a:endParaRPr lang="en-US" dirty="0">
              <a:latin typeface="Arial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460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" y="0"/>
            <a:ext cx="12190458" cy="395680"/>
          </a:xfrm>
          <a:prstGeom prst="rect">
            <a:avLst/>
          </a:prstGeom>
          <a:solidFill>
            <a:srgbClr val="093B60"/>
          </a:solidFill>
          <a:ln>
            <a:solidFill>
              <a:srgbClr val="093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59702" y="416715"/>
            <a:ext cx="699617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Career Development Office</a:t>
            </a:r>
            <a:endParaRPr lang="en-US"/>
          </a:p>
          <a:p>
            <a:pPr algn="ctr"/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Kentucky Career Center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3" r="27710"/>
          <a:stretch/>
        </p:blipFill>
        <p:spPr>
          <a:xfrm>
            <a:off x="0" y="395680"/>
            <a:ext cx="4974336" cy="6462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" y="6176772"/>
            <a:ext cx="1808226" cy="51663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D89B70D-14CB-8B80-2DE6-28B3F758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249" y="2546114"/>
            <a:ext cx="7247679" cy="25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" y="0"/>
            <a:ext cx="12190458" cy="395680"/>
          </a:xfrm>
          <a:prstGeom prst="rect">
            <a:avLst/>
          </a:prstGeom>
          <a:solidFill>
            <a:srgbClr val="093B60"/>
          </a:solidFill>
          <a:ln>
            <a:solidFill>
              <a:srgbClr val="093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24" y="426361"/>
            <a:ext cx="1219513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93B60"/>
                </a:solidFill>
                <a:latin typeface="Arial"/>
                <a:cs typeface="Arial"/>
              </a:rPr>
              <a:t>What is the Kentucky Career Center?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A7939-6374-C27B-A120-9100E8A13206}"/>
              </a:ext>
            </a:extLst>
          </p:cNvPr>
          <p:cNvSpPr/>
          <p:nvPr/>
        </p:nvSpPr>
        <p:spPr>
          <a:xfrm>
            <a:off x="1541" y="6134583"/>
            <a:ext cx="12190458" cy="723629"/>
          </a:xfrm>
          <a:prstGeom prst="rect">
            <a:avLst/>
          </a:prstGeom>
          <a:solidFill>
            <a:srgbClr val="093B60"/>
          </a:solidFill>
          <a:ln>
            <a:solidFill>
              <a:srgbClr val="093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CE5E03-8B83-6E04-C8B1-2E75533662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" y="6234645"/>
            <a:ext cx="1808226" cy="51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19FB78-C40F-82B7-06CB-8695BF69C11F}"/>
              </a:ext>
            </a:extLst>
          </p:cNvPr>
          <p:cNvSpPr txBox="1"/>
          <p:nvPr/>
        </p:nvSpPr>
        <p:spPr>
          <a:xfrm>
            <a:off x="106958" y="1072692"/>
            <a:ext cx="12051171" cy="50360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Career Matching Services thru </a:t>
            </a:r>
            <a:r>
              <a:rPr lang="en-US" sz="1900" b="1" dirty="0">
                <a:solidFill>
                  <a:srgbClr val="5F5F5F"/>
                </a:solidFill>
                <a:latin typeface="Arial"/>
                <a:cs typeface="Arial"/>
              </a:rPr>
              <a:t>Focus | Career</a:t>
            </a: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 and </a:t>
            </a:r>
            <a:r>
              <a:rPr lang="en-US" sz="1900" b="1" dirty="0">
                <a:latin typeface="Arial"/>
                <a:ea typeface="+mn-lt"/>
                <a:cs typeface="+mn-lt"/>
              </a:rPr>
              <a:t>Focus | Talent</a:t>
            </a:r>
            <a:r>
              <a:rPr lang="en-US" sz="1900" dirty="0">
                <a:latin typeface="Arial"/>
                <a:ea typeface="+mn-lt"/>
                <a:cs typeface="+mn-lt"/>
              </a:rPr>
              <a:t> and </a:t>
            </a:r>
            <a:r>
              <a:rPr lang="en-US" sz="1900" b="1" dirty="0">
                <a:latin typeface="Arial"/>
                <a:ea typeface="+mn-lt"/>
                <a:cs typeface="+mn-lt"/>
              </a:rPr>
              <a:t>Focus | Explorer</a:t>
            </a:r>
            <a:endParaRPr lang="en-US" sz="1900" b="1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Assessment of  skills and abilities</a:t>
            </a:r>
            <a:endParaRPr lang="en-US" sz="1900" dirty="0">
              <a:latin typeface="Arial"/>
              <a:ea typeface="Calibri" panose="020F0502020204030204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Re-employment workshops 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Individual career coaching/guidance/employment plans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Skills upgrading 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On-the-job training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Occupational skills training 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Referrals to employment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Kentucky Essential Skills Certification </a:t>
            </a:r>
            <a:endParaRPr lang="en-US" sz="19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Career assistance to job seekers including veterans</a:t>
            </a:r>
            <a:r>
              <a:rPr lang="en-US" sz="1900" dirty="0">
                <a:latin typeface="Arial"/>
                <a:cs typeface="Arial"/>
              </a:rPr>
              <a:t> </a:t>
            </a:r>
            <a:endParaRPr lang="en-US" sz="19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Training to career seekers including those displaced by foreign competition/trade</a:t>
            </a:r>
            <a:r>
              <a:rPr lang="en-US" sz="1900" dirty="0">
                <a:latin typeface="Arial"/>
                <a:cs typeface="Arial"/>
              </a:rPr>
              <a:t> </a:t>
            </a:r>
            <a:endParaRPr lang="en-US" sz="19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Unemployment Insurance information</a:t>
            </a:r>
            <a:r>
              <a:rPr lang="en-US" sz="1900" dirty="0">
                <a:latin typeface="Arial"/>
                <a:cs typeface="Arial"/>
              </a:rPr>
              <a:t> </a:t>
            </a:r>
            <a:endParaRPr lang="en-US" sz="19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Services to individuals who have visual, emotional, physical or mental impairments       </a:t>
            </a:r>
            <a:r>
              <a:rPr lang="en-US" sz="1900" dirty="0">
                <a:latin typeface="Arial"/>
                <a:cs typeface="Arial"/>
              </a:rPr>
              <a:t> </a:t>
            </a:r>
            <a:endParaRPr lang="en-US" sz="19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Adult Education services and referrals</a:t>
            </a:r>
            <a:r>
              <a:rPr lang="en-US" sz="1900" dirty="0">
                <a:latin typeface="Arial"/>
                <a:cs typeface="Arial"/>
              </a:rPr>
              <a:t> </a:t>
            </a:r>
            <a:endParaRPr lang="en-US" sz="19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Senior employment opportunities</a:t>
            </a:r>
            <a:r>
              <a:rPr lang="en-US" sz="1900" dirty="0">
                <a:latin typeface="Arial"/>
                <a:cs typeface="Arial"/>
              </a:rPr>
              <a:t> </a:t>
            </a:r>
            <a:endParaRPr lang="en-US" sz="19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5F5F5F"/>
                </a:solidFill>
                <a:latin typeface="Arial"/>
                <a:cs typeface="Arial"/>
              </a:rPr>
              <a:t>Referrals for additional services</a:t>
            </a:r>
            <a:r>
              <a:rPr lang="en-US" sz="1900" dirty="0">
                <a:latin typeface="Arial"/>
                <a:cs typeface="Arial"/>
              </a:rPr>
              <a:t> </a:t>
            </a:r>
            <a:endParaRPr lang="en-US" sz="1900" dirty="0">
              <a:ea typeface="Calibri" panose="020F0502020204030204"/>
              <a:cs typeface="Calibri" panose="020F0502020204030204"/>
            </a:endParaRPr>
          </a:p>
          <a:p>
            <a:endParaRPr lang="en-US" sz="1600" dirty="0">
              <a:solidFill>
                <a:srgbClr val="5F5F5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98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59790" y="416715"/>
            <a:ext cx="6536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93B60"/>
                </a:solidFill>
                <a:latin typeface="Montserrat Alternates Medium" panose="00000600000000000000" pitchFamily="50" charset="0"/>
                <a:cs typeface="Arial" panose="020B0604020202020204" pitchFamily="34" charset="0"/>
              </a:rPr>
              <a:t>KWIB</a:t>
            </a:r>
            <a:endParaRPr lang="en-US" sz="4800" b="1">
              <a:solidFill>
                <a:srgbClr val="093B60"/>
              </a:solidFill>
              <a:latin typeface="Montserrat Alternates Medium" panose="000006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78F65-83F5-488B-840D-4B916114C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21955"/>
            <a:ext cx="4330143" cy="50414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EF8CF0-82F6-463C-A43B-498D453B17AA}"/>
              </a:ext>
            </a:extLst>
          </p:cNvPr>
          <p:cNvSpPr/>
          <p:nvPr/>
        </p:nvSpPr>
        <p:spPr>
          <a:xfrm>
            <a:off x="1542" y="0"/>
            <a:ext cx="12190458" cy="395680"/>
          </a:xfrm>
          <a:prstGeom prst="rect">
            <a:avLst/>
          </a:prstGeom>
          <a:solidFill>
            <a:srgbClr val="093B60"/>
          </a:solidFill>
          <a:ln>
            <a:solidFill>
              <a:srgbClr val="093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C42035-2BC2-4D9D-85EA-8F7C85B1C496}"/>
              </a:ext>
            </a:extLst>
          </p:cNvPr>
          <p:cNvSpPr/>
          <p:nvPr/>
        </p:nvSpPr>
        <p:spPr>
          <a:xfrm>
            <a:off x="1542" y="6189785"/>
            <a:ext cx="12190458" cy="647180"/>
          </a:xfrm>
          <a:prstGeom prst="rect">
            <a:avLst/>
          </a:prstGeom>
          <a:solidFill>
            <a:srgbClr val="093B60"/>
          </a:solidFill>
          <a:ln>
            <a:solidFill>
              <a:srgbClr val="093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D5A6DD-AEC4-4933-B7D0-AC7BA9796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34" y="6254272"/>
            <a:ext cx="1810669" cy="518205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F05D05F-2E71-4D82-DEE1-8A7A3EB11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503" y="1175140"/>
            <a:ext cx="7788163" cy="195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47A91D-51DA-EC47-EF09-86AFA6608A74}"/>
              </a:ext>
            </a:extLst>
          </p:cNvPr>
          <p:cNvSpPr txBox="1"/>
          <p:nvPr/>
        </p:nvSpPr>
        <p:spPr>
          <a:xfrm>
            <a:off x="3739055" y="86710"/>
            <a:ext cx="73677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D9A0F-2FC7-5E76-EF03-8ED75A463B85}"/>
              </a:ext>
            </a:extLst>
          </p:cNvPr>
          <p:cNvSpPr txBox="1"/>
          <p:nvPr/>
        </p:nvSpPr>
        <p:spPr>
          <a:xfrm>
            <a:off x="4160554" y="3238172"/>
            <a:ext cx="789524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  <a:latin typeface="Arial"/>
                <a:cs typeface="Arial"/>
              </a:rPr>
              <a:t>Initiatives Supported through CBOT Collaboration</a:t>
            </a:r>
          </a:p>
          <a:p>
            <a:endParaRPr lang="en-US" dirty="0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Fair Chance Employer Collaborative Recruitment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KY FAME/AMT Employer Recruitment &amp; Support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Providing Tools to Employers to be Veteran Ready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Supporting Employment First Initiatives for all Kentuckians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Healthcare Career Pathways driven by TPM Data collection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Align our education partners with current industry needs with Employers in the driver's seat designing short-term stackable credentials, and work-based learning tools.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12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C02F34-6777-4AB2-B6E8-13EA47547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375" y="653143"/>
            <a:ext cx="10515600" cy="2663367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BC44232-0209-42BA-85AD-59A1F3F6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805543"/>
            <a:ext cx="10515600" cy="2663367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E93126D-912D-4C99-9C20-AEAD7B6EBF0C}"/>
              </a:ext>
            </a:extLst>
          </p:cNvPr>
          <p:cNvSpPr/>
          <p:nvPr/>
        </p:nvSpPr>
        <p:spPr>
          <a:xfrm>
            <a:off x="6597394" y="1115567"/>
            <a:ext cx="2531745" cy="1487805"/>
          </a:xfrm>
          <a:custGeom>
            <a:avLst/>
            <a:gdLst/>
            <a:ahLst/>
            <a:cxnLst/>
            <a:rect l="l" t="t" r="r" b="b"/>
            <a:pathLst>
              <a:path w="2531745" h="1487805">
                <a:moveTo>
                  <a:pt x="373392" y="0"/>
                </a:moveTo>
                <a:lnTo>
                  <a:pt x="373392" y="625792"/>
                </a:lnTo>
                <a:lnTo>
                  <a:pt x="0" y="625792"/>
                </a:lnTo>
              </a:path>
              <a:path w="2531745" h="1487805">
                <a:moveTo>
                  <a:pt x="373392" y="0"/>
                </a:moveTo>
                <a:lnTo>
                  <a:pt x="373392" y="94691"/>
                </a:lnTo>
                <a:lnTo>
                  <a:pt x="1777542" y="94691"/>
                </a:lnTo>
                <a:lnTo>
                  <a:pt x="1777542" y="264439"/>
                </a:lnTo>
              </a:path>
              <a:path w="2531745" h="1487805">
                <a:moveTo>
                  <a:pt x="373392" y="0"/>
                </a:moveTo>
                <a:lnTo>
                  <a:pt x="373392" y="1317612"/>
                </a:lnTo>
                <a:lnTo>
                  <a:pt x="2531681" y="1317612"/>
                </a:lnTo>
                <a:lnTo>
                  <a:pt x="2531681" y="1487360"/>
                </a:lnTo>
              </a:path>
            </a:pathLst>
          </a:custGeom>
          <a:ln w="12700">
            <a:solidFill>
              <a:srgbClr val="3D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0DFC875-A6E2-4E29-98F8-E0FA7DC75319}"/>
              </a:ext>
            </a:extLst>
          </p:cNvPr>
          <p:cNvSpPr/>
          <p:nvPr/>
        </p:nvSpPr>
        <p:spPr>
          <a:xfrm>
            <a:off x="6399273" y="4419600"/>
            <a:ext cx="144780" cy="603250"/>
          </a:xfrm>
          <a:custGeom>
            <a:avLst/>
            <a:gdLst/>
            <a:ahLst/>
            <a:cxnLst/>
            <a:rect l="l" t="t" r="r" b="b"/>
            <a:pathLst>
              <a:path w="144779" h="603250">
                <a:moveTo>
                  <a:pt x="144195" y="0"/>
                </a:moveTo>
                <a:lnTo>
                  <a:pt x="0" y="603059"/>
                </a:lnTo>
              </a:path>
            </a:pathLst>
          </a:custGeom>
          <a:ln w="12699">
            <a:solidFill>
              <a:srgbClr val="47A2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A776360-1A44-4904-BA91-3FC084237D40}"/>
              </a:ext>
            </a:extLst>
          </p:cNvPr>
          <p:cNvSpPr/>
          <p:nvPr/>
        </p:nvSpPr>
        <p:spPr>
          <a:xfrm>
            <a:off x="7171943" y="3412235"/>
            <a:ext cx="17780" cy="199390"/>
          </a:xfrm>
          <a:custGeom>
            <a:avLst/>
            <a:gdLst/>
            <a:ahLst/>
            <a:cxnLst/>
            <a:rect l="l" t="t" r="r" b="b"/>
            <a:pathLst>
              <a:path w="17779" h="199389">
                <a:moveTo>
                  <a:pt x="0" y="0"/>
                </a:moveTo>
                <a:lnTo>
                  <a:pt x="0" y="29133"/>
                </a:lnTo>
                <a:lnTo>
                  <a:pt x="17576" y="29133"/>
                </a:lnTo>
                <a:lnTo>
                  <a:pt x="17576" y="198894"/>
                </a:lnTo>
              </a:path>
            </a:pathLst>
          </a:custGeom>
          <a:ln w="12699">
            <a:solidFill>
              <a:srgbClr val="47A2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70CE55E-47D0-4723-BDD5-9AF6FFC7CC18}"/>
              </a:ext>
            </a:extLst>
          </p:cNvPr>
          <p:cNvSpPr/>
          <p:nvPr/>
        </p:nvSpPr>
        <p:spPr>
          <a:xfrm>
            <a:off x="6970776" y="1115567"/>
            <a:ext cx="202565" cy="1487805"/>
          </a:xfrm>
          <a:custGeom>
            <a:avLst/>
            <a:gdLst/>
            <a:ahLst/>
            <a:cxnLst/>
            <a:rect l="l" t="t" r="r" b="b"/>
            <a:pathLst>
              <a:path w="202565" h="1487805">
                <a:moveTo>
                  <a:pt x="0" y="0"/>
                </a:moveTo>
                <a:lnTo>
                  <a:pt x="0" y="1317612"/>
                </a:lnTo>
                <a:lnTo>
                  <a:pt x="202082" y="1317612"/>
                </a:lnTo>
                <a:lnTo>
                  <a:pt x="202082" y="1487360"/>
                </a:lnTo>
              </a:path>
            </a:pathLst>
          </a:custGeom>
          <a:ln w="12700">
            <a:solidFill>
              <a:srgbClr val="3D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6">
            <a:extLst>
              <a:ext uri="{FF2B5EF4-FFF2-40B4-BE49-F238E27FC236}">
                <a16:creationId xmlns:a16="http://schemas.microsoft.com/office/drawing/2014/main" id="{32A41BAE-9E8A-46B9-9A15-88BE1E715BE4}"/>
              </a:ext>
            </a:extLst>
          </p:cNvPr>
          <p:cNvGrpSpPr/>
          <p:nvPr/>
        </p:nvGrpSpPr>
        <p:grpSpPr>
          <a:xfrm>
            <a:off x="3988056" y="3405885"/>
            <a:ext cx="184785" cy="2630805"/>
            <a:chOff x="3988056" y="3405885"/>
            <a:chExt cx="184785" cy="2630805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5A8B5A8-147D-4F01-BC30-65D48A522669}"/>
                </a:ext>
              </a:extLst>
            </p:cNvPr>
            <p:cNvSpPr/>
            <p:nvPr/>
          </p:nvSpPr>
          <p:spPr>
            <a:xfrm>
              <a:off x="3994406" y="3412235"/>
              <a:ext cx="171450" cy="2618105"/>
            </a:xfrm>
            <a:custGeom>
              <a:avLst/>
              <a:gdLst/>
              <a:ahLst/>
              <a:cxnLst/>
              <a:rect l="l" t="t" r="r" b="b"/>
              <a:pathLst>
                <a:path w="171450" h="2618104">
                  <a:moveTo>
                    <a:pt x="170865" y="0"/>
                  </a:moveTo>
                  <a:lnTo>
                    <a:pt x="0" y="2617508"/>
                  </a:lnTo>
                </a:path>
              </a:pathLst>
            </a:custGeom>
            <a:ln w="12700">
              <a:solidFill>
                <a:srgbClr val="47A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14B0649-8DC6-42F3-8070-48117DD55213}"/>
                </a:ext>
              </a:extLst>
            </p:cNvPr>
            <p:cNvSpPr/>
            <p:nvPr/>
          </p:nvSpPr>
          <p:spPr>
            <a:xfrm>
              <a:off x="3995928" y="3412235"/>
              <a:ext cx="168910" cy="1595755"/>
            </a:xfrm>
            <a:custGeom>
              <a:avLst/>
              <a:gdLst/>
              <a:ahLst/>
              <a:cxnLst/>
              <a:rect l="l" t="t" r="r" b="b"/>
              <a:pathLst>
                <a:path w="168910" h="1595754">
                  <a:moveTo>
                    <a:pt x="168668" y="0"/>
                  </a:moveTo>
                  <a:lnTo>
                    <a:pt x="0" y="1595475"/>
                  </a:lnTo>
                </a:path>
              </a:pathLst>
            </a:custGeom>
            <a:ln w="12700">
              <a:solidFill>
                <a:srgbClr val="47A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791FCD3D-0516-4470-A60A-6DE819ADAC0C}"/>
                </a:ext>
              </a:extLst>
            </p:cNvPr>
            <p:cNvSpPr/>
            <p:nvPr/>
          </p:nvSpPr>
          <p:spPr>
            <a:xfrm>
              <a:off x="4029458" y="3412235"/>
              <a:ext cx="137160" cy="612140"/>
            </a:xfrm>
            <a:custGeom>
              <a:avLst/>
              <a:gdLst/>
              <a:ahLst/>
              <a:cxnLst/>
              <a:rect l="l" t="t" r="r" b="b"/>
              <a:pathLst>
                <a:path w="137160" h="612139">
                  <a:moveTo>
                    <a:pt x="136575" y="0"/>
                  </a:moveTo>
                  <a:lnTo>
                    <a:pt x="0" y="611898"/>
                  </a:lnTo>
                </a:path>
              </a:pathLst>
            </a:custGeom>
            <a:ln w="12699">
              <a:solidFill>
                <a:srgbClr val="47A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0EA8626A-3929-4C1A-AE5B-13925E2458EC}"/>
              </a:ext>
            </a:extLst>
          </p:cNvPr>
          <p:cNvSpPr/>
          <p:nvPr/>
        </p:nvSpPr>
        <p:spPr>
          <a:xfrm>
            <a:off x="4811269" y="1115567"/>
            <a:ext cx="2158365" cy="1487805"/>
          </a:xfrm>
          <a:custGeom>
            <a:avLst/>
            <a:gdLst/>
            <a:ahLst/>
            <a:cxnLst/>
            <a:rect l="l" t="t" r="r" b="b"/>
            <a:pathLst>
              <a:path w="2158365" h="1487805">
                <a:moveTo>
                  <a:pt x="2158288" y="0"/>
                </a:moveTo>
                <a:lnTo>
                  <a:pt x="2158288" y="1317612"/>
                </a:lnTo>
                <a:lnTo>
                  <a:pt x="0" y="1317612"/>
                </a:lnTo>
                <a:lnTo>
                  <a:pt x="0" y="1487360"/>
                </a:lnTo>
              </a:path>
            </a:pathLst>
          </a:custGeom>
          <a:ln w="12699">
            <a:solidFill>
              <a:srgbClr val="3D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1">
            <a:extLst>
              <a:ext uri="{FF2B5EF4-FFF2-40B4-BE49-F238E27FC236}">
                <a16:creationId xmlns:a16="http://schemas.microsoft.com/office/drawing/2014/main" id="{3AD868F1-BB99-43F5-9E44-E3A3D2C71560}"/>
              </a:ext>
            </a:extLst>
          </p:cNvPr>
          <p:cNvGrpSpPr/>
          <p:nvPr/>
        </p:nvGrpSpPr>
        <p:grpSpPr>
          <a:xfrm>
            <a:off x="2035816" y="3405885"/>
            <a:ext cx="180340" cy="2630805"/>
            <a:chOff x="2035816" y="3405885"/>
            <a:chExt cx="180340" cy="2630805"/>
          </a:xfrm>
        </p:grpSpPr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1CDCA2EF-A536-4BBF-8F4C-E2848B2A9AD1}"/>
                </a:ext>
              </a:extLst>
            </p:cNvPr>
            <p:cNvSpPr/>
            <p:nvPr/>
          </p:nvSpPr>
          <p:spPr>
            <a:xfrm>
              <a:off x="2042166" y="3412235"/>
              <a:ext cx="167640" cy="2618105"/>
            </a:xfrm>
            <a:custGeom>
              <a:avLst/>
              <a:gdLst/>
              <a:ahLst/>
              <a:cxnLst/>
              <a:rect l="l" t="t" r="r" b="b"/>
              <a:pathLst>
                <a:path w="167639" h="2618104">
                  <a:moveTo>
                    <a:pt x="167208" y="0"/>
                  </a:moveTo>
                  <a:lnTo>
                    <a:pt x="0" y="2617508"/>
                  </a:lnTo>
                </a:path>
              </a:pathLst>
            </a:custGeom>
            <a:ln w="12700">
              <a:solidFill>
                <a:srgbClr val="47A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96157266-4B1D-40BD-AAFF-BA19DF246490}"/>
                </a:ext>
              </a:extLst>
            </p:cNvPr>
            <p:cNvSpPr/>
            <p:nvPr/>
          </p:nvSpPr>
          <p:spPr>
            <a:xfrm>
              <a:off x="2072633" y="3412235"/>
              <a:ext cx="136525" cy="1596390"/>
            </a:xfrm>
            <a:custGeom>
              <a:avLst/>
              <a:gdLst/>
              <a:ahLst/>
              <a:cxnLst/>
              <a:rect l="l" t="t" r="r" b="b"/>
              <a:pathLst>
                <a:path w="136525" h="1596389">
                  <a:moveTo>
                    <a:pt x="136131" y="0"/>
                  </a:moveTo>
                  <a:lnTo>
                    <a:pt x="0" y="1596288"/>
                  </a:lnTo>
                </a:path>
              </a:pathLst>
            </a:custGeom>
            <a:ln w="12699">
              <a:solidFill>
                <a:srgbClr val="47A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6F581042-B473-41CC-B36F-32D72FE87B3E}"/>
                </a:ext>
              </a:extLst>
            </p:cNvPr>
            <p:cNvSpPr/>
            <p:nvPr/>
          </p:nvSpPr>
          <p:spPr>
            <a:xfrm>
              <a:off x="2061975" y="3412235"/>
              <a:ext cx="147955" cy="614680"/>
            </a:xfrm>
            <a:custGeom>
              <a:avLst/>
              <a:gdLst/>
              <a:ahLst/>
              <a:cxnLst/>
              <a:rect l="l" t="t" r="r" b="b"/>
              <a:pathLst>
                <a:path w="147955" h="614679">
                  <a:moveTo>
                    <a:pt x="147713" y="0"/>
                  </a:moveTo>
                  <a:lnTo>
                    <a:pt x="0" y="614070"/>
                  </a:lnTo>
                </a:path>
              </a:pathLst>
            </a:custGeom>
            <a:ln w="12699">
              <a:solidFill>
                <a:srgbClr val="47A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5">
            <a:extLst>
              <a:ext uri="{FF2B5EF4-FFF2-40B4-BE49-F238E27FC236}">
                <a16:creationId xmlns:a16="http://schemas.microsoft.com/office/drawing/2014/main" id="{5A708AC2-EDA2-4EA1-9756-6BEDCB82C765}"/>
              </a:ext>
            </a:extLst>
          </p:cNvPr>
          <p:cNvGrpSpPr/>
          <p:nvPr/>
        </p:nvGrpSpPr>
        <p:grpSpPr>
          <a:xfrm>
            <a:off x="2849623" y="303276"/>
            <a:ext cx="4933950" cy="2306320"/>
            <a:chOff x="2849623" y="303276"/>
            <a:chExt cx="4933950" cy="2306320"/>
          </a:xfrm>
        </p:grpSpPr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43EF2D66-371A-4464-B573-15BF0BA03727}"/>
                </a:ext>
              </a:extLst>
            </p:cNvPr>
            <p:cNvSpPr/>
            <p:nvPr/>
          </p:nvSpPr>
          <p:spPr>
            <a:xfrm>
              <a:off x="2855973" y="1115568"/>
              <a:ext cx="4114800" cy="1487805"/>
            </a:xfrm>
            <a:custGeom>
              <a:avLst/>
              <a:gdLst/>
              <a:ahLst/>
              <a:cxnLst/>
              <a:rect l="l" t="t" r="r" b="b"/>
              <a:pathLst>
                <a:path w="4114800" h="1487805">
                  <a:moveTo>
                    <a:pt x="4114495" y="0"/>
                  </a:moveTo>
                  <a:lnTo>
                    <a:pt x="4114495" y="1317612"/>
                  </a:lnTo>
                  <a:lnTo>
                    <a:pt x="0" y="1317612"/>
                  </a:lnTo>
                  <a:lnTo>
                    <a:pt x="0" y="1487360"/>
                  </a:lnTo>
                </a:path>
              </a:pathLst>
            </a:custGeom>
            <a:ln w="12700">
              <a:solidFill>
                <a:srgbClr val="3D8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6E9CF8EC-562B-4D48-B204-32C089BE7F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8484" y="303276"/>
              <a:ext cx="1624583" cy="816863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A07D2C6A-5A36-4886-B621-A4BBDD627477}"/>
              </a:ext>
            </a:extLst>
          </p:cNvPr>
          <p:cNvSpPr txBox="1"/>
          <p:nvPr/>
        </p:nvSpPr>
        <p:spPr>
          <a:xfrm>
            <a:off x="6181546" y="398708"/>
            <a:ext cx="1579880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indent="-2540" algn="ctr">
              <a:lnSpc>
                <a:spcPct val="91500"/>
              </a:lnSpc>
              <a:spcBef>
                <a:spcPts val="195"/>
              </a:spcBef>
            </a:pPr>
            <a:r>
              <a:rPr sz="1000" b="0" dirty="0">
                <a:latin typeface="Calibri Light"/>
                <a:cs typeface="Calibri Light"/>
              </a:rPr>
              <a:t>Kentucky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Workforce </a:t>
            </a:r>
            <a:r>
              <a:rPr sz="1000" b="0" dirty="0">
                <a:latin typeface="Calibri Light"/>
                <a:cs typeface="Calibri Light"/>
              </a:rPr>
              <a:t>Innovation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Board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(KWIB)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spc="-20" dirty="0">
                <a:latin typeface="Calibri Light"/>
                <a:cs typeface="Calibri Light"/>
              </a:rPr>
              <a:t>Chair </a:t>
            </a:r>
            <a:r>
              <a:rPr sz="1000" b="0" dirty="0">
                <a:latin typeface="Calibri Light"/>
                <a:cs typeface="Calibri Light"/>
              </a:rPr>
              <a:t>–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Kim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Menke;</a:t>
            </a:r>
            <a:r>
              <a:rPr sz="1000" b="0" spc="-5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Vice-</a:t>
            </a:r>
            <a:endParaRPr sz="1000">
              <a:latin typeface="Calibri Light"/>
              <a:cs typeface="Calibri Light"/>
            </a:endParaRPr>
          </a:p>
          <a:p>
            <a:pPr marL="635" algn="ctr">
              <a:lnSpc>
                <a:spcPts val="1105"/>
              </a:lnSpc>
            </a:pPr>
            <a:r>
              <a:rPr sz="1000" b="0" spc="-10" dirty="0">
                <a:latin typeface="Calibri Light"/>
                <a:cs typeface="Calibri Light"/>
              </a:rPr>
              <a:t>Chair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–</a:t>
            </a:r>
            <a:r>
              <a:rPr sz="1000" b="0" spc="1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Lori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Ulrich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23" name="object 19">
            <a:extLst>
              <a:ext uri="{FF2B5EF4-FFF2-40B4-BE49-F238E27FC236}">
                <a16:creationId xmlns:a16="http://schemas.microsoft.com/office/drawing/2014/main" id="{22ABAFBF-40BE-40A0-A06A-3D2ED5A0D42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3683" y="2599944"/>
            <a:ext cx="1624583" cy="815339"/>
          </a:xfrm>
          <a:prstGeom prst="rect">
            <a:avLst/>
          </a:prstGeom>
        </p:spPr>
      </p:pic>
      <p:sp>
        <p:nvSpPr>
          <p:cNvPr id="24" name="object 20">
            <a:extLst>
              <a:ext uri="{FF2B5EF4-FFF2-40B4-BE49-F238E27FC236}">
                <a16:creationId xmlns:a16="http://schemas.microsoft.com/office/drawing/2014/main" id="{3AD68CBE-11EF-4E6F-BF48-A921E202B846}"/>
              </a:ext>
            </a:extLst>
          </p:cNvPr>
          <p:cNvSpPr txBox="1"/>
          <p:nvPr/>
        </p:nvSpPr>
        <p:spPr>
          <a:xfrm>
            <a:off x="2123390" y="2737058"/>
            <a:ext cx="1464310" cy="511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5"/>
              </a:spcBef>
            </a:pPr>
            <a:r>
              <a:rPr sz="1000" b="0" dirty="0">
                <a:latin typeface="Calibri Light"/>
                <a:cs typeface="Calibri Light"/>
              </a:rPr>
              <a:t>Workforce</a:t>
            </a:r>
            <a:r>
              <a:rPr sz="1000" b="0" spc="-10" dirty="0">
                <a:latin typeface="Calibri Light"/>
                <a:cs typeface="Calibri Light"/>
              </a:rPr>
              <a:t> Participation</a:t>
            </a:r>
            <a:r>
              <a:rPr sz="1000" b="0" spc="25" dirty="0">
                <a:latin typeface="Calibri Light"/>
                <a:cs typeface="Calibri Light"/>
              </a:rPr>
              <a:t> </a:t>
            </a:r>
            <a:r>
              <a:rPr sz="1000" b="0" spc="-25" dirty="0">
                <a:latin typeface="Calibri Light"/>
                <a:cs typeface="Calibri Light"/>
              </a:rPr>
              <a:t>and </a:t>
            </a:r>
            <a:r>
              <a:rPr sz="1000" b="0" spc="-10" dirty="0">
                <a:latin typeface="Calibri Light"/>
                <a:cs typeface="Calibri Light"/>
              </a:rPr>
              <a:t>Sustainability</a:t>
            </a:r>
            <a:r>
              <a:rPr sz="1000" b="0" spc="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committee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endParaRPr sz="1000">
              <a:latin typeface="Calibri Light"/>
              <a:cs typeface="Calibri Light"/>
            </a:endParaRPr>
          </a:p>
          <a:p>
            <a:pPr marL="28575" algn="ctr">
              <a:lnSpc>
                <a:spcPct val="100000"/>
              </a:lnSpc>
              <a:spcBef>
                <a:spcPts val="305"/>
              </a:spcBef>
            </a:pPr>
            <a:r>
              <a:rPr sz="1000" b="0" spc="-10" dirty="0">
                <a:latin typeface="Calibri Light"/>
                <a:cs typeface="Calibri Light"/>
              </a:rPr>
              <a:t>Chair,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Amy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Luttrell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25" name="object 21">
            <a:extLst>
              <a:ext uri="{FF2B5EF4-FFF2-40B4-BE49-F238E27FC236}">
                <a16:creationId xmlns:a16="http://schemas.microsoft.com/office/drawing/2014/main" id="{39220094-7614-4805-95C6-A30DE2E1560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7400" y="3617976"/>
            <a:ext cx="1624583" cy="815339"/>
          </a:xfrm>
          <a:prstGeom prst="rect">
            <a:avLst/>
          </a:prstGeom>
        </p:spPr>
      </p:pic>
      <p:sp>
        <p:nvSpPr>
          <p:cNvPr id="26" name="object 22">
            <a:extLst>
              <a:ext uri="{FF2B5EF4-FFF2-40B4-BE49-F238E27FC236}">
                <a16:creationId xmlns:a16="http://schemas.microsoft.com/office/drawing/2014/main" id="{2BF8B292-22D1-4318-BC0C-F5C86021DAA1}"/>
              </a:ext>
            </a:extLst>
          </p:cNvPr>
          <p:cNvSpPr txBox="1"/>
          <p:nvPr/>
        </p:nvSpPr>
        <p:spPr>
          <a:xfrm>
            <a:off x="2236402" y="3755301"/>
            <a:ext cx="1268095" cy="511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5"/>
              </a:spcBef>
            </a:pPr>
            <a:r>
              <a:rPr sz="1000" b="0" dirty="0">
                <a:latin typeface="Calibri Light"/>
                <a:cs typeface="Calibri Light"/>
              </a:rPr>
              <a:t>FRS </a:t>
            </a:r>
            <a:r>
              <a:rPr sz="1000" b="0" spc="-10" dirty="0">
                <a:latin typeface="Calibri Light"/>
                <a:cs typeface="Calibri Light"/>
              </a:rPr>
              <a:t>Communication</a:t>
            </a:r>
            <a:r>
              <a:rPr sz="1000" b="0" spc="40" dirty="0">
                <a:latin typeface="Calibri Light"/>
                <a:cs typeface="Calibri Light"/>
              </a:rPr>
              <a:t> </a:t>
            </a:r>
            <a:r>
              <a:rPr sz="1000" b="0" spc="-25" dirty="0">
                <a:latin typeface="Calibri Light"/>
                <a:cs typeface="Calibri Light"/>
              </a:rPr>
              <a:t>and </a:t>
            </a:r>
            <a:r>
              <a:rPr sz="1000" b="0" dirty="0">
                <a:latin typeface="Calibri Light"/>
                <a:cs typeface="Calibri Light"/>
              </a:rPr>
              <a:t>Training</a:t>
            </a:r>
            <a:r>
              <a:rPr sz="1000" b="0" spc="-50" dirty="0">
                <a:latin typeface="Calibri Light"/>
                <a:cs typeface="Calibri Light"/>
              </a:rPr>
              <a:t> –</a:t>
            </a:r>
            <a:endParaRPr sz="1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00" b="0" spc="-10" dirty="0">
                <a:latin typeface="Calibri Light"/>
                <a:cs typeface="Calibri Light"/>
              </a:rPr>
              <a:t>Chair,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Heidi Margulis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27" name="object 23">
            <a:extLst>
              <a:ext uri="{FF2B5EF4-FFF2-40B4-BE49-F238E27FC236}">
                <a16:creationId xmlns:a16="http://schemas.microsoft.com/office/drawing/2014/main" id="{A6F40FE0-2193-4BCB-BFB7-AA6417D586B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9591" y="4599432"/>
            <a:ext cx="1624583" cy="816863"/>
          </a:xfrm>
          <a:prstGeom prst="rect">
            <a:avLst/>
          </a:prstGeom>
        </p:spPr>
      </p:pic>
      <p:sp>
        <p:nvSpPr>
          <p:cNvPr id="28" name="object 24">
            <a:extLst>
              <a:ext uri="{FF2B5EF4-FFF2-40B4-BE49-F238E27FC236}">
                <a16:creationId xmlns:a16="http://schemas.microsoft.com/office/drawing/2014/main" id="{E648625D-E5E6-430F-94B6-9FE855F151D6}"/>
              </a:ext>
            </a:extLst>
          </p:cNvPr>
          <p:cNvSpPr txBox="1"/>
          <p:nvPr/>
        </p:nvSpPr>
        <p:spPr>
          <a:xfrm>
            <a:off x="2182463" y="4737517"/>
            <a:ext cx="1397000" cy="511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5"/>
              </a:spcBef>
            </a:pPr>
            <a:r>
              <a:rPr sz="1000" b="0" spc="-10" dirty="0">
                <a:latin typeface="Calibri Light"/>
                <a:cs typeface="Calibri Light"/>
              </a:rPr>
              <a:t>Opportunity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Youth /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spc="-20" dirty="0">
                <a:latin typeface="Calibri Light"/>
                <a:cs typeface="Calibri Light"/>
              </a:rPr>
              <a:t>Young </a:t>
            </a:r>
            <a:r>
              <a:rPr sz="1000" b="0" dirty="0">
                <a:latin typeface="Calibri Light"/>
                <a:cs typeface="Calibri Light"/>
              </a:rPr>
              <a:t>Adults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endParaRPr sz="1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00" b="0" spc="-10" dirty="0">
                <a:latin typeface="Calibri Light"/>
                <a:cs typeface="Calibri Light"/>
              </a:rPr>
              <a:t>Chair,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Johnny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Pittman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29" name="object 25">
            <a:extLst>
              <a:ext uri="{FF2B5EF4-FFF2-40B4-BE49-F238E27FC236}">
                <a16:creationId xmlns:a16="http://schemas.microsoft.com/office/drawing/2014/main" id="{02B58C00-9731-4C7B-9881-EE13B567BF3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7588" y="5620511"/>
            <a:ext cx="1624583" cy="816863"/>
          </a:xfrm>
          <a:prstGeom prst="rect">
            <a:avLst/>
          </a:prstGeom>
        </p:spPr>
      </p:pic>
      <p:sp>
        <p:nvSpPr>
          <p:cNvPr id="30" name="object 26">
            <a:extLst>
              <a:ext uri="{FF2B5EF4-FFF2-40B4-BE49-F238E27FC236}">
                <a16:creationId xmlns:a16="http://schemas.microsoft.com/office/drawing/2014/main" id="{78003477-C9BE-4886-AD48-E118FD586F17}"/>
              </a:ext>
            </a:extLst>
          </p:cNvPr>
          <p:cNvSpPr txBox="1"/>
          <p:nvPr/>
        </p:nvSpPr>
        <p:spPr>
          <a:xfrm>
            <a:off x="2063013" y="5688990"/>
            <a:ext cx="1576070" cy="650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05410" marR="98425" algn="ctr">
              <a:lnSpc>
                <a:spcPts val="1100"/>
              </a:lnSpc>
              <a:spcBef>
                <a:spcPts val="215"/>
              </a:spcBef>
            </a:pPr>
            <a:r>
              <a:rPr sz="1000" b="0" dirty="0">
                <a:latin typeface="Calibri Light"/>
                <a:cs typeface="Calibri Light"/>
              </a:rPr>
              <a:t>Veterans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and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Transitioning Servicemembers</a:t>
            </a:r>
            <a:endParaRPr sz="1000">
              <a:latin typeface="Calibri Light"/>
              <a:cs typeface="Calibri Light"/>
            </a:endParaRPr>
          </a:p>
          <a:p>
            <a:pPr marL="12700" marR="5080" algn="ctr">
              <a:lnSpc>
                <a:spcPts val="1090"/>
              </a:lnSpc>
              <a:spcBef>
                <a:spcPts val="434"/>
              </a:spcBef>
            </a:pPr>
            <a:r>
              <a:rPr sz="1000" b="0" spc="-10" dirty="0">
                <a:latin typeface="Calibri Light"/>
                <a:cs typeface="Calibri Light"/>
              </a:rPr>
              <a:t>Co-chairs: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Dallas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Kratzer,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Jason Hutchinson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31" name="object 27">
            <a:extLst>
              <a:ext uri="{FF2B5EF4-FFF2-40B4-BE49-F238E27FC236}">
                <a16:creationId xmlns:a16="http://schemas.microsoft.com/office/drawing/2014/main" id="{B309DF46-2BEA-4DFB-9F02-86623478AE7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0500" y="2599944"/>
            <a:ext cx="1623059" cy="815339"/>
          </a:xfrm>
          <a:prstGeom prst="rect">
            <a:avLst/>
          </a:prstGeom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51C084A5-69D4-4E80-9ACE-52C9FF1C81EF}"/>
              </a:ext>
            </a:extLst>
          </p:cNvPr>
          <p:cNvSpPr txBox="1"/>
          <p:nvPr/>
        </p:nvSpPr>
        <p:spPr>
          <a:xfrm>
            <a:off x="4136012" y="2667303"/>
            <a:ext cx="1351915" cy="6502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95"/>
              </a:spcBef>
            </a:pPr>
            <a:r>
              <a:rPr sz="1000" b="0" dirty="0">
                <a:latin typeface="Calibri Light"/>
                <a:cs typeface="Calibri Light"/>
              </a:rPr>
              <a:t>Education</a:t>
            </a:r>
            <a:r>
              <a:rPr sz="1000" b="0" spc="-6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attainment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spc="-25" dirty="0">
                <a:latin typeface="Calibri Light"/>
                <a:cs typeface="Calibri Light"/>
              </a:rPr>
              <a:t>and </a:t>
            </a:r>
            <a:r>
              <a:rPr sz="1000" b="0" dirty="0">
                <a:latin typeface="Calibri Light"/>
                <a:cs typeface="Calibri Light"/>
              </a:rPr>
              <a:t>employer</a:t>
            </a:r>
            <a:r>
              <a:rPr sz="1000" b="0" spc="-5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engagement </a:t>
            </a:r>
            <a:r>
              <a:rPr sz="1000" b="0" dirty="0">
                <a:latin typeface="Calibri Light"/>
                <a:cs typeface="Calibri Light"/>
              </a:rPr>
              <a:t>committee</a:t>
            </a:r>
            <a:r>
              <a:rPr sz="1000" b="0" spc="-50" dirty="0">
                <a:latin typeface="Calibri Light"/>
                <a:cs typeface="Calibri Light"/>
              </a:rPr>
              <a:t> –</a:t>
            </a:r>
            <a:endParaRPr sz="1000">
              <a:latin typeface="Calibri Light"/>
              <a:cs typeface="Calibri Light"/>
            </a:endParaRPr>
          </a:p>
          <a:p>
            <a:pPr marL="2540" algn="ctr">
              <a:lnSpc>
                <a:spcPct val="100000"/>
              </a:lnSpc>
              <a:spcBef>
                <a:spcPts val="325"/>
              </a:spcBef>
            </a:pPr>
            <a:r>
              <a:rPr sz="1000" b="0" spc="-10" dirty="0">
                <a:latin typeface="Calibri Light"/>
                <a:cs typeface="Calibri Light"/>
              </a:rPr>
              <a:t>Chair, Beth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Davisson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33" name="object 29">
            <a:extLst>
              <a:ext uri="{FF2B5EF4-FFF2-40B4-BE49-F238E27FC236}">
                <a16:creationId xmlns:a16="http://schemas.microsoft.com/office/drawing/2014/main" id="{D8422787-0FE9-414A-B12D-E1935E2EA65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4884" y="3614928"/>
            <a:ext cx="1624583" cy="816863"/>
          </a:xfrm>
          <a:prstGeom prst="rect">
            <a:avLst/>
          </a:prstGeom>
        </p:spPr>
      </p:pic>
      <p:sp>
        <p:nvSpPr>
          <p:cNvPr id="34" name="object 30">
            <a:extLst>
              <a:ext uri="{FF2B5EF4-FFF2-40B4-BE49-F238E27FC236}">
                <a16:creationId xmlns:a16="http://schemas.microsoft.com/office/drawing/2014/main" id="{DF496E2C-9595-46E4-967A-A0AA2F051928}"/>
              </a:ext>
            </a:extLst>
          </p:cNvPr>
          <p:cNvSpPr txBox="1"/>
          <p:nvPr/>
        </p:nvSpPr>
        <p:spPr>
          <a:xfrm>
            <a:off x="4190029" y="3781125"/>
            <a:ext cx="129413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27000"/>
              </a:lnSpc>
              <a:spcBef>
                <a:spcPts val="100"/>
              </a:spcBef>
            </a:pPr>
            <a:r>
              <a:rPr sz="1000" b="0" dirty="0">
                <a:latin typeface="Calibri Light"/>
                <a:cs typeface="Calibri Light"/>
              </a:rPr>
              <a:t>CTE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Perkins</a:t>
            </a:r>
            <a:r>
              <a:rPr sz="1000" b="0" spc="-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Leadership</a:t>
            </a:r>
            <a:r>
              <a:rPr sz="1000" b="0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r>
              <a:rPr sz="1000" b="0" spc="-10" dirty="0">
                <a:latin typeface="Calibri Light"/>
                <a:cs typeface="Calibri Light"/>
              </a:rPr>
              <a:t> Chair, Karla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Tipton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35" name="object 31">
            <a:extLst>
              <a:ext uri="{FF2B5EF4-FFF2-40B4-BE49-F238E27FC236}">
                <a16:creationId xmlns:a16="http://schemas.microsoft.com/office/drawing/2014/main" id="{150743ED-64DD-406C-9BEC-7ADB638A343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92879" y="4599432"/>
            <a:ext cx="1624583" cy="815339"/>
          </a:xfrm>
          <a:prstGeom prst="rect">
            <a:avLst/>
          </a:prstGeom>
        </p:spPr>
      </p:pic>
      <p:sp>
        <p:nvSpPr>
          <p:cNvPr id="36" name="object 32">
            <a:extLst>
              <a:ext uri="{FF2B5EF4-FFF2-40B4-BE49-F238E27FC236}">
                <a16:creationId xmlns:a16="http://schemas.microsoft.com/office/drawing/2014/main" id="{9046BDE1-31F9-4DFF-A2E3-88254B8040FF}"/>
              </a:ext>
            </a:extLst>
          </p:cNvPr>
          <p:cNvSpPr txBox="1"/>
          <p:nvPr/>
        </p:nvSpPr>
        <p:spPr>
          <a:xfrm>
            <a:off x="4066496" y="4597200"/>
            <a:ext cx="1478280" cy="7899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5"/>
              </a:spcBef>
            </a:pPr>
            <a:r>
              <a:rPr sz="1000" b="0" dirty="0">
                <a:latin typeface="Calibri Light"/>
                <a:cs typeface="Calibri Light"/>
              </a:rPr>
              <a:t>CTE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Certification</a:t>
            </a:r>
            <a:r>
              <a:rPr sz="1000" b="0" spc="5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Continuous Improvement</a:t>
            </a:r>
            <a:r>
              <a:rPr sz="1000" b="0" spc="40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endParaRPr sz="1000">
              <a:latin typeface="Calibri Light"/>
              <a:cs typeface="Calibri Light"/>
            </a:endParaRPr>
          </a:p>
          <a:p>
            <a:pPr marL="60960" marR="53340" algn="ctr">
              <a:lnSpc>
                <a:spcPct val="91500"/>
              </a:lnSpc>
              <a:spcBef>
                <a:spcPts val="409"/>
              </a:spcBef>
            </a:pPr>
            <a:r>
              <a:rPr sz="1000" b="0" spc="-10" dirty="0">
                <a:latin typeface="Calibri Light"/>
                <a:cs typeface="Calibri Light"/>
              </a:rPr>
              <a:t>Chair,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CTE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Team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(Dr.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spc="-20" dirty="0">
                <a:latin typeface="Calibri Light"/>
                <a:cs typeface="Calibri Light"/>
              </a:rPr>
              <a:t>Beth </a:t>
            </a:r>
            <a:r>
              <a:rPr sz="1000" b="0" spc="-10" dirty="0">
                <a:latin typeface="Calibri Light"/>
                <a:cs typeface="Calibri Light"/>
              </a:rPr>
              <a:t>Hargis,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with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primary</a:t>
            </a:r>
            <a:r>
              <a:rPr sz="1000" b="0" spc="-20" dirty="0">
                <a:latin typeface="Calibri Light"/>
                <a:cs typeface="Calibri Light"/>
              </a:rPr>
              <a:t> Regan </a:t>
            </a:r>
            <a:r>
              <a:rPr sz="1000" b="0" spc="-10" dirty="0">
                <a:latin typeface="Calibri Light"/>
                <a:cs typeface="Calibri Light"/>
              </a:rPr>
              <a:t>Satterwhite)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37" name="object 33">
            <a:extLst>
              <a:ext uri="{FF2B5EF4-FFF2-40B4-BE49-F238E27FC236}">
                <a16:creationId xmlns:a16="http://schemas.microsoft.com/office/drawing/2014/main" id="{CDCD6CD2-0AA4-4E40-A68F-9009AD19D81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91355" y="5620511"/>
            <a:ext cx="1623060" cy="816863"/>
          </a:xfrm>
          <a:prstGeom prst="rect">
            <a:avLst/>
          </a:prstGeom>
        </p:spPr>
      </p:pic>
      <p:sp>
        <p:nvSpPr>
          <p:cNvPr id="38" name="object 34">
            <a:extLst>
              <a:ext uri="{FF2B5EF4-FFF2-40B4-BE49-F238E27FC236}">
                <a16:creationId xmlns:a16="http://schemas.microsoft.com/office/drawing/2014/main" id="{CC9AEC22-D2F0-423D-8F46-7982BADF774B}"/>
              </a:ext>
            </a:extLst>
          </p:cNvPr>
          <p:cNvSpPr txBox="1"/>
          <p:nvPr/>
        </p:nvSpPr>
        <p:spPr>
          <a:xfrm>
            <a:off x="4314234" y="5786742"/>
            <a:ext cx="97853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27000"/>
              </a:lnSpc>
              <a:spcBef>
                <a:spcPts val="100"/>
              </a:spcBef>
            </a:pPr>
            <a:r>
              <a:rPr sz="1000" b="0" dirty="0">
                <a:latin typeface="Calibri Light"/>
                <a:cs typeface="Calibri Light"/>
              </a:rPr>
              <a:t>Sector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Strategies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r>
              <a:rPr sz="1000" b="0" spc="-10" dirty="0">
                <a:latin typeface="Calibri Light"/>
                <a:cs typeface="Calibri Light"/>
              </a:rPr>
              <a:t> Chair, Sara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Tracy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39" name="object 35">
            <a:extLst>
              <a:ext uri="{FF2B5EF4-FFF2-40B4-BE49-F238E27FC236}">
                <a16:creationId xmlns:a16="http://schemas.microsoft.com/office/drawing/2014/main" id="{4BED96C5-3172-4A09-9C1B-95BC588CC9A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9652" y="2599944"/>
            <a:ext cx="1624582" cy="815339"/>
          </a:xfrm>
          <a:prstGeom prst="rect">
            <a:avLst/>
          </a:prstGeom>
        </p:spPr>
      </p:pic>
      <p:sp>
        <p:nvSpPr>
          <p:cNvPr id="40" name="object 36">
            <a:extLst>
              <a:ext uri="{FF2B5EF4-FFF2-40B4-BE49-F238E27FC236}">
                <a16:creationId xmlns:a16="http://schemas.microsoft.com/office/drawing/2014/main" id="{65EDD2A5-FB7D-4B29-B3FF-FBFCA1B91449}"/>
              </a:ext>
            </a:extLst>
          </p:cNvPr>
          <p:cNvSpPr txBox="1"/>
          <p:nvPr/>
        </p:nvSpPr>
        <p:spPr>
          <a:xfrm>
            <a:off x="6543603" y="2737058"/>
            <a:ext cx="1259205" cy="511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5"/>
              </a:spcBef>
            </a:pPr>
            <a:r>
              <a:rPr sz="1000" b="0" dirty="0">
                <a:latin typeface="Calibri Light"/>
                <a:cs typeface="Calibri Light"/>
              </a:rPr>
              <a:t>Resource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alignment</a:t>
            </a:r>
            <a:r>
              <a:rPr sz="1000" b="0" spc="-50" dirty="0">
                <a:latin typeface="Calibri Light"/>
                <a:cs typeface="Calibri Light"/>
              </a:rPr>
              <a:t> </a:t>
            </a:r>
            <a:r>
              <a:rPr sz="1000" b="0" spc="-25" dirty="0">
                <a:latin typeface="Calibri Light"/>
                <a:cs typeface="Calibri Light"/>
              </a:rPr>
              <a:t>and </a:t>
            </a:r>
            <a:r>
              <a:rPr sz="1000" b="0" dirty="0">
                <a:latin typeface="Calibri Light"/>
                <a:cs typeface="Calibri Light"/>
              </a:rPr>
              <a:t>funding</a:t>
            </a:r>
            <a:r>
              <a:rPr sz="1000" b="0" spc="-5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committee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endParaRPr sz="1000">
              <a:latin typeface="Calibri Light"/>
              <a:cs typeface="Calibri Light"/>
            </a:endParaRPr>
          </a:p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1000" b="0" spc="-10" dirty="0">
                <a:latin typeface="Calibri Light"/>
                <a:cs typeface="Calibri Light"/>
              </a:rPr>
              <a:t>Chair,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Kim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Menke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41" name="object 37">
            <a:extLst>
              <a:ext uri="{FF2B5EF4-FFF2-40B4-BE49-F238E27FC236}">
                <a16:creationId xmlns:a16="http://schemas.microsoft.com/office/drawing/2014/main" id="{7B05747C-F8A2-4810-AB51-87286B5EDE0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7940" y="3607308"/>
            <a:ext cx="1624583" cy="815339"/>
          </a:xfrm>
          <a:prstGeom prst="rect">
            <a:avLst/>
          </a:prstGeom>
        </p:spPr>
      </p:pic>
      <p:sp>
        <p:nvSpPr>
          <p:cNvPr id="42" name="object 38">
            <a:extLst>
              <a:ext uri="{FF2B5EF4-FFF2-40B4-BE49-F238E27FC236}">
                <a16:creationId xmlns:a16="http://schemas.microsoft.com/office/drawing/2014/main" id="{933C27E1-58E3-46E7-B96A-587A4162F06D}"/>
              </a:ext>
            </a:extLst>
          </p:cNvPr>
          <p:cNvSpPr txBox="1"/>
          <p:nvPr/>
        </p:nvSpPr>
        <p:spPr>
          <a:xfrm>
            <a:off x="6392012" y="3772297"/>
            <a:ext cx="159766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27000"/>
              </a:lnSpc>
              <a:spcBef>
                <a:spcPts val="100"/>
              </a:spcBef>
            </a:pPr>
            <a:r>
              <a:rPr sz="1000" b="0" dirty="0">
                <a:latin typeface="Calibri Light"/>
                <a:cs typeface="Calibri Light"/>
              </a:rPr>
              <a:t>Metrics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/Data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spc="-20" dirty="0">
                <a:latin typeface="Calibri Light"/>
                <a:cs typeface="Calibri Light"/>
              </a:rPr>
              <a:t>sub-</a:t>
            </a:r>
            <a:r>
              <a:rPr sz="1000" b="0" spc="-10" dirty="0">
                <a:latin typeface="Calibri Light"/>
                <a:cs typeface="Calibri Light"/>
              </a:rPr>
              <a:t>committee Co-Chairs,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Jessica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Cunningham,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43" name="object 39">
            <a:extLst>
              <a:ext uri="{FF2B5EF4-FFF2-40B4-BE49-F238E27FC236}">
                <a16:creationId xmlns:a16="http://schemas.microsoft.com/office/drawing/2014/main" id="{0AA3D517-04FD-4E7D-894B-13E66BAEA1C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4703" y="4614672"/>
            <a:ext cx="1624583" cy="815339"/>
          </a:xfrm>
          <a:prstGeom prst="rect">
            <a:avLst/>
          </a:prstGeom>
        </p:spPr>
      </p:pic>
      <p:sp>
        <p:nvSpPr>
          <p:cNvPr id="44" name="object 40">
            <a:extLst>
              <a:ext uri="{FF2B5EF4-FFF2-40B4-BE49-F238E27FC236}">
                <a16:creationId xmlns:a16="http://schemas.microsoft.com/office/drawing/2014/main" id="{CA6C6703-58D7-4713-AC90-F023320BE475}"/>
              </a:ext>
            </a:extLst>
          </p:cNvPr>
          <p:cNvSpPr txBox="1"/>
          <p:nvPr/>
        </p:nvSpPr>
        <p:spPr>
          <a:xfrm>
            <a:off x="6459782" y="4751534"/>
            <a:ext cx="1496695" cy="511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algn="ctr">
              <a:lnSpc>
                <a:spcPts val="1100"/>
              </a:lnSpc>
              <a:spcBef>
                <a:spcPts val="215"/>
              </a:spcBef>
            </a:pPr>
            <a:r>
              <a:rPr sz="1000" b="0" spc="-10" dirty="0">
                <a:latin typeface="Calibri Light"/>
                <a:cs typeface="Calibri Light"/>
              </a:rPr>
              <a:t>Memorandum</a:t>
            </a:r>
            <a:r>
              <a:rPr sz="1000" b="0" spc="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of</a:t>
            </a:r>
            <a:r>
              <a:rPr sz="1000" b="0" spc="1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Agreement (MOA)</a:t>
            </a:r>
            <a:endParaRPr sz="1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00" b="0" spc="-10" dirty="0">
                <a:latin typeface="Calibri Light"/>
                <a:cs typeface="Calibri Light"/>
              </a:rPr>
              <a:t>Chair, </a:t>
            </a:r>
            <a:r>
              <a:rPr sz="1000" b="0" spc="-20" dirty="0">
                <a:latin typeface="Calibri Light"/>
                <a:cs typeface="Calibri Light"/>
              </a:rPr>
              <a:t>OPEN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45" name="object 41">
            <a:extLst>
              <a:ext uri="{FF2B5EF4-FFF2-40B4-BE49-F238E27FC236}">
                <a16:creationId xmlns:a16="http://schemas.microsoft.com/office/drawing/2014/main" id="{6081FB32-9D26-4D21-B550-4D3D4396F83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16468" y="2599944"/>
            <a:ext cx="1624583" cy="815339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5EF5AA18-9301-4373-9313-246989DCF607}"/>
              </a:ext>
            </a:extLst>
          </p:cNvPr>
          <p:cNvSpPr txBox="1"/>
          <p:nvPr/>
        </p:nvSpPr>
        <p:spPr>
          <a:xfrm>
            <a:off x="8408398" y="2765055"/>
            <a:ext cx="144208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080" indent="-318770">
              <a:lnSpc>
                <a:spcPct val="127000"/>
              </a:lnSpc>
              <a:spcBef>
                <a:spcPts val="100"/>
              </a:spcBef>
            </a:pPr>
            <a:r>
              <a:rPr sz="1000" b="0" dirty="0">
                <a:latin typeface="Calibri Light"/>
                <a:cs typeface="Calibri Light"/>
              </a:rPr>
              <a:t>Work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Ready</a:t>
            </a:r>
            <a:r>
              <a:rPr sz="1000" b="0" spc="-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Communities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r>
              <a:rPr sz="1000" b="0" spc="-10" dirty="0">
                <a:latin typeface="Calibri Light"/>
                <a:cs typeface="Calibri Light"/>
              </a:rPr>
              <a:t> Chair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Lori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Ulrich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47" name="object 43">
            <a:extLst>
              <a:ext uri="{FF2B5EF4-FFF2-40B4-BE49-F238E27FC236}">
                <a16:creationId xmlns:a16="http://schemas.microsoft.com/office/drawing/2014/main" id="{96B75F34-0D5B-47A2-9E4C-ADE2A98388B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62088" y="1376172"/>
            <a:ext cx="1624583" cy="816863"/>
          </a:xfrm>
          <a:prstGeom prst="rect">
            <a:avLst/>
          </a:prstGeom>
        </p:spPr>
      </p:pic>
      <p:sp>
        <p:nvSpPr>
          <p:cNvPr id="48" name="object 44">
            <a:extLst>
              <a:ext uri="{FF2B5EF4-FFF2-40B4-BE49-F238E27FC236}">
                <a16:creationId xmlns:a16="http://schemas.microsoft.com/office/drawing/2014/main" id="{6CCF2497-5058-460C-ADDD-A4774DB275FE}"/>
              </a:ext>
            </a:extLst>
          </p:cNvPr>
          <p:cNvSpPr txBox="1"/>
          <p:nvPr/>
        </p:nvSpPr>
        <p:spPr>
          <a:xfrm>
            <a:off x="7635937" y="1444386"/>
            <a:ext cx="1478915" cy="650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5"/>
              </a:spcBef>
            </a:pPr>
            <a:r>
              <a:rPr sz="1000" b="0" dirty="0">
                <a:latin typeface="Calibri Light"/>
                <a:cs typeface="Calibri Light"/>
              </a:rPr>
              <a:t>Office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of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the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KWIB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Staff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20" dirty="0">
                <a:latin typeface="Calibri Light"/>
                <a:cs typeface="Calibri Light"/>
              </a:rPr>
              <a:t>(ELC </a:t>
            </a:r>
            <a:r>
              <a:rPr sz="1000" b="0" dirty="0">
                <a:latin typeface="Calibri Light"/>
                <a:cs typeface="Calibri Light"/>
              </a:rPr>
              <a:t>Admin)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endParaRPr sz="1000">
              <a:latin typeface="Calibri Light"/>
              <a:cs typeface="Calibri Light"/>
            </a:endParaRPr>
          </a:p>
          <a:p>
            <a:pPr marL="102235" marR="96520" algn="ctr">
              <a:lnSpc>
                <a:spcPts val="1090"/>
              </a:lnSpc>
              <a:spcBef>
                <a:spcPts val="434"/>
              </a:spcBef>
            </a:pPr>
            <a:r>
              <a:rPr sz="1000" b="0" spc="-10" dirty="0">
                <a:latin typeface="Calibri Light"/>
                <a:cs typeface="Calibri Light"/>
              </a:rPr>
              <a:t>Stefanie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Ebbens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Kingsley, Executive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Director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49" name="object 45">
            <a:extLst>
              <a:ext uri="{FF2B5EF4-FFF2-40B4-BE49-F238E27FC236}">
                <a16:creationId xmlns:a16="http://schemas.microsoft.com/office/drawing/2014/main" id="{53295C82-CDEE-430B-A711-8F8950E479A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75859" y="1333500"/>
            <a:ext cx="1624583" cy="816863"/>
          </a:xfrm>
          <a:prstGeom prst="rect">
            <a:avLst/>
          </a:prstGeom>
        </p:spPr>
      </p:pic>
      <p:sp>
        <p:nvSpPr>
          <p:cNvPr id="50" name="object 46">
            <a:extLst>
              <a:ext uri="{FF2B5EF4-FFF2-40B4-BE49-F238E27FC236}">
                <a16:creationId xmlns:a16="http://schemas.microsoft.com/office/drawing/2014/main" id="{B6059F1B-3920-45F9-91FB-4D3E102E005C}"/>
              </a:ext>
            </a:extLst>
          </p:cNvPr>
          <p:cNvSpPr txBox="1"/>
          <p:nvPr/>
        </p:nvSpPr>
        <p:spPr>
          <a:xfrm>
            <a:off x="5065264" y="1358918"/>
            <a:ext cx="1445895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195"/>
              </a:spcBef>
            </a:pPr>
            <a:r>
              <a:rPr sz="1000" b="0" dirty="0">
                <a:latin typeface="Calibri Light"/>
                <a:cs typeface="Calibri Light"/>
              </a:rPr>
              <a:t>Executive</a:t>
            </a:r>
            <a:r>
              <a:rPr sz="1000" b="0" spc="-5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Committee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spc="-20" dirty="0">
                <a:latin typeface="Calibri Light"/>
                <a:cs typeface="Calibri Light"/>
              </a:rPr>
              <a:t>–Kim </a:t>
            </a:r>
            <a:r>
              <a:rPr sz="1000" b="0" dirty="0">
                <a:latin typeface="Calibri Light"/>
                <a:cs typeface="Calibri Light"/>
              </a:rPr>
              <a:t>Menke,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Beth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Davisson,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spc="-25" dirty="0">
                <a:latin typeface="Calibri Light"/>
                <a:cs typeface="Calibri Light"/>
              </a:rPr>
              <a:t>Amy </a:t>
            </a:r>
            <a:r>
              <a:rPr sz="1000" b="0" dirty="0">
                <a:latin typeface="Calibri Light"/>
                <a:cs typeface="Calibri Light"/>
              </a:rPr>
              <a:t>Luttrell,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Lori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Ulrich,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Scott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51" name="object 47">
            <a:extLst>
              <a:ext uri="{FF2B5EF4-FFF2-40B4-BE49-F238E27FC236}">
                <a16:creationId xmlns:a16="http://schemas.microsoft.com/office/drawing/2014/main" id="{72E7C109-CB1B-4C59-A455-05D3E206AE67}"/>
              </a:ext>
            </a:extLst>
          </p:cNvPr>
          <p:cNvSpPr txBox="1"/>
          <p:nvPr/>
        </p:nvSpPr>
        <p:spPr>
          <a:xfrm>
            <a:off x="5053121" y="1777860"/>
            <a:ext cx="1470660" cy="3162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60985" marR="5080" indent="-248920">
              <a:lnSpc>
                <a:spcPts val="1090"/>
              </a:lnSpc>
              <a:spcBef>
                <a:spcPts val="220"/>
              </a:spcBef>
            </a:pPr>
            <a:r>
              <a:rPr sz="1000" b="0" dirty="0">
                <a:latin typeface="Calibri Light"/>
                <a:cs typeface="Calibri Light"/>
              </a:rPr>
              <a:t>Pierce,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Heidi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Margulis,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spc="-20" dirty="0">
                <a:latin typeface="Calibri Light"/>
                <a:cs typeface="Calibri Light"/>
              </a:rPr>
              <a:t>Kevin </a:t>
            </a:r>
            <a:r>
              <a:rPr sz="1000" b="0" dirty="0">
                <a:latin typeface="Calibri Light"/>
                <a:cs typeface="Calibri Light"/>
              </a:rPr>
              <a:t>Smith</a:t>
            </a:r>
            <a:r>
              <a:rPr sz="1000" b="0" spc="-2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(non-voting)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52" name="object 48">
            <a:extLst>
              <a:ext uri="{FF2B5EF4-FFF2-40B4-BE49-F238E27FC236}">
                <a16:creationId xmlns:a16="http://schemas.microsoft.com/office/drawing/2014/main" id="{42F43792-F7BF-4380-A3AD-51D4E8E803AE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13776" y="303276"/>
            <a:ext cx="1624583" cy="816863"/>
          </a:xfrm>
          <a:prstGeom prst="rect">
            <a:avLst/>
          </a:prstGeom>
        </p:spPr>
      </p:pic>
      <p:sp>
        <p:nvSpPr>
          <p:cNvPr id="53" name="object 49">
            <a:extLst>
              <a:ext uri="{FF2B5EF4-FFF2-40B4-BE49-F238E27FC236}">
                <a16:creationId xmlns:a16="http://schemas.microsoft.com/office/drawing/2014/main" id="{E0EE0437-5F57-43BB-8E4A-00E0A65F0BAE}"/>
              </a:ext>
            </a:extLst>
          </p:cNvPr>
          <p:cNvSpPr txBox="1"/>
          <p:nvPr/>
        </p:nvSpPr>
        <p:spPr>
          <a:xfrm>
            <a:off x="8172770" y="468463"/>
            <a:ext cx="1509395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  <a:spcBef>
                <a:spcPts val="195"/>
              </a:spcBef>
            </a:pPr>
            <a:r>
              <a:rPr sz="1000" b="0" dirty="0">
                <a:latin typeface="Calibri Light"/>
                <a:cs typeface="Calibri Light"/>
              </a:rPr>
              <a:t>Education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and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Workforce Development</a:t>
            </a:r>
            <a:r>
              <a:rPr sz="1000" b="0" spc="4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Collaborative</a:t>
            </a:r>
            <a:r>
              <a:rPr sz="1000" b="0" spc="60" dirty="0">
                <a:latin typeface="Calibri Light"/>
                <a:cs typeface="Calibri Light"/>
              </a:rPr>
              <a:t> </a:t>
            </a:r>
            <a:r>
              <a:rPr sz="1000" b="0" spc="-50" dirty="0">
                <a:latin typeface="Calibri Light"/>
                <a:cs typeface="Calibri Light"/>
              </a:rPr>
              <a:t>–</a:t>
            </a:r>
            <a:r>
              <a:rPr sz="1000" b="0" spc="-10" dirty="0">
                <a:latin typeface="Calibri Light"/>
                <a:cs typeface="Calibri Light"/>
              </a:rPr>
              <a:t> Chair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54" name="object 50">
            <a:extLst>
              <a:ext uri="{FF2B5EF4-FFF2-40B4-BE49-F238E27FC236}">
                <a16:creationId xmlns:a16="http://schemas.microsoft.com/office/drawing/2014/main" id="{C18553F2-FFD1-4125-9C46-C2367FE628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297" y="322579"/>
            <a:ext cx="245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KWIB</a:t>
            </a:r>
            <a:r>
              <a:rPr sz="1800" spc="-65" dirty="0"/>
              <a:t> </a:t>
            </a:r>
            <a:r>
              <a:rPr sz="1800" spc="-20" dirty="0"/>
              <a:t>Committee</a:t>
            </a:r>
            <a:r>
              <a:rPr sz="1800" spc="-55" dirty="0"/>
              <a:t> </a:t>
            </a:r>
            <a:r>
              <a:rPr sz="1800" spc="-10" dirty="0"/>
              <a:t>Structure</a:t>
            </a:r>
            <a:endParaRPr sz="1800"/>
          </a:p>
        </p:txBody>
      </p:sp>
      <p:grpSp>
        <p:nvGrpSpPr>
          <p:cNvPr id="55" name="object 51">
            <a:extLst>
              <a:ext uri="{FF2B5EF4-FFF2-40B4-BE49-F238E27FC236}">
                <a16:creationId xmlns:a16="http://schemas.microsoft.com/office/drawing/2014/main" id="{0064AB31-A68F-4AFC-8C8C-06725C9E0EEF}"/>
              </a:ext>
            </a:extLst>
          </p:cNvPr>
          <p:cNvGrpSpPr/>
          <p:nvPr/>
        </p:nvGrpSpPr>
        <p:grpSpPr>
          <a:xfrm>
            <a:off x="1007364" y="478536"/>
            <a:ext cx="2529840" cy="1358265"/>
            <a:chOff x="1007364" y="478536"/>
            <a:chExt cx="2529840" cy="1358265"/>
          </a:xfrm>
        </p:grpSpPr>
        <p:pic>
          <p:nvPicPr>
            <p:cNvPr id="56" name="object 52">
              <a:extLst>
                <a:ext uri="{FF2B5EF4-FFF2-40B4-BE49-F238E27FC236}">
                  <a16:creationId xmlns:a16="http://schemas.microsoft.com/office/drawing/2014/main" id="{E29C5FEC-A885-4ABA-8292-EC9BCD82590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364" y="478536"/>
              <a:ext cx="2529839" cy="1357883"/>
            </a:xfrm>
            <a:prstGeom prst="rect">
              <a:avLst/>
            </a:prstGeom>
          </p:spPr>
        </p:pic>
        <p:pic>
          <p:nvPicPr>
            <p:cNvPr id="57" name="object 53">
              <a:extLst>
                <a:ext uri="{FF2B5EF4-FFF2-40B4-BE49-F238E27FC236}">
                  <a16:creationId xmlns:a16="http://schemas.microsoft.com/office/drawing/2014/main" id="{30BEBC01-6283-42EE-8D66-51133DDB98A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2436" y="673608"/>
              <a:ext cx="1941575" cy="769619"/>
            </a:xfrm>
            <a:prstGeom prst="rect">
              <a:avLst/>
            </a:prstGeom>
          </p:spPr>
        </p:pic>
      </p:grpSp>
      <p:sp>
        <p:nvSpPr>
          <p:cNvPr id="58" name="object 54">
            <a:extLst>
              <a:ext uri="{FF2B5EF4-FFF2-40B4-BE49-F238E27FC236}">
                <a16:creationId xmlns:a16="http://schemas.microsoft.com/office/drawing/2014/main" id="{C18D7104-3BDE-42C0-86C8-122CA29B590D}"/>
              </a:ext>
            </a:extLst>
          </p:cNvPr>
          <p:cNvSpPr txBox="1">
            <a:spLocks/>
          </p:cNvSpPr>
          <p:nvPr/>
        </p:nvSpPr>
        <p:spPr>
          <a:xfrm>
            <a:off x="10024843" y="6335879"/>
            <a:ext cx="1728570" cy="400123"/>
          </a:xfrm>
          <a:prstGeom prst="rect">
            <a:avLst/>
          </a:prstGeom>
        </p:spPr>
        <p:txBody>
          <a:bodyPr vert="horz" wrap="square" lIns="0" tIns="160728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89"/>
              </a:lnSpc>
            </a:pPr>
            <a:r>
              <a:rPr lang="en-US" spc="-40"/>
              <a:t>August</a:t>
            </a:r>
            <a:r>
              <a:rPr lang="en-US" spc="-75"/>
              <a:t> </a:t>
            </a:r>
            <a:r>
              <a:rPr lang="en-US"/>
              <a:t>1,</a:t>
            </a:r>
            <a:r>
              <a:rPr lang="en-US" spc="-70"/>
              <a:t> </a:t>
            </a:r>
            <a:r>
              <a:rPr lang="en-US" spc="-20"/>
              <a:t>2022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75720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74AA68104F4429172E7ABD9424090" ma:contentTypeVersion="12" ma:contentTypeDescription="Create a new document." ma:contentTypeScope="" ma:versionID="709f08eeee4994b7a24a5181d8b8b6fc">
  <xsd:schema xmlns:xsd="http://www.w3.org/2001/XMLSchema" xmlns:xs="http://www.w3.org/2001/XMLSchema" xmlns:p="http://schemas.microsoft.com/office/2006/metadata/properties" xmlns:ns2="932b4009-7b77-45c7-8837-09b34472e57d" xmlns:ns3="bd2134b4-098a-4f00-9008-90c2c4b948d8" targetNamespace="http://schemas.microsoft.com/office/2006/metadata/properties" ma:root="true" ma:fieldsID="ddcdb96deeb1b85d3a60adbad3d2a8de" ns2:_="" ns3:_="">
    <xsd:import namespace="932b4009-7b77-45c7-8837-09b34472e57d"/>
    <xsd:import namespace="bd2134b4-098a-4f00-9008-90c2c4b94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b4009-7b77-45c7-8837-09b34472e5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134b4-098a-4f00-9008-90c2c4b948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A0CF66-A74E-43D7-92F2-25BF8C06D4CC}">
  <ds:schemaRefs>
    <ds:schemaRef ds:uri="12d369f4-c241-42bf-9373-e86beeae2f1b"/>
    <ds:schemaRef ds:uri="fe2150d2-6831-4424-bcf3-73dd1bdcac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3C2FFB-843B-4149-8286-2CC6DABDE0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E95958-C743-4B02-BC47-BEBFAAEC774D}">
  <ds:schemaRefs>
    <ds:schemaRef ds:uri="932b4009-7b77-45c7-8837-09b34472e57d"/>
    <ds:schemaRef ds:uri="bd2134b4-098a-4f00-9008-90c2c4b948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507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Arial</vt:lpstr>
      <vt:lpstr>Montserrat Alternates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KWIB Committee Structure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Workforce</dc:title>
  <dc:creator>Regan, Mary Pat (Education Cabinet)</dc:creator>
  <cp:lastModifiedBy>Jason Slone</cp:lastModifiedBy>
  <cp:revision>535</cp:revision>
  <dcterms:created xsi:type="dcterms:W3CDTF">2022-05-27T10:53:15Z</dcterms:created>
  <dcterms:modified xsi:type="dcterms:W3CDTF">2022-09-07T00:33:41Z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0x0101000FC74AA68104F4429172E7ABD9424090</vt:lpwstr>
  </property>
</Properties>
</file>