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3" r:id="rId5"/>
    <p:sldId id="262" r:id="rId6"/>
    <p:sldId id="258" r:id="rId7"/>
    <p:sldId id="261"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1D150B5-56B4-42E3-BE1E-1FABD72599E5}">
          <p14:sldIdLst>
            <p14:sldId id="256"/>
            <p14:sldId id="257"/>
            <p14:sldId id="260"/>
            <p14:sldId id="263"/>
            <p14:sldId id="262"/>
            <p14:sldId id="258"/>
            <p14:sldId id="261"/>
            <p14:sldId id="264"/>
            <p14:sldId id="265"/>
            <p14:sldId id="266"/>
            <p14:sldId id="267"/>
            <p14:sldId id="268"/>
            <p14:sldId id="269"/>
            <p14:sldId id="270"/>
            <p14:sldId id="271"/>
            <p14:sldId id="272"/>
            <p14:sldId id="273"/>
            <p14:sldId id="274"/>
            <p14:sldId id="275"/>
            <p14:sldId id="276"/>
            <p14:sldId id="277"/>
            <p14:sldId id="278"/>
            <p14:sldId id="279"/>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90" d="100"/>
          <a:sy n="90" d="100"/>
        </p:scale>
        <p:origin x="4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66056-B8D9-48BB-A026-3717482244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9AC34A-7551-4974-8F94-E1BE162C2C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4CACCE-BA87-4D44-ADF8-BC7BA1E11E31}"/>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5" name="Footer Placeholder 4">
            <a:extLst>
              <a:ext uri="{FF2B5EF4-FFF2-40B4-BE49-F238E27FC236}">
                <a16:creationId xmlns:a16="http://schemas.microsoft.com/office/drawing/2014/main" id="{4ACC61F5-220F-41EE-9CAB-58C85819A7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34320-F841-4BBC-84DB-AAFEB7BDD177}"/>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2789831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1F312-84C5-4980-A042-387BA33840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3AC947-AF25-4C8F-8F41-7229DFDC44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F2B6D7-34E1-4A02-B7A5-07F42ABE57BF}"/>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5" name="Footer Placeholder 4">
            <a:extLst>
              <a:ext uri="{FF2B5EF4-FFF2-40B4-BE49-F238E27FC236}">
                <a16:creationId xmlns:a16="http://schemas.microsoft.com/office/drawing/2014/main" id="{5D034A16-369E-4E55-A505-858F4742D7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62D105-0145-4B0B-AC04-07482CA87BE6}"/>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3685868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857024-ECD7-4CAA-8AF4-02E02F01C9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920DB9-5003-4A59-8DED-49C4E5CFFD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AE1F92-62A4-4316-B58E-00BC549DE9E0}"/>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5" name="Footer Placeholder 4">
            <a:extLst>
              <a:ext uri="{FF2B5EF4-FFF2-40B4-BE49-F238E27FC236}">
                <a16:creationId xmlns:a16="http://schemas.microsoft.com/office/drawing/2014/main" id="{3C7846D5-48FE-49D7-A50E-C0FE9BCC4D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477B6B-0486-49AC-B72B-597EB2E760B6}"/>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59520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1AF1B-0A36-44BF-B331-0B7FA0FFEC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D45EFA-9C10-4660-B8C4-A6290AB02F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914CDB-B6CD-48FC-99DE-6ED1C326D63A}"/>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5" name="Footer Placeholder 4">
            <a:extLst>
              <a:ext uri="{FF2B5EF4-FFF2-40B4-BE49-F238E27FC236}">
                <a16:creationId xmlns:a16="http://schemas.microsoft.com/office/drawing/2014/main" id="{555CFDD7-BB95-4EA8-B113-55F11F9FCA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B5C407-335A-44DA-AF83-E8EA95FB7720}"/>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2781370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AB05F-75C2-4DE4-8F3B-DDB167C21C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8AA07A-ACC8-41DC-9BD2-BA90ECAF18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8216AE-E10F-486D-B8C9-2ED396C1D59D}"/>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5" name="Footer Placeholder 4">
            <a:extLst>
              <a:ext uri="{FF2B5EF4-FFF2-40B4-BE49-F238E27FC236}">
                <a16:creationId xmlns:a16="http://schemas.microsoft.com/office/drawing/2014/main" id="{94323ABB-C62A-46B3-96CC-3943D9E7A2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FC13B6-C8DE-4D98-8053-DC5BD24D9117}"/>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2844422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7EA5-39F0-4CF3-B4A1-6126A69B3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DF0CF9-1628-40AD-A497-3BCBD878F4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719A3E-038A-498C-943A-B5A22F168C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92FCE6-40F5-4294-8E01-30AD1806B369}"/>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6" name="Footer Placeholder 5">
            <a:extLst>
              <a:ext uri="{FF2B5EF4-FFF2-40B4-BE49-F238E27FC236}">
                <a16:creationId xmlns:a16="http://schemas.microsoft.com/office/drawing/2014/main" id="{4BD3C06E-FBFA-4464-B1F5-C3ABF84ED6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715C4D-A402-46E6-B359-3019BD43C34C}"/>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2404417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15072-4A41-4EF1-A4A1-2DA494A65E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02E340-E38A-478C-A3B3-09F58576B8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F86919-31FB-49F7-AA4C-1629F18C6F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BA869E-D4F3-43B2-A178-CACE8C9161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CC07D3-7F08-412F-8B73-7060ED7E1E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9B7F18-5FDF-46D2-8568-518EAD65D774}"/>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8" name="Footer Placeholder 7">
            <a:extLst>
              <a:ext uri="{FF2B5EF4-FFF2-40B4-BE49-F238E27FC236}">
                <a16:creationId xmlns:a16="http://schemas.microsoft.com/office/drawing/2014/main" id="{C3F0B54F-D043-4C2D-BEDA-219A540374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F647A3-BF1A-4DA3-BEC2-0A60D6F4755D}"/>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1812609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07DD8-C17B-45F8-9663-8748D45570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966C5F-1F98-4F04-9A6F-A3FAFE0D4A7F}"/>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4" name="Footer Placeholder 3">
            <a:extLst>
              <a:ext uri="{FF2B5EF4-FFF2-40B4-BE49-F238E27FC236}">
                <a16:creationId xmlns:a16="http://schemas.microsoft.com/office/drawing/2014/main" id="{83903212-42CF-4AC0-A251-351A84F763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F01715-BAFF-497F-B89A-F867C9CDE11B}"/>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102020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8F99C5-0AF2-45E1-AF1E-AF1E3EBA4DE7}"/>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3" name="Footer Placeholder 2">
            <a:extLst>
              <a:ext uri="{FF2B5EF4-FFF2-40B4-BE49-F238E27FC236}">
                <a16:creationId xmlns:a16="http://schemas.microsoft.com/office/drawing/2014/main" id="{4B092FC9-281E-4D75-8DBB-348382888D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84C059-4238-4EE0-BF06-C225242B7429}"/>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1483067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6A265-C3DD-41E5-AC27-7584B1B1F3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FF04E1-9F47-47E9-9B5F-87D99759FC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16CB67-A3D8-44CC-9A2E-DED1E8FEFB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8F7D65-F916-4189-9851-7D92006216C0}"/>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6" name="Footer Placeholder 5">
            <a:extLst>
              <a:ext uri="{FF2B5EF4-FFF2-40B4-BE49-F238E27FC236}">
                <a16:creationId xmlns:a16="http://schemas.microsoft.com/office/drawing/2014/main" id="{6F9E744E-6A2F-4C9D-AE5A-598BF4668E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46B351-FFEA-42CB-808C-6153844D6516}"/>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286661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2442F-023C-4AA1-BDDC-265DC21C89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13559F-E96C-4C29-B815-C774FFA035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F44BD0-4F7B-4789-975A-07A17D45CC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D6915-91CD-4DB4-8A5A-0B84306905E8}"/>
              </a:ext>
            </a:extLst>
          </p:cNvPr>
          <p:cNvSpPr>
            <a:spLocks noGrp="1"/>
          </p:cNvSpPr>
          <p:nvPr>
            <p:ph type="dt" sz="half" idx="10"/>
          </p:nvPr>
        </p:nvSpPr>
        <p:spPr/>
        <p:txBody>
          <a:bodyPr/>
          <a:lstStyle/>
          <a:p>
            <a:fld id="{A8EFC3D5-3520-4987-934D-C4C0FFE15FF7}" type="datetimeFigureOut">
              <a:rPr lang="en-US" smtClean="0"/>
              <a:t>5/10/2022</a:t>
            </a:fld>
            <a:endParaRPr lang="en-US"/>
          </a:p>
        </p:txBody>
      </p:sp>
      <p:sp>
        <p:nvSpPr>
          <p:cNvPr id="6" name="Footer Placeholder 5">
            <a:extLst>
              <a:ext uri="{FF2B5EF4-FFF2-40B4-BE49-F238E27FC236}">
                <a16:creationId xmlns:a16="http://schemas.microsoft.com/office/drawing/2014/main" id="{F96C967C-3CEF-4EAC-9B3F-8159ED611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D8BE69-593E-413A-9905-0867C3793CBF}"/>
              </a:ext>
            </a:extLst>
          </p:cNvPr>
          <p:cNvSpPr>
            <a:spLocks noGrp="1"/>
          </p:cNvSpPr>
          <p:nvPr>
            <p:ph type="sldNum" sz="quarter" idx="12"/>
          </p:nvPr>
        </p:nvSpPr>
        <p:spPr/>
        <p:txBody>
          <a:bodyPr/>
          <a:lstStyle/>
          <a:p>
            <a:fld id="{5015B99C-90E7-4CC9-BF2F-56D615924A58}" type="slidenum">
              <a:rPr lang="en-US" smtClean="0"/>
              <a:t>‹#›</a:t>
            </a:fld>
            <a:endParaRPr lang="en-US"/>
          </a:p>
        </p:txBody>
      </p:sp>
    </p:spTree>
    <p:extLst>
      <p:ext uri="{BB962C8B-B14F-4D97-AF65-F5344CB8AC3E}">
        <p14:creationId xmlns:p14="http://schemas.microsoft.com/office/powerpoint/2010/main" val="3862848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5E809A-C458-4CC4-B738-A52C3CFBA6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617ED7-AD6E-480D-8020-CA94F83C87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FC9EA7-3B42-4141-AA6E-F0447291CE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EFC3D5-3520-4987-934D-C4C0FFE15FF7}" type="datetimeFigureOut">
              <a:rPr lang="en-US" smtClean="0"/>
              <a:t>5/10/2022</a:t>
            </a:fld>
            <a:endParaRPr lang="en-US"/>
          </a:p>
        </p:txBody>
      </p:sp>
      <p:sp>
        <p:nvSpPr>
          <p:cNvPr id="5" name="Footer Placeholder 4">
            <a:extLst>
              <a:ext uri="{FF2B5EF4-FFF2-40B4-BE49-F238E27FC236}">
                <a16:creationId xmlns:a16="http://schemas.microsoft.com/office/drawing/2014/main" id="{F4BED994-A9F4-4BE0-8A59-CA242A0A06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737FF9-23D3-4D6D-BEEB-A519715DD3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15B99C-90E7-4CC9-BF2F-56D615924A58}" type="slidenum">
              <a:rPr lang="en-US" smtClean="0"/>
              <a:t>‹#›</a:t>
            </a:fld>
            <a:endParaRPr lang="en-US"/>
          </a:p>
        </p:txBody>
      </p:sp>
    </p:spTree>
    <p:extLst>
      <p:ext uri="{BB962C8B-B14F-4D97-AF65-F5344CB8AC3E}">
        <p14:creationId xmlns:p14="http://schemas.microsoft.com/office/powerpoint/2010/main" val="4142692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4.xml"/><Relationship Id="rId4" Type="http://schemas.openxmlformats.org/officeDocument/2006/relationships/image" Target="../media/image21.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8904E4-E92C-4C4F-9D8B-464153799EF1}"/>
              </a:ext>
            </a:extLst>
          </p:cNvPr>
          <p:cNvSpPr>
            <a:spLocks noGrp="1"/>
          </p:cNvSpPr>
          <p:nvPr>
            <p:ph type="ctrTitle"/>
          </p:nvPr>
        </p:nvSpPr>
        <p:spPr>
          <a:xfrm>
            <a:off x="7464614" y="1783959"/>
            <a:ext cx="4087306" cy="2889114"/>
          </a:xfrm>
        </p:spPr>
        <p:txBody>
          <a:bodyPr vert="horz" lIns="91440" tIns="45720" rIns="91440" bIns="45720" rtlCol="0" anchor="b">
            <a:normAutofit fontScale="90000"/>
          </a:bodyPr>
          <a:lstStyle/>
          <a:p>
            <a:pPr algn="l"/>
            <a:r>
              <a:rPr lang="en-US" sz="6600" kern="1200">
                <a:latin typeface="+mj-lt"/>
                <a:ea typeface="+mj-ea"/>
                <a:cs typeface="+mj-cs"/>
              </a:rPr>
              <a:t>How to Use</a:t>
            </a:r>
            <a:br>
              <a:rPr lang="en-US" sz="6600" kern="1200">
                <a:latin typeface="+mj-lt"/>
                <a:ea typeface="+mj-ea"/>
                <a:cs typeface="+mj-cs"/>
              </a:rPr>
            </a:br>
            <a:r>
              <a:rPr lang="en-US" sz="6600" kern="1200">
                <a:latin typeface="+mj-lt"/>
                <a:ea typeface="+mj-ea"/>
                <a:cs typeface="+mj-cs"/>
              </a:rPr>
              <a:t>Social Media</a:t>
            </a:r>
            <a:br>
              <a:rPr lang="en-US" sz="3800" kern="1200">
                <a:latin typeface="+mj-lt"/>
                <a:ea typeface="+mj-ea"/>
                <a:cs typeface="+mj-cs"/>
              </a:rPr>
            </a:br>
            <a:br>
              <a:rPr lang="en-US" sz="3800" kern="1200">
                <a:latin typeface="+mj-lt"/>
                <a:ea typeface="+mj-ea"/>
                <a:cs typeface="+mj-cs"/>
              </a:rPr>
            </a:br>
            <a:r>
              <a:rPr lang="en-US" sz="3800" kern="1200">
                <a:latin typeface="+mj-lt"/>
                <a:ea typeface="+mj-ea"/>
                <a:cs typeface="+mj-cs"/>
              </a:rPr>
              <a:t>The Good, the Bad and </a:t>
            </a:r>
            <a:r>
              <a:rPr lang="en-US" sz="3800"/>
              <a:t>t</a:t>
            </a:r>
            <a:r>
              <a:rPr lang="en-US" sz="3800" kern="1200">
                <a:latin typeface="+mj-lt"/>
                <a:ea typeface="+mj-ea"/>
                <a:cs typeface="+mj-cs"/>
              </a:rPr>
              <a:t>he Ugly</a:t>
            </a:r>
            <a:endParaRPr lang="en-US" sz="3800" kern="1200" dirty="0">
              <a:latin typeface="+mj-lt"/>
              <a:ea typeface="+mj-ea"/>
              <a:cs typeface="+mj-cs"/>
            </a:endParaRPr>
          </a:p>
        </p:txBody>
      </p:sp>
      <p:sp>
        <p:nvSpPr>
          <p:cNvPr id="3" name="Subtitle 2">
            <a:extLst>
              <a:ext uri="{FF2B5EF4-FFF2-40B4-BE49-F238E27FC236}">
                <a16:creationId xmlns:a16="http://schemas.microsoft.com/office/drawing/2014/main" id="{C7172960-FB79-4674-A950-717D2C041E69}"/>
              </a:ext>
            </a:extLst>
          </p:cNvPr>
          <p:cNvSpPr>
            <a:spLocks noGrp="1"/>
          </p:cNvSpPr>
          <p:nvPr>
            <p:ph type="subTitle" idx="1"/>
          </p:nvPr>
        </p:nvSpPr>
        <p:spPr>
          <a:xfrm>
            <a:off x="7464612" y="4750893"/>
            <a:ext cx="4087305" cy="1147863"/>
          </a:xfrm>
        </p:spPr>
        <p:txBody>
          <a:bodyPr vert="horz" lIns="91440" tIns="45720" rIns="91440" bIns="45720" rtlCol="0" anchor="t">
            <a:normAutofit/>
          </a:bodyPr>
          <a:lstStyle/>
          <a:p>
            <a:pPr algn="l"/>
            <a:endParaRPr lang="en-US" sz="2000"/>
          </a:p>
          <a:p>
            <a:pPr algn="l"/>
            <a:endParaRPr lang="en-US" sz="2000"/>
          </a:p>
          <a:p>
            <a:pPr indent="-228600" algn="l">
              <a:buFont typeface="Arial" panose="020B0604020202020204" pitchFamily="34" charset="0"/>
              <a:buChar char="•"/>
            </a:pPr>
            <a:endParaRPr lang="en-US" sz="2000"/>
          </a:p>
          <a:p>
            <a:pPr indent="-228600" algn="l">
              <a:buFont typeface="Arial" panose="020B0604020202020204" pitchFamily="34" charset="0"/>
              <a:buChar char="•"/>
            </a:pPr>
            <a:endParaRPr lang="en-US" sz="2000"/>
          </a:p>
          <a:p>
            <a:pPr indent="-228600" algn="l">
              <a:buFont typeface="Arial" panose="020B0604020202020204" pitchFamily="34" charset="0"/>
              <a:buChar char="•"/>
            </a:pPr>
            <a:endParaRPr lang="en-US" sz="2000"/>
          </a:p>
          <a:p>
            <a:pPr indent="-228600" algn="l">
              <a:buFont typeface="Arial" panose="020B0604020202020204" pitchFamily="34" charset="0"/>
              <a:buChar char="•"/>
            </a:pPr>
            <a:endParaRPr lang="en-US" sz="2000"/>
          </a:p>
          <a:p>
            <a:pPr indent="-228600" algn="l">
              <a:buFont typeface="Arial" panose="020B0604020202020204" pitchFamily="34" charset="0"/>
              <a:buChar char="•"/>
            </a:pPr>
            <a:endParaRPr lang="en-US" sz="2000"/>
          </a:p>
          <a:p>
            <a:pPr indent="-228600" algn="l">
              <a:buFont typeface="Arial" panose="020B0604020202020204" pitchFamily="34" charset="0"/>
              <a:buChar char="•"/>
            </a:pPr>
            <a:endParaRPr lang="en-US" sz="2000"/>
          </a:p>
          <a:p>
            <a:pPr indent="-228600" algn="l">
              <a:buFont typeface="Arial" panose="020B0604020202020204" pitchFamily="34" charset="0"/>
              <a:buChar char="•"/>
            </a:pPr>
            <a:endParaRPr lang="en-US" sz="2000"/>
          </a:p>
          <a:p>
            <a:pPr indent="-228600" algn="l">
              <a:buFont typeface="Arial" panose="020B0604020202020204" pitchFamily="34" charset="0"/>
              <a:buChar char="•"/>
            </a:pPr>
            <a:endParaRPr lang="en-US" sz="2000"/>
          </a:p>
          <a:p>
            <a:pPr indent="-228600" algn="l">
              <a:buFont typeface="Arial" panose="020B0604020202020204" pitchFamily="34" charset="0"/>
              <a:buChar char="•"/>
            </a:pPr>
            <a:endParaRPr lang="en-US" sz="2000"/>
          </a:p>
          <a:p>
            <a:pPr indent="-228600" algn="l">
              <a:buFont typeface="Arial" panose="020B0604020202020204" pitchFamily="34" charset="0"/>
              <a:buChar char="•"/>
            </a:pPr>
            <a:endParaRPr lang="en-US" sz="2000" dirty="0"/>
          </a:p>
        </p:txBody>
      </p:sp>
      <p:sp>
        <p:nvSpPr>
          <p:cNvPr id="3080" name="Freeform: Shape 191">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078" name="Picture 6" descr="All the Social Media Apps You Should Know in 2021">
            <a:extLst>
              <a:ext uri="{FF2B5EF4-FFF2-40B4-BE49-F238E27FC236}">
                <a16:creationId xmlns:a16="http://schemas.microsoft.com/office/drawing/2014/main" id="{F4F43E2D-1217-428E-AA76-4F9E466BE3B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26" r="1" b="1"/>
          <a:stretch/>
        </p:blipFill>
        <p:spPr bwMode="auto">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81775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2" name="Rectangle 134">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06B66-DEFE-4562-846B-24D802BCF84B}"/>
              </a:ext>
            </a:extLst>
          </p:cNvPr>
          <p:cNvSpPr>
            <a:spLocks noGrp="1"/>
          </p:cNvSpPr>
          <p:nvPr>
            <p:ph type="title"/>
          </p:nvPr>
        </p:nvSpPr>
        <p:spPr>
          <a:xfrm>
            <a:off x="6981825" y="1641752"/>
            <a:ext cx="4391024" cy="1323439"/>
          </a:xfrm>
        </p:spPr>
        <p:txBody>
          <a:bodyPr vert="horz" lIns="91440" tIns="45720" rIns="91440" bIns="45720" rtlCol="0" anchor="t">
            <a:normAutofit/>
          </a:bodyPr>
          <a:lstStyle/>
          <a:p>
            <a:r>
              <a:rPr lang="en-US" sz="4000">
                <a:solidFill>
                  <a:schemeClr val="bg1"/>
                </a:solidFill>
              </a:rPr>
              <a:t>Keep tabs on your pals</a:t>
            </a:r>
          </a:p>
        </p:txBody>
      </p:sp>
      <p:pic>
        <p:nvPicPr>
          <p:cNvPr id="2050" name="Picture 2" descr="Why Keeping an Eye on New Career Opportunities Is Key for Your Growth |  Career Resources">
            <a:extLst>
              <a:ext uri="{FF2B5EF4-FFF2-40B4-BE49-F238E27FC236}">
                <a16:creationId xmlns:a16="http://schemas.microsoft.com/office/drawing/2014/main" id="{D159EC59-E36B-4D8A-AAB7-BE5D3EBFE530}"/>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6675" r="18119" b="2"/>
          <a:stretch/>
        </p:blipFill>
        <p:spPr bwMode="auto">
          <a:xfrm>
            <a:off x="827088" y="1498600"/>
            <a:ext cx="5260975" cy="4676775"/>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2053" name="Group 136">
            <a:extLst>
              <a:ext uri="{FF2B5EF4-FFF2-40B4-BE49-F238E27FC236}">
                <a16:creationId xmlns:a16="http://schemas.microsoft.com/office/drawing/2014/main" id="{0EAC7AFE-68C0-41EB-A1C7-108E60D7C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7088" y="4795537"/>
            <a:ext cx="5260975" cy="1410656"/>
            <a:chOff x="827088" y="4795537"/>
            <a:chExt cx="5260975" cy="1410656"/>
          </a:xfrm>
        </p:grpSpPr>
        <p:sp>
          <p:nvSpPr>
            <p:cNvPr id="138" name="Freeform: Shape 137">
              <a:extLst>
                <a:ext uri="{FF2B5EF4-FFF2-40B4-BE49-F238E27FC236}">
                  <a16:creationId xmlns:a16="http://schemas.microsoft.com/office/drawing/2014/main" id="{127393A7-D6DA-410B-8699-AA56B57BF7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8" y="4795537"/>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9" name="Freeform: Shape 138">
              <a:extLst>
                <a:ext uri="{FF2B5EF4-FFF2-40B4-BE49-F238E27FC236}">
                  <a16:creationId xmlns:a16="http://schemas.microsoft.com/office/drawing/2014/main" id="{8EC44C88-69E3-42EE-86E8-9B45F712B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8" y="4795537"/>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Content Placeholder 2">
            <a:extLst>
              <a:ext uri="{FF2B5EF4-FFF2-40B4-BE49-F238E27FC236}">
                <a16:creationId xmlns:a16="http://schemas.microsoft.com/office/drawing/2014/main" id="{2DBCE4D2-63D3-4C37-A7C1-2E9D575EBE98}"/>
              </a:ext>
            </a:extLst>
          </p:cNvPr>
          <p:cNvSpPr>
            <a:spLocks noGrp="1"/>
          </p:cNvSpPr>
          <p:nvPr>
            <p:ph sz="half" idx="1"/>
          </p:nvPr>
        </p:nvSpPr>
        <p:spPr>
          <a:xfrm>
            <a:off x="6981826" y="3146400"/>
            <a:ext cx="4391024" cy="2682000"/>
          </a:xfrm>
        </p:spPr>
        <p:txBody>
          <a:bodyPr vert="horz" lIns="91440" tIns="45720" rIns="91440" bIns="45720" rtlCol="0">
            <a:normAutofit/>
          </a:bodyPr>
          <a:lstStyle/>
          <a:p>
            <a:r>
              <a:rPr lang="en-US" sz="2400">
                <a:solidFill>
                  <a:schemeClr val="bg1">
                    <a:alpha val="80000"/>
                  </a:schemeClr>
                </a:solidFill>
                <a:effectLst/>
              </a:rPr>
              <a:t>Keep an eye on what others are posting on your profile and what you're tagged in. Consider asking for cooperation from people who are serial offenders in terms of putting up offensive stuff.</a:t>
            </a:r>
          </a:p>
          <a:p>
            <a:endParaRPr lang="en-US" sz="2400">
              <a:solidFill>
                <a:schemeClr val="bg1">
                  <a:alpha val="80000"/>
                </a:schemeClr>
              </a:solidFill>
            </a:endParaRPr>
          </a:p>
        </p:txBody>
      </p:sp>
    </p:spTree>
    <p:extLst>
      <p:ext uri="{BB962C8B-B14F-4D97-AF65-F5344CB8AC3E}">
        <p14:creationId xmlns:p14="http://schemas.microsoft.com/office/powerpoint/2010/main" val="1186072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1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20801A6-9C82-4214-A2CF-A01AEC5DF416}"/>
              </a:ext>
            </a:extLst>
          </p:cNvPr>
          <p:cNvSpPr>
            <a:spLocks noGrp="1"/>
          </p:cNvSpPr>
          <p:nvPr>
            <p:ph type="title"/>
          </p:nvPr>
        </p:nvSpPr>
        <p:spPr>
          <a:xfrm>
            <a:off x="804672" y="1412489"/>
            <a:ext cx="2871095" cy="2156621"/>
          </a:xfrm>
        </p:spPr>
        <p:txBody>
          <a:bodyPr anchor="t">
            <a:normAutofit/>
          </a:bodyPr>
          <a:lstStyle/>
          <a:p>
            <a:r>
              <a:rPr lang="en-US" sz="3600" dirty="0">
                <a:solidFill>
                  <a:srgbClr val="FFFFFF"/>
                </a:solidFill>
              </a:rPr>
              <a:t>Fine – Tune Your Privacy</a:t>
            </a:r>
          </a:p>
        </p:txBody>
      </p:sp>
      <p:sp>
        <p:nvSpPr>
          <p:cNvPr id="3" name="Content Placeholder 2">
            <a:extLst>
              <a:ext uri="{FF2B5EF4-FFF2-40B4-BE49-F238E27FC236}">
                <a16:creationId xmlns:a16="http://schemas.microsoft.com/office/drawing/2014/main" id="{5709A1FF-E021-471F-AB7F-9B9A8CC8AF8B}"/>
              </a:ext>
            </a:extLst>
          </p:cNvPr>
          <p:cNvSpPr>
            <a:spLocks noGrp="1"/>
          </p:cNvSpPr>
          <p:nvPr>
            <p:ph sz="half" idx="1"/>
          </p:nvPr>
        </p:nvSpPr>
        <p:spPr>
          <a:xfrm>
            <a:off x="5198993" y="1412489"/>
            <a:ext cx="2926080" cy="4363844"/>
          </a:xfrm>
        </p:spPr>
        <p:txBody>
          <a:bodyPr>
            <a:normAutofit/>
          </a:bodyPr>
          <a:lstStyle/>
          <a:p>
            <a:r>
              <a:rPr lang="en-US" sz="2000"/>
              <a:t>Though you want to be visible online to a potential employer, every social media and networking channel has privacy settings that let you restrict how visible you are. In some cases, you can limit what other people share about you.</a:t>
            </a:r>
          </a:p>
          <a:p>
            <a:pPr marL="0" indent="0">
              <a:buNone/>
            </a:pPr>
            <a:endParaRPr lang="en-US" sz="2000"/>
          </a:p>
        </p:txBody>
      </p:sp>
      <p:sp>
        <p:nvSpPr>
          <p:cNvPr id="4" name="Content Placeholder 3">
            <a:extLst>
              <a:ext uri="{FF2B5EF4-FFF2-40B4-BE49-F238E27FC236}">
                <a16:creationId xmlns:a16="http://schemas.microsoft.com/office/drawing/2014/main" id="{B2E378A8-0C1F-43A9-B1BA-1A96F64C054A}"/>
              </a:ext>
            </a:extLst>
          </p:cNvPr>
          <p:cNvSpPr>
            <a:spLocks noGrp="1"/>
          </p:cNvSpPr>
          <p:nvPr>
            <p:ph sz="half" idx="2"/>
          </p:nvPr>
        </p:nvSpPr>
        <p:spPr>
          <a:xfrm>
            <a:off x="8451604" y="1412489"/>
            <a:ext cx="2926080" cy="4363844"/>
          </a:xfrm>
        </p:spPr>
        <p:txBody>
          <a:bodyPr>
            <a:normAutofit/>
          </a:bodyPr>
          <a:lstStyle/>
          <a:p>
            <a:r>
              <a:rPr lang="en-US" sz="2000"/>
              <a:t>Social media sites change their privacy systems often, and sometimes this leads to a change in your personal settings. It’s good practice to review the privacy settings for all of your accounts regularly.</a:t>
            </a:r>
          </a:p>
        </p:txBody>
      </p:sp>
    </p:spTree>
    <p:extLst>
      <p:ext uri="{BB962C8B-B14F-4D97-AF65-F5344CB8AC3E}">
        <p14:creationId xmlns:p14="http://schemas.microsoft.com/office/powerpoint/2010/main" val="3328733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706ABD-F398-46A5-9AE3-C5976D9CC1A0}"/>
              </a:ext>
            </a:extLst>
          </p:cNvPr>
          <p:cNvSpPr>
            <a:spLocks noGrp="1"/>
          </p:cNvSpPr>
          <p:nvPr>
            <p:ph type="title"/>
          </p:nvPr>
        </p:nvSpPr>
        <p:spPr>
          <a:xfrm>
            <a:off x="804672" y="1412489"/>
            <a:ext cx="2871095" cy="2156621"/>
          </a:xfrm>
        </p:spPr>
        <p:txBody>
          <a:bodyPr anchor="t">
            <a:normAutofit/>
          </a:bodyPr>
          <a:lstStyle/>
          <a:p>
            <a:r>
              <a:rPr lang="en-US" sz="3600" dirty="0">
                <a:solidFill>
                  <a:srgbClr val="FFFFFF"/>
                </a:solidFill>
              </a:rPr>
              <a:t>Be Active on the Platforms You’ve Committed to</a:t>
            </a:r>
          </a:p>
        </p:txBody>
      </p:sp>
      <p:sp>
        <p:nvSpPr>
          <p:cNvPr id="3" name="Content Placeholder 2">
            <a:extLst>
              <a:ext uri="{FF2B5EF4-FFF2-40B4-BE49-F238E27FC236}">
                <a16:creationId xmlns:a16="http://schemas.microsoft.com/office/drawing/2014/main" id="{4905A531-9C81-4975-9D7E-E458A45094CD}"/>
              </a:ext>
            </a:extLst>
          </p:cNvPr>
          <p:cNvSpPr>
            <a:spLocks noGrp="1"/>
          </p:cNvSpPr>
          <p:nvPr>
            <p:ph sz="half" idx="1"/>
          </p:nvPr>
        </p:nvSpPr>
        <p:spPr>
          <a:xfrm>
            <a:off x="5198993" y="1412489"/>
            <a:ext cx="2926080" cy="4363844"/>
          </a:xfrm>
        </p:spPr>
        <p:txBody>
          <a:bodyPr>
            <a:normAutofit/>
          </a:bodyPr>
          <a:lstStyle/>
          <a:p>
            <a:r>
              <a:rPr lang="en-US" sz="1400"/>
              <a:t>Make a point of posting comments or articles, retweeting or sharing on your social media sites daily to keep them current and relevant. This shows that you’re up to speed with your industry and connected with leaders in your field. Be certain, though, that the content you’re sharing (or even clicking “Like” on) supports the image you want to deliver to a potential employer.</a:t>
            </a:r>
          </a:p>
          <a:p>
            <a:r>
              <a:rPr lang="en-US" sz="1400"/>
              <a:t>Adding fresh content regularly has a second payoff: It helps assure that when someone searches for you by name, the top of the search results page will include links to content that you posted.</a:t>
            </a:r>
          </a:p>
        </p:txBody>
      </p:sp>
      <p:sp>
        <p:nvSpPr>
          <p:cNvPr id="4" name="Content Placeholder 3">
            <a:extLst>
              <a:ext uri="{FF2B5EF4-FFF2-40B4-BE49-F238E27FC236}">
                <a16:creationId xmlns:a16="http://schemas.microsoft.com/office/drawing/2014/main" id="{40BC6306-B855-41CE-8128-9F57263EE724}"/>
              </a:ext>
            </a:extLst>
          </p:cNvPr>
          <p:cNvSpPr>
            <a:spLocks noGrp="1"/>
          </p:cNvSpPr>
          <p:nvPr>
            <p:ph sz="half" idx="2"/>
          </p:nvPr>
        </p:nvSpPr>
        <p:spPr>
          <a:xfrm>
            <a:off x="8451604" y="1412489"/>
            <a:ext cx="2926080" cy="4363844"/>
          </a:xfrm>
        </p:spPr>
        <p:txBody>
          <a:bodyPr>
            <a:normAutofit/>
          </a:bodyPr>
          <a:lstStyle/>
          <a:p>
            <a:r>
              <a:rPr lang="en-US" sz="1600"/>
              <a:t>Hiring managers look for a proper professional image, but they also want to get a bead on what makes you run and your level of comfort and engagement on social media channels.</a:t>
            </a:r>
          </a:p>
          <a:p>
            <a:r>
              <a:rPr lang="en-US" sz="1600"/>
              <a:t>About a third of employers who screen candidates via social networks found information that caused them to hire a candidate, according to LinkedIn, and this included content that showed personality and interests confirming the person was a good fit for the company culture.</a:t>
            </a:r>
          </a:p>
        </p:txBody>
      </p:sp>
    </p:spTree>
    <p:extLst>
      <p:ext uri="{BB962C8B-B14F-4D97-AF65-F5344CB8AC3E}">
        <p14:creationId xmlns:p14="http://schemas.microsoft.com/office/powerpoint/2010/main" val="157213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C52E0C8-0B53-46CA-8D73-DA8D2D4BB25D}"/>
              </a:ext>
            </a:extLst>
          </p:cNvPr>
          <p:cNvSpPr>
            <a:spLocks noGrp="1"/>
          </p:cNvSpPr>
          <p:nvPr>
            <p:ph type="title"/>
          </p:nvPr>
        </p:nvSpPr>
        <p:spPr>
          <a:xfrm>
            <a:off x="804672" y="1412489"/>
            <a:ext cx="2871095" cy="2127124"/>
          </a:xfrm>
        </p:spPr>
        <p:txBody>
          <a:bodyPr anchor="t">
            <a:normAutofit/>
          </a:bodyPr>
          <a:lstStyle/>
          <a:p>
            <a:r>
              <a:rPr lang="en-US" sz="3600">
                <a:solidFill>
                  <a:schemeClr val="bg1"/>
                </a:solidFill>
              </a:rPr>
              <a:t>Employer Side:</a:t>
            </a:r>
          </a:p>
        </p:txBody>
      </p:sp>
      <p:sp>
        <p:nvSpPr>
          <p:cNvPr id="3" name="Content Placeholder 2">
            <a:extLst>
              <a:ext uri="{FF2B5EF4-FFF2-40B4-BE49-F238E27FC236}">
                <a16:creationId xmlns:a16="http://schemas.microsoft.com/office/drawing/2014/main" id="{4578DF79-24F8-4F84-AD74-D7B45F1F9AAD}"/>
              </a:ext>
            </a:extLst>
          </p:cNvPr>
          <p:cNvSpPr>
            <a:spLocks noGrp="1"/>
          </p:cNvSpPr>
          <p:nvPr>
            <p:ph sz="half" idx="1"/>
          </p:nvPr>
        </p:nvSpPr>
        <p:spPr>
          <a:xfrm>
            <a:off x="5198993" y="1412489"/>
            <a:ext cx="2926080" cy="4363844"/>
          </a:xfrm>
        </p:spPr>
        <p:txBody>
          <a:bodyPr>
            <a:normAutofit/>
          </a:bodyPr>
          <a:lstStyle/>
          <a:p>
            <a:r>
              <a:rPr lang="en-US" sz="2000"/>
              <a:t>While social media sites are sharing platforms and a source of entertainment, college graduates and employers are now leveraging its power. These days, it’s not uncommon for employers and job seekers alike to spend an ample amount of time on social media sites to boost their hiring efforts.</a:t>
            </a:r>
          </a:p>
        </p:txBody>
      </p:sp>
      <p:sp>
        <p:nvSpPr>
          <p:cNvPr id="4" name="Content Placeholder 3">
            <a:extLst>
              <a:ext uri="{FF2B5EF4-FFF2-40B4-BE49-F238E27FC236}">
                <a16:creationId xmlns:a16="http://schemas.microsoft.com/office/drawing/2014/main" id="{67A6A7E6-8012-49B8-8218-D5F0E9C34A44}"/>
              </a:ext>
            </a:extLst>
          </p:cNvPr>
          <p:cNvSpPr>
            <a:spLocks noGrp="1"/>
          </p:cNvSpPr>
          <p:nvPr>
            <p:ph sz="half" idx="2"/>
          </p:nvPr>
        </p:nvSpPr>
        <p:spPr>
          <a:xfrm>
            <a:off x="8451604" y="1412489"/>
            <a:ext cx="2926080" cy="4363844"/>
          </a:xfrm>
        </p:spPr>
        <p:txBody>
          <a:bodyPr>
            <a:normAutofit/>
          </a:bodyPr>
          <a:lstStyle/>
          <a:p>
            <a:r>
              <a:rPr lang="en-US" sz="2000"/>
              <a:t>An applicant’s credentials and job interview results just don’t cut it anymore. Facebook, Twitter and LinkedIn posts, for example, have become a revolutionary tool, changing the way companies view and ultimately choose their employees.</a:t>
            </a:r>
          </a:p>
        </p:txBody>
      </p:sp>
    </p:spTree>
    <p:extLst>
      <p:ext uri="{BB962C8B-B14F-4D97-AF65-F5344CB8AC3E}">
        <p14:creationId xmlns:p14="http://schemas.microsoft.com/office/powerpoint/2010/main" val="369138365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8D7F160-0BF8-4E9B-8BEE-E61453619290}"/>
              </a:ext>
            </a:extLst>
          </p:cNvPr>
          <p:cNvSpPr>
            <a:spLocks noGrp="1"/>
          </p:cNvSpPr>
          <p:nvPr>
            <p:ph type="title"/>
          </p:nvPr>
        </p:nvSpPr>
        <p:spPr>
          <a:xfrm>
            <a:off x="804672" y="1412489"/>
            <a:ext cx="2871095" cy="2127124"/>
          </a:xfrm>
        </p:spPr>
        <p:txBody>
          <a:bodyPr anchor="t">
            <a:normAutofit/>
          </a:bodyPr>
          <a:lstStyle/>
          <a:p>
            <a:r>
              <a:rPr lang="en-US" sz="3600">
                <a:solidFill>
                  <a:schemeClr val="bg1"/>
                </a:solidFill>
              </a:rPr>
              <a:t>Employer Side:</a:t>
            </a:r>
          </a:p>
        </p:txBody>
      </p:sp>
      <p:sp>
        <p:nvSpPr>
          <p:cNvPr id="3" name="Content Placeholder 2">
            <a:extLst>
              <a:ext uri="{FF2B5EF4-FFF2-40B4-BE49-F238E27FC236}">
                <a16:creationId xmlns:a16="http://schemas.microsoft.com/office/drawing/2014/main" id="{486B5493-6777-48CA-9292-B1F844E8EDCD}"/>
              </a:ext>
            </a:extLst>
          </p:cNvPr>
          <p:cNvSpPr>
            <a:spLocks noGrp="1"/>
          </p:cNvSpPr>
          <p:nvPr>
            <p:ph sz="half" idx="1"/>
          </p:nvPr>
        </p:nvSpPr>
        <p:spPr>
          <a:xfrm>
            <a:off x="5198993" y="1412489"/>
            <a:ext cx="2926080" cy="4363844"/>
          </a:xfrm>
        </p:spPr>
        <p:txBody>
          <a:bodyPr>
            <a:normAutofit/>
          </a:bodyPr>
          <a:lstStyle/>
          <a:p>
            <a:r>
              <a:rPr lang="en-US" sz="1800" dirty="0"/>
              <a:t>Companies utilize social media sites for promotions and marketing, enabling the audience to find significant information on their products and services. Social media sites are also a medium informing job seekers about current job openings. Employers that use social media for recruitment purposes are able to target a broader market of potential candidates for their job positions.</a:t>
            </a:r>
          </a:p>
        </p:txBody>
      </p:sp>
      <p:sp>
        <p:nvSpPr>
          <p:cNvPr id="4" name="Content Placeholder 3">
            <a:extLst>
              <a:ext uri="{FF2B5EF4-FFF2-40B4-BE49-F238E27FC236}">
                <a16:creationId xmlns:a16="http://schemas.microsoft.com/office/drawing/2014/main" id="{F9567676-3D36-4B7D-8AC8-B3A50FED6D72}"/>
              </a:ext>
            </a:extLst>
          </p:cNvPr>
          <p:cNvSpPr>
            <a:spLocks noGrp="1"/>
          </p:cNvSpPr>
          <p:nvPr>
            <p:ph sz="half" idx="2"/>
          </p:nvPr>
        </p:nvSpPr>
        <p:spPr>
          <a:xfrm>
            <a:off x="8451604" y="1412489"/>
            <a:ext cx="2926080" cy="4363844"/>
          </a:xfrm>
        </p:spPr>
        <p:txBody>
          <a:bodyPr>
            <a:normAutofit/>
          </a:bodyPr>
          <a:lstStyle/>
          <a:p>
            <a:r>
              <a:rPr lang="en-US" sz="2000" dirty="0"/>
              <a:t>65 % of companies said that social media posts have helped them research thoroughly on their applicants’ qualifications. Some 51% of them utilize these public posts to check if the applicant is appropriate for a certain position or is flexible enough to adjust to the work environment and culture of the company.</a:t>
            </a:r>
          </a:p>
        </p:txBody>
      </p:sp>
    </p:spTree>
    <p:extLst>
      <p:ext uri="{BB962C8B-B14F-4D97-AF65-F5344CB8AC3E}">
        <p14:creationId xmlns:p14="http://schemas.microsoft.com/office/powerpoint/2010/main" val="1115581175"/>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24F5B-00D9-4632-A525-63E39D2E2C25}"/>
              </a:ext>
            </a:extLst>
          </p:cNvPr>
          <p:cNvSpPr>
            <a:spLocks noGrp="1"/>
          </p:cNvSpPr>
          <p:nvPr>
            <p:ph type="title"/>
          </p:nvPr>
        </p:nvSpPr>
        <p:spPr/>
        <p:txBody>
          <a:bodyPr/>
          <a:lstStyle/>
          <a:p>
            <a:r>
              <a:rPr lang="en-US" dirty="0"/>
              <a:t>Pro’s and Con’s</a:t>
            </a:r>
            <a:br>
              <a:rPr lang="en-US" dirty="0"/>
            </a:br>
            <a:endParaRPr lang="en-US" dirty="0"/>
          </a:p>
        </p:txBody>
      </p:sp>
      <p:sp>
        <p:nvSpPr>
          <p:cNvPr id="3" name="Content Placeholder 2">
            <a:extLst>
              <a:ext uri="{FF2B5EF4-FFF2-40B4-BE49-F238E27FC236}">
                <a16:creationId xmlns:a16="http://schemas.microsoft.com/office/drawing/2014/main" id="{4D8A99C3-26D1-411D-B9F3-D656E18CDDCD}"/>
              </a:ext>
            </a:extLst>
          </p:cNvPr>
          <p:cNvSpPr>
            <a:spLocks noGrp="1"/>
          </p:cNvSpPr>
          <p:nvPr>
            <p:ph sz="half" idx="1"/>
          </p:nvPr>
        </p:nvSpPr>
        <p:spPr/>
        <p:txBody>
          <a:bodyPr>
            <a:normAutofit fontScale="92500" lnSpcReduction="10000"/>
          </a:bodyPr>
          <a:lstStyle/>
          <a:p>
            <a:r>
              <a:rPr lang="en-US" dirty="0"/>
              <a:t>73% of Americans use at least one of eight popular social media platforms, which include Facebook, Twitter, Instagram and Snapchat. Social Media can certainly be a benefit to a company marketing efforts when used appropriately, social media use can also be a drain on employee’s productivity. Therefore, when it comes to creating a social media policy for the workplace, take a good look at the pros and cons of its use.</a:t>
            </a:r>
          </a:p>
        </p:txBody>
      </p:sp>
      <p:graphicFrame>
        <p:nvGraphicFramePr>
          <p:cNvPr id="5" name="Table 5">
            <a:extLst>
              <a:ext uri="{FF2B5EF4-FFF2-40B4-BE49-F238E27FC236}">
                <a16:creationId xmlns:a16="http://schemas.microsoft.com/office/drawing/2014/main" id="{EF2F6613-E10E-479A-A38B-CE319B57FE4D}"/>
              </a:ext>
            </a:extLst>
          </p:cNvPr>
          <p:cNvGraphicFramePr>
            <a:graphicFrameLocks noGrp="1"/>
          </p:cNvGraphicFramePr>
          <p:nvPr>
            <p:ph sz="half" idx="2"/>
            <p:extLst>
              <p:ext uri="{D42A27DB-BD31-4B8C-83A1-F6EECF244321}">
                <p14:modId xmlns:p14="http://schemas.microsoft.com/office/powerpoint/2010/main" val="691910532"/>
              </p:ext>
            </p:extLst>
          </p:nvPr>
        </p:nvGraphicFramePr>
        <p:xfrm>
          <a:off x="6172200" y="1825625"/>
          <a:ext cx="5181600" cy="148336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636571283"/>
                    </a:ext>
                  </a:extLst>
                </a:gridCol>
                <a:gridCol w="2590800">
                  <a:extLst>
                    <a:ext uri="{9D8B030D-6E8A-4147-A177-3AD203B41FA5}">
                      <a16:colId xmlns:a16="http://schemas.microsoft.com/office/drawing/2014/main" val="1912247088"/>
                    </a:ext>
                  </a:extLst>
                </a:gridCol>
              </a:tblGrid>
              <a:tr h="370840">
                <a:tc>
                  <a:txBody>
                    <a:bodyPr/>
                    <a:lstStyle/>
                    <a:p>
                      <a:r>
                        <a:rPr lang="en-US" dirty="0"/>
                        <a:t>PROS</a:t>
                      </a:r>
                    </a:p>
                  </a:txBody>
                  <a:tcPr/>
                </a:tc>
                <a:tc>
                  <a:txBody>
                    <a:bodyPr/>
                    <a:lstStyle/>
                    <a:p>
                      <a:r>
                        <a:rPr lang="en-US" dirty="0"/>
                        <a:t>CONS</a:t>
                      </a:r>
                    </a:p>
                  </a:txBody>
                  <a:tcPr/>
                </a:tc>
                <a:extLst>
                  <a:ext uri="{0D108BD9-81ED-4DB2-BD59-A6C34878D82A}">
                    <a16:rowId xmlns:a16="http://schemas.microsoft.com/office/drawing/2014/main" val="2174588777"/>
                  </a:ext>
                </a:extLst>
              </a:tr>
              <a:tr h="370840">
                <a:tc>
                  <a:txBody>
                    <a:bodyPr/>
                    <a:lstStyle/>
                    <a:p>
                      <a:r>
                        <a:rPr lang="en-US" dirty="0"/>
                        <a:t>Company Publicity</a:t>
                      </a:r>
                    </a:p>
                  </a:txBody>
                  <a:tcPr/>
                </a:tc>
                <a:tc>
                  <a:txBody>
                    <a:bodyPr/>
                    <a:lstStyle/>
                    <a:p>
                      <a:r>
                        <a:rPr lang="en-US" dirty="0"/>
                        <a:t>Image Risk</a:t>
                      </a:r>
                    </a:p>
                  </a:txBody>
                  <a:tcPr/>
                </a:tc>
                <a:extLst>
                  <a:ext uri="{0D108BD9-81ED-4DB2-BD59-A6C34878D82A}">
                    <a16:rowId xmlns:a16="http://schemas.microsoft.com/office/drawing/2014/main" val="2246078094"/>
                  </a:ext>
                </a:extLst>
              </a:tr>
              <a:tr h="370840">
                <a:tc>
                  <a:txBody>
                    <a:bodyPr/>
                    <a:lstStyle/>
                    <a:p>
                      <a:r>
                        <a:rPr lang="en-US" dirty="0"/>
                        <a:t>Morale Boost</a:t>
                      </a:r>
                    </a:p>
                  </a:txBody>
                  <a:tcPr/>
                </a:tc>
                <a:tc>
                  <a:txBody>
                    <a:bodyPr/>
                    <a:lstStyle/>
                    <a:p>
                      <a:r>
                        <a:rPr lang="en-US" dirty="0"/>
                        <a:t>Lost Productivity</a:t>
                      </a:r>
                    </a:p>
                  </a:txBody>
                  <a:tcPr/>
                </a:tc>
                <a:extLst>
                  <a:ext uri="{0D108BD9-81ED-4DB2-BD59-A6C34878D82A}">
                    <a16:rowId xmlns:a16="http://schemas.microsoft.com/office/drawing/2014/main" val="3943923521"/>
                  </a:ext>
                </a:extLst>
              </a:tr>
              <a:tr h="370840">
                <a:tc>
                  <a:txBody>
                    <a:bodyPr/>
                    <a:lstStyle/>
                    <a:p>
                      <a:r>
                        <a:rPr lang="en-US" dirty="0"/>
                        <a:t>Builds Relationships</a:t>
                      </a:r>
                    </a:p>
                  </a:txBody>
                  <a:tcPr/>
                </a:tc>
                <a:tc>
                  <a:txBody>
                    <a:bodyPr/>
                    <a:lstStyle/>
                    <a:p>
                      <a:endParaRPr lang="en-US" dirty="0"/>
                    </a:p>
                  </a:txBody>
                  <a:tcPr/>
                </a:tc>
                <a:extLst>
                  <a:ext uri="{0D108BD9-81ED-4DB2-BD59-A6C34878D82A}">
                    <a16:rowId xmlns:a16="http://schemas.microsoft.com/office/drawing/2014/main" val="3916602603"/>
                  </a:ext>
                </a:extLst>
              </a:tr>
            </a:tbl>
          </a:graphicData>
        </a:graphic>
      </p:graphicFrame>
    </p:spTree>
    <p:extLst>
      <p:ext uri="{BB962C8B-B14F-4D97-AF65-F5344CB8AC3E}">
        <p14:creationId xmlns:p14="http://schemas.microsoft.com/office/powerpoint/2010/main" val="1980524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AAFF5-4963-41A3-AB26-D89CC9A10BF2}"/>
              </a:ext>
            </a:extLst>
          </p:cNvPr>
          <p:cNvSpPr>
            <a:spLocks noGrp="1"/>
          </p:cNvSpPr>
          <p:nvPr>
            <p:ph type="title"/>
          </p:nvPr>
        </p:nvSpPr>
        <p:spPr>
          <a:xfrm>
            <a:off x="801099" y="1396289"/>
            <a:ext cx="4906281" cy="1325563"/>
          </a:xfrm>
        </p:spPr>
        <p:txBody>
          <a:bodyPr vert="horz" lIns="91440" tIns="45720" rIns="91440" bIns="45720" rtlCol="0" anchor="ctr">
            <a:normAutofit/>
          </a:bodyPr>
          <a:lstStyle/>
          <a:p>
            <a:r>
              <a:rPr lang="en-US" kern="1200">
                <a:solidFill>
                  <a:schemeClr val="tx1"/>
                </a:solidFill>
                <a:latin typeface="+mj-lt"/>
                <a:ea typeface="+mj-ea"/>
                <a:cs typeface="+mj-cs"/>
              </a:rPr>
              <a:t>Publicity:</a:t>
            </a:r>
          </a:p>
        </p:txBody>
      </p:sp>
      <p:sp>
        <p:nvSpPr>
          <p:cNvPr id="3" name="Content Placeholder 2">
            <a:extLst>
              <a:ext uri="{FF2B5EF4-FFF2-40B4-BE49-F238E27FC236}">
                <a16:creationId xmlns:a16="http://schemas.microsoft.com/office/drawing/2014/main" id="{E47E460C-6027-4F6E-AC17-DD4CE9FCC81E}"/>
              </a:ext>
            </a:extLst>
          </p:cNvPr>
          <p:cNvSpPr>
            <a:spLocks noGrp="1"/>
          </p:cNvSpPr>
          <p:nvPr>
            <p:ph sz="half" idx="1"/>
          </p:nvPr>
        </p:nvSpPr>
        <p:spPr>
          <a:xfrm>
            <a:off x="805543" y="2871982"/>
            <a:ext cx="5006336" cy="3181684"/>
          </a:xfrm>
        </p:spPr>
        <p:txBody>
          <a:bodyPr vert="horz" lIns="91440" tIns="45720" rIns="91440" bIns="45720" rtlCol="0" anchor="t">
            <a:normAutofit/>
          </a:bodyPr>
          <a:lstStyle/>
          <a:p>
            <a:r>
              <a:rPr lang="en-US" sz="1800"/>
              <a:t>Social media for your company allows you to connect with your consumers or audience, enhance your brand, bring attention to your products or services and network with like-minded people, both locally and nationally.</a:t>
            </a:r>
          </a:p>
        </p:txBody>
      </p:sp>
      <p:sp>
        <p:nvSpPr>
          <p:cNvPr id="4104" name="Freeform: Shape 138">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9218"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1" name="Freeform: Shape 140">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846"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102" name="Picture 6" descr="Difference Between Advertising and Publicity (with Comparison Chart) - Key  Differences">
            <a:extLst>
              <a:ext uri="{FF2B5EF4-FFF2-40B4-BE49-F238E27FC236}">
                <a16:creationId xmlns:a16="http://schemas.microsoft.com/office/drawing/2014/main" id="{38FD5876-538F-4EA8-8359-05B36E81C35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7800975" y="1448842"/>
            <a:ext cx="4105275" cy="2494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526724"/>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Content Placeholder 10" descr="775,328 Risk Stock Photos, Pictures &amp; Royalty-Free Images - iStock">
            <a:extLst>
              <a:ext uri="{FF2B5EF4-FFF2-40B4-BE49-F238E27FC236}">
                <a16:creationId xmlns:a16="http://schemas.microsoft.com/office/drawing/2014/main" id="{F0DCA78E-0A76-459F-94F3-1B2919906FCA}"/>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t="10746" b="4985"/>
          <a:stretch/>
        </p:blipFill>
        <p:spPr bwMode="auto">
          <a:xfrm>
            <a:off x="-1" y="10"/>
            <a:ext cx="12192000" cy="6857990"/>
          </a:xfrm>
          <a:prstGeom prst="rect">
            <a:avLst/>
          </a:prstGeom>
          <a:noFill/>
          <a:extLst>
            <a:ext uri="{909E8E84-426E-40DD-AFC4-6F175D3DCCD1}">
              <a14:hiddenFill xmlns:a14="http://schemas.microsoft.com/office/drawing/2010/main">
                <a:solidFill>
                  <a:srgbClr val="FFFFFF"/>
                </a:solidFill>
              </a14:hiddenFill>
            </a:ext>
          </a:extLst>
        </p:spPr>
      </p:pic>
      <p:sp>
        <p:nvSpPr>
          <p:cNvPr id="148"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30A924FF-01DC-4AAD-9855-BE764322EC5C}"/>
              </a:ext>
            </a:extLst>
          </p:cNvPr>
          <p:cNvSpPr>
            <a:spLocks noGrp="1"/>
          </p:cNvSpPr>
          <p:nvPr>
            <p:ph type="title"/>
          </p:nvPr>
        </p:nvSpPr>
        <p:spPr>
          <a:xfrm>
            <a:off x="709448" y="1913950"/>
            <a:ext cx="4204137" cy="1342754"/>
          </a:xfrm>
        </p:spPr>
        <p:txBody>
          <a:bodyPr vert="horz" lIns="91440" tIns="45720" rIns="91440" bIns="45720" rtlCol="0" anchor="ctr">
            <a:normAutofit/>
          </a:bodyPr>
          <a:lstStyle/>
          <a:p>
            <a:pPr algn="ctr"/>
            <a:r>
              <a:rPr lang="en-US" sz="3600"/>
              <a:t>Image Risk:</a:t>
            </a:r>
          </a:p>
        </p:txBody>
      </p:sp>
      <p:cxnSp>
        <p:nvCxnSpPr>
          <p:cNvPr id="150" name="Straight Connector 149">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37DB77A-6E24-4A28-8556-6DEF822185BB}"/>
              </a:ext>
            </a:extLst>
          </p:cNvPr>
          <p:cNvSpPr>
            <a:spLocks noGrp="1"/>
          </p:cNvSpPr>
          <p:nvPr>
            <p:ph sz="half" idx="1"/>
          </p:nvPr>
        </p:nvSpPr>
        <p:spPr>
          <a:xfrm>
            <a:off x="525516" y="3417573"/>
            <a:ext cx="4593021" cy="2619839"/>
          </a:xfrm>
        </p:spPr>
        <p:txBody>
          <a:bodyPr vert="horz" lIns="91440" tIns="45720" rIns="91440" bIns="45720" rtlCol="0" anchor="ctr">
            <a:normAutofit/>
          </a:bodyPr>
          <a:lstStyle/>
          <a:p>
            <a:r>
              <a:rPr lang="en-US" sz="1800"/>
              <a:t>The company is at risk of developing a poor image. All it takes is one poorly timed Tweet or a Facebook post that can be misinterpreted and the organization could make the local or even national news.</a:t>
            </a:r>
          </a:p>
        </p:txBody>
      </p:sp>
    </p:spTree>
    <p:extLst>
      <p:ext uri="{BB962C8B-B14F-4D97-AF65-F5344CB8AC3E}">
        <p14:creationId xmlns:p14="http://schemas.microsoft.com/office/powerpoint/2010/main" val="4208250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739CA5-F0F5-48E1-8E8C-F24B71827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3">
            <a:extLst>
              <a:ext uri="{FF2B5EF4-FFF2-40B4-BE49-F238E27FC236}">
                <a16:creationId xmlns:a16="http://schemas.microsoft.com/office/drawing/2014/main" id="{3EAD2937-F230-41D4-B9C5-975B129BF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CD444A3-C338-4886-B7F1-4BA2AF46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3DCCB7-D791-4F31-AC47-1903FD7CE040}"/>
              </a:ext>
            </a:extLst>
          </p:cNvPr>
          <p:cNvSpPr>
            <a:spLocks noGrp="1"/>
          </p:cNvSpPr>
          <p:nvPr>
            <p:ph type="title"/>
          </p:nvPr>
        </p:nvSpPr>
        <p:spPr>
          <a:xfrm>
            <a:off x="1452656" y="1444741"/>
            <a:ext cx="9357865" cy="1041901"/>
          </a:xfrm>
        </p:spPr>
        <p:txBody>
          <a:bodyPr>
            <a:normAutofit/>
          </a:bodyPr>
          <a:lstStyle/>
          <a:p>
            <a:r>
              <a:rPr lang="en-US" sz="4000"/>
              <a:t>Morale Boost:			Lost Productivity:</a:t>
            </a:r>
          </a:p>
        </p:txBody>
      </p:sp>
      <p:sp>
        <p:nvSpPr>
          <p:cNvPr id="3" name="Content Placeholder 2">
            <a:extLst>
              <a:ext uri="{FF2B5EF4-FFF2-40B4-BE49-F238E27FC236}">
                <a16:creationId xmlns:a16="http://schemas.microsoft.com/office/drawing/2014/main" id="{EEEF6E4D-3548-4DD7-B9CF-2B781A84E0B2}"/>
              </a:ext>
            </a:extLst>
          </p:cNvPr>
          <p:cNvSpPr>
            <a:spLocks noGrp="1"/>
          </p:cNvSpPr>
          <p:nvPr>
            <p:ph sz="half" idx="1"/>
          </p:nvPr>
        </p:nvSpPr>
        <p:spPr>
          <a:xfrm>
            <a:off x="1452656" y="2701427"/>
            <a:ext cx="4483324" cy="2699968"/>
          </a:xfrm>
        </p:spPr>
        <p:txBody>
          <a:bodyPr>
            <a:normAutofit/>
          </a:bodyPr>
          <a:lstStyle/>
          <a:p>
            <a:r>
              <a:rPr lang="en-US" sz="2000"/>
              <a:t>Social media use allows the employees to take short breaks throughout the day, which can actually boost productivity. Rather than going outside or to the break room, employees are able to simply take a quick mental hiatus from work while still sitting at their desks.</a:t>
            </a:r>
          </a:p>
        </p:txBody>
      </p:sp>
      <p:sp>
        <p:nvSpPr>
          <p:cNvPr id="4" name="Content Placeholder 3">
            <a:extLst>
              <a:ext uri="{FF2B5EF4-FFF2-40B4-BE49-F238E27FC236}">
                <a16:creationId xmlns:a16="http://schemas.microsoft.com/office/drawing/2014/main" id="{FEF40AC4-3F81-487F-BA66-46F4D853CF2C}"/>
              </a:ext>
            </a:extLst>
          </p:cNvPr>
          <p:cNvSpPr>
            <a:spLocks noGrp="1"/>
          </p:cNvSpPr>
          <p:nvPr>
            <p:ph sz="half" idx="2"/>
          </p:nvPr>
        </p:nvSpPr>
        <p:spPr>
          <a:xfrm>
            <a:off x="6256020" y="2701427"/>
            <a:ext cx="4554501" cy="2699968"/>
          </a:xfrm>
        </p:spPr>
        <p:txBody>
          <a:bodyPr>
            <a:normAutofit/>
          </a:bodyPr>
          <a:lstStyle/>
          <a:p>
            <a:r>
              <a:rPr lang="en-US" sz="2000"/>
              <a:t>11% spent more than an hour on social media every day at work, outside of their lunch break. They then took the average hourly wage into account and determined that the one hour per day adds up to $128.45 a week and $6,422.50 in lost productivity over the course of a year.</a:t>
            </a:r>
          </a:p>
        </p:txBody>
      </p:sp>
    </p:spTree>
    <p:extLst>
      <p:ext uri="{BB962C8B-B14F-4D97-AF65-F5344CB8AC3E}">
        <p14:creationId xmlns:p14="http://schemas.microsoft.com/office/powerpoint/2010/main" val="2433952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1E209-DB26-428C-B28E-E42507A484E6}"/>
              </a:ext>
            </a:extLst>
          </p:cNvPr>
          <p:cNvSpPr>
            <a:spLocks noGrp="1"/>
          </p:cNvSpPr>
          <p:nvPr>
            <p:ph type="title"/>
          </p:nvPr>
        </p:nvSpPr>
        <p:spPr>
          <a:xfrm>
            <a:off x="6289158" y="803325"/>
            <a:ext cx="5259707" cy="1325563"/>
          </a:xfrm>
        </p:spPr>
        <p:txBody>
          <a:bodyPr vert="horz" lIns="91440" tIns="45720" rIns="91440" bIns="45720" rtlCol="0" anchor="ctr">
            <a:normAutofit/>
          </a:bodyPr>
          <a:lstStyle/>
          <a:p>
            <a:r>
              <a:rPr lang="en-US" dirty="0"/>
              <a:t>Builds Relationships:</a:t>
            </a:r>
          </a:p>
        </p:txBody>
      </p:sp>
      <p:sp>
        <p:nvSpPr>
          <p:cNvPr id="73" name="Freeform: Shape 72">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F0A979D1-B5A3-4586-8D19-745A355FCBE4}"/>
              </a:ext>
            </a:extLst>
          </p:cNvPr>
          <p:cNvSpPr>
            <a:spLocks noGrp="1"/>
          </p:cNvSpPr>
          <p:nvPr>
            <p:ph sz="half" idx="1"/>
          </p:nvPr>
        </p:nvSpPr>
        <p:spPr>
          <a:xfrm>
            <a:off x="6289158" y="2279018"/>
            <a:ext cx="5259714" cy="3375920"/>
          </a:xfrm>
        </p:spPr>
        <p:txBody>
          <a:bodyPr vert="horz" lIns="91440" tIns="45720" rIns="91440" bIns="45720" rtlCol="0" anchor="t">
            <a:normAutofit/>
          </a:bodyPr>
          <a:lstStyle/>
          <a:p>
            <a:r>
              <a:rPr lang="en-US" sz="1800"/>
              <a:t>The use of social media in the workplace can build strong relationships, either between employees and customers or clients and between employees. When co-workers have stronger personal relationships, they often work more efficiently as a team. They might also begin to see their co-workers as friends, which can increase their satisfaction in coming to work every day.</a:t>
            </a:r>
          </a:p>
        </p:txBody>
      </p:sp>
      <p:sp>
        <p:nvSpPr>
          <p:cNvPr id="6" name="Content Placeholder 5">
            <a:extLst>
              <a:ext uri="{FF2B5EF4-FFF2-40B4-BE49-F238E27FC236}">
                <a16:creationId xmlns:a16="http://schemas.microsoft.com/office/drawing/2014/main" id="{5E9B66D8-8A82-4222-BB7B-F6200F1D90F0}"/>
              </a:ext>
            </a:extLst>
          </p:cNvPr>
          <p:cNvSpPr>
            <a:spLocks noGrp="1"/>
          </p:cNvSpPr>
          <p:nvPr>
            <p:ph sz="half" idx="2"/>
          </p:nvPr>
        </p:nvSpPr>
        <p:spPr/>
        <p:txBody>
          <a:bodyPr/>
          <a:lstStyle/>
          <a:p>
            <a:endParaRPr lang="en-US" dirty="0"/>
          </a:p>
        </p:txBody>
      </p:sp>
      <p:pic>
        <p:nvPicPr>
          <p:cNvPr id="6150" name="Picture 6" descr="25,217 Building Relationships Illustrations &amp; Clip Art - iStock">
            <a:extLst>
              <a:ext uri="{FF2B5EF4-FFF2-40B4-BE49-F238E27FC236}">
                <a16:creationId xmlns:a16="http://schemas.microsoft.com/office/drawing/2014/main" id="{E6C7D2D7-153F-4F2F-8B36-2E76587B9D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3038" y="1095375"/>
            <a:ext cx="25622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40697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B3D11-2A5A-4846-9CF6-D620D3A11EB0}"/>
              </a:ext>
            </a:extLst>
          </p:cNvPr>
          <p:cNvSpPr>
            <a:spLocks noGrp="1"/>
          </p:cNvSpPr>
          <p:nvPr>
            <p:ph type="title"/>
          </p:nvPr>
        </p:nvSpPr>
        <p:spPr>
          <a:xfrm>
            <a:off x="6230271" y="3794336"/>
            <a:ext cx="5242259" cy="1922251"/>
          </a:xfrm>
        </p:spPr>
        <p:txBody>
          <a:bodyPr vert="horz" lIns="91440" tIns="45720" rIns="91440" bIns="45720" rtlCol="0" anchor="t">
            <a:normAutofit/>
          </a:bodyPr>
          <a:lstStyle/>
          <a:p>
            <a:br>
              <a:rPr lang="en-US" sz="1900" kern="1200">
                <a:solidFill>
                  <a:schemeClr val="tx1"/>
                </a:solidFill>
                <a:latin typeface="+mj-lt"/>
                <a:ea typeface="+mj-ea"/>
                <a:cs typeface="+mj-cs"/>
              </a:rPr>
            </a:br>
            <a:br>
              <a:rPr lang="en-US" sz="1900" kern="1200">
                <a:solidFill>
                  <a:schemeClr val="tx1"/>
                </a:solidFill>
                <a:latin typeface="+mj-lt"/>
                <a:ea typeface="+mj-ea"/>
                <a:cs typeface="+mj-cs"/>
              </a:rPr>
            </a:br>
            <a:r>
              <a:rPr lang="en-US" sz="1900" kern="1200">
                <a:solidFill>
                  <a:schemeClr val="tx1"/>
                </a:solidFill>
                <a:latin typeface="+mj-lt"/>
                <a:ea typeface="+mj-ea"/>
                <a:cs typeface="+mj-cs"/>
              </a:rPr>
              <a:t>Instagram, Facebook, Twitter and Tik Tok are some of the main social media platforms</a:t>
            </a:r>
            <a:br>
              <a:rPr lang="en-US" sz="1900" kern="1200">
                <a:solidFill>
                  <a:schemeClr val="tx1"/>
                </a:solidFill>
                <a:latin typeface="+mj-lt"/>
                <a:ea typeface="+mj-ea"/>
                <a:cs typeface="+mj-cs"/>
              </a:rPr>
            </a:br>
            <a:endParaRPr lang="en-US" sz="1900" kern="1200">
              <a:solidFill>
                <a:schemeClr val="tx1"/>
              </a:solidFill>
              <a:latin typeface="+mj-lt"/>
              <a:ea typeface="+mj-ea"/>
              <a:cs typeface="+mj-cs"/>
            </a:endParaRPr>
          </a:p>
        </p:txBody>
      </p:sp>
      <p:sp>
        <p:nvSpPr>
          <p:cNvPr id="256" name="Freeform: Shape 255">
            <a:extLst>
              <a:ext uri="{FF2B5EF4-FFF2-40B4-BE49-F238E27FC236}">
                <a16:creationId xmlns:a16="http://schemas.microsoft.com/office/drawing/2014/main" id="{60B21A5C-062F-46C2-8389-53D40F46AA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83466"/>
            <a:ext cx="5549037" cy="6374535"/>
          </a:xfrm>
          <a:custGeom>
            <a:avLst/>
            <a:gdLst>
              <a:gd name="connsiteX0" fmla="*/ 2203019 w 5549037"/>
              <a:gd name="connsiteY0" fmla="*/ 0 h 6374535"/>
              <a:gd name="connsiteX1" fmla="*/ 5549037 w 5549037"/>
              <a:gd name="connsiteY1" fmla="*/ 3346018 h 6374535"/>
              <a:gd name="connsiteX2" fmla="*/ 3797930 w 5549037"/>
              <a:gd name="connsiteY2" fmla="*/ 6288190 h 6374535"/>
              <a:gd name="connsiteX3" fmla="*/ 3618689 w 5549037"/>
              <a:gd name="connsiteY3" fmla="*/ 6374535 h 6374535"/>
              <a:gd name="connsiteX4" fmla="*/ 779546 w 5549037"/>
              <a:gd name="connsiteY4" fmla="*/ 6374535 h 6374535"/>
              <a:gd name="connsiteX5" fmla="*/ 537516 w 5549037"/>
              <a:gd name="connsiteY5" fmla="*/ 6248727 h 6374535"/>
              <a:gd name="connsiteX6" fmla="*/ 74641 w 5549037"/>
              <a:gd name="connsiteY6" fmla="*/ 5927968 h 6374535"/>
              <a:gd name="connsiteX7" fmla="*/ 0 w 5549037"/>
              <a:gd name="connsiteY7" fmla="*/ 5860130 h 6374535"/>
              <a:gd name="connsiteX8" fmla="*/ 0 w 5549037"/>
              <a:gd name="connsiteY8" fmla="*/ 831906 h 6374535"/>
              <a:gd name="connsiteX9" fmla="*/ 74641 w 5549037"/>
              <a:gd name="connsiteY9" fmla="*/ 764068 h 6374535"/>
              <a:gd name="connsiteX10" fmla="*/ 2203019 w 5549037"/>
              <a:gd name="connsiteY10" fmla="*/ 0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49037" h="6374535">
                <a:moveTo>
                  <a:pt x="2203019" y="0"/>
                </a:moveTo>
                <a:cubicBezTo>
                  <a:pt x="4050974" y="0"/>
                  <a:pt x="5549037" y="1498063"/>
                  <a:pt x="5549037" y="3346018"/>
                </a:cubicBezTo>
                <a:cubicBezTo>
                  <a:pt x="5549037" y="4616487"/>
                  <a:pt x="4840968" y="5721578"/>
                  <a:pt x="3797930" y="6288190"/>
                </a:cubicBezTo>
                <a:lnTo>
                  <a:pt x="3618689" y="6374535"/>
                </a:lnTo>
                <a:lnTo>
                  <a:pt x="779546" y="6374535"/>
                </a:lnTo>
                <a:lnTo>
                  <a:pt x="537516" y="6248727"/>
                </a:lnTo>
                <a:cubicBezTo>
                  <a:pt x="374031" y="6154721"/>
                  <a:pt x="219238" y="6047301"/>
                  <a:pt x="74641" y="5927968"/>
                </a:cubicBezTo>
                <a:lnTo>
                  <a:pt x="0" y="5860130"/>
                </a:lnTo>
                <a:lnTo>
                  <a:pt x="0" y="831906"/>
                </a:lnTo>
                <a:lnTo>
                  <a:pt x="74641" y="764068"/>
                </a:lnTo>
                <a:cubicBezTo>
                  <a:pt x="653030" y="286739"/>
                  <a:pt x="1394539" y="0"/>
                  <a:pt x="2203019"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8" name="Picture 4" descr="TikTok - Make Your Day">
            <a:extLst>
              <a:ext uri="{FF2B5EF4-FFF2-40B4-BE49-F238E27FC236}">
                <a16:creationId xmlns:a16="http://schemas.microsoft.com/office/drawing/2014/main" id="{C7E7339B-8474-4BA4-BEC4-CBC19BF902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793" r="5884"/>
          <a:stretch/>
        </p:blipFill>
        <p:spPr bwMode="auto">
          <a:xfrm>
            <a:off x="1" y="647373"/>
            <a:ext cx="5385130" cy="6210629"/>
          </a:xfrm>
          <a:custGeom>
            <a:avLst/>
            <a:gdLst/>
            <a:ahLst/>
            <a:cxnLst/>
            <a:rect l="l" t="t" r="r" b="b"/>
            <a:pathLst>
              <a:path w="5385130" h="6210629">
                <a:moveTo>
                  <a:pt x="2203018" y="0"/>
                </a:moveTo>
                <a:cubicBezTo>
                  <a:pt x="3960450" y="0"/>
                  <a:pt x="5385130" y="1424680"/>
                  <a:pt x="5385130" y="3182112"/>
                </a:cubicBezTo>
                <a:cubicBezTo>
                  <a:pt x="5385130" y="4500186"/>
                  <a:pt x="4583748" y="5631087"/>
                  <a:pt x="3441640" y="6114158"/>
                </a:cubicBezTo>
                <a:lnTo>
                  <a:pt x="3178061" y="6210629"/>
                </a:lnTo>
                <a:lnTo>
                  <a:pt x="1233206" y="6210629"/>
                </a:lnTo>
                <a:lnTo>
                  <a:pt x="1108901" y="6171135"/>
                </a:lnTo>
                <a:cubicBezTo>
                  <a:pt x="767738" y="6046219"/>
                  <a:pt x="453928" y="5864559"/>
                  <a:pt x="178899" y="5637585"/>
                </a:cubicBezTo>
                <a:lnTo>
                  <a:pt x="0" y="5474990"/>
                </a:lnTo>
                <a:lnTo>
                  <a:pt x="0" y="889234"/>
                </a:lnTo>
                <a:lnTo>
                  <a:pt x="178899" y="726640"/>
                </a:lnTo>
                <a:cubicBezTo>
                  <a:pt x="728956" y="272693"/>
                  <a:pt x="1434142" y="0"/>
                  <a:pt x="2203018" y="0"/>
                </a:cubicBezTo>
                <a:close/>
              </a:path>
            </a:pathLst>
          </a:custGeom>
          <a:noFill/>
          <a:extLst>
            <a:ext uri="{909E8E84-426E-40DD-AFC4-6F175D3DCCD1}">
              <a14:hiddenFill xmlns:a14="http://schemas.microsoft.com/office/drawing/2010/main">
                <a:solidFill>
                  <a:srgbClr val="FFFFFF"/>
                </a:solidFill>
              </a14:hiddenFill>
            </a:ext>
          </a:extLst>
        </p:spPr>
      </p:pic>
      <p:sp>
        <p:nvSpPr>
          <p:cNvPr id="257" name="Freeform: Shape 256">
            <a:extLst>
              <a:ext uri="{FF2B5EF4-FFF2-40B4-BE49-F238E27FC236}">
                <a16:creationId xmlns:a16="http://schemas.microsoft.com/office/drawing/2014/main" id="{8A177BCC-4208-4795-8572-4D623BA1E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33763" y="1"/>
            <a:ext cx="4480560" cy="2513993"/>
          </a:xfrm>
          <a:custGeom>
            <a:avLst/>
            <a:gdLst>
              <a:gd name="connsiteX0" fmla="*/ 18382 w 4480560"/>
              <a:gd name="connsiteY0" fmla="*/ 0 h 2513993"/>
              <a:gd name="connsiteX1" fmla="*/ 4462178 w 4480560"/>
              <a:gd name="connsiteY1" fmla="*/ 0 h 2513993"/>
              <a:gd name="connsiteX2" fmla="*/ 4468994 w 4480560"/>
              <a:gd name="connsiteY2" fmla="*/ 44657 h 2513993"/>
              <a:gd name="connsiteX3" fmla="*/ 4480560 w 4480560"/>
              <a:gd name="connsiteY3" fmla="*/ 273713 h 2513993"/>
              <a:gd name="connsiteX4" fmla="*/ 2240280 w 4480560"/>
              <a:gd name="connsiteY4" fmla="*/ 2513993 h 2513993"/>
              <a:gd name="connsiteX5" fmla="*/ 0 w 4480560"/>
              <a:gd name="connsiteY5" fmla="*/ 273713 h 2513993"/>
              <a:gd name="connsiteX6" fmla="*/ 11567 w 4480560"/>
              <a:gd name="connsiteY6" fmla="*/ 44657 h 2513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80560" h="2513993">
                <a:moveTo>
                  <a:pt x="18382" y="0"/>
                </a:moveTo>
                <a:lnTo>
                  <a:pt x="4462178" y="0"/>
                </a:lnTo>
                <a:lnTo>
                  <a:pt x="4468994" y="44657"/>
                </a:lnTo>
                <a:cubicBezTo>
                  <a:pt x="4476642" y="119969"/>
                  <a:pt x="4480560" y="196384"/>
                  <a:pt x="4480560" y="273713"/>
                </a:cubicBezTo>
                <a:cubicBezTo>
                  <a:pt x="4480560" y="1510985"/>
                  <a:pt x="3477552" y="2513993"/>
                  <a:pt x="2240280" y="2513993"/>
                </a:cubicBezTo>
                <a:cubicBezTo>
                  <a:pt x="1003008" y="2513993"/>
                  <a:pt x="0" y="1510985"/>
                  <a:pt x="0" y="273713"/>
                </a:cubicBezTo>
                <a:cubicBezTo>
                  <a:pt x="0" y="196384"/>
                  <a:pt x="3918" y="119969"/>
                  <a:pt x="11567" y="4465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descr="Setting safety and privacy settings for social media apps | Parent Zone">
            <a:extLst>
              <a:ext uri="{FF2B5EF4-FFF2-40B4-BE49-F238E27FC236}">
                <a16:creationId xmlns:a16="http://schemas.microsoft.com/office/drawing/2014/main" id="{8B643577-4EF7-4B99-B6BE-7739D995311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601" r="5048" b="-1"/>
          <a:stretch/>
        </p:blipFill>
        <p:spPr bwMode="auto">
          <a:xfrm>
            <a:off x="5398355" y="1"/>
            <a:ext cx="4151376" cy="2349401"/>
          </a:xfrm>
          <a:custGeom>
            <a:avLst/>
            <a:gdLst/>
            <a:ahLst/>
            <a:cxnLst/>
            <a:rect l="l" t="t" r="r" b="b"/>
            <a:pathLst>
              <a:path w="4151376" h="2349401">
                <a:moveTo>
                  <a:pt x="20101" y="0"/>
                </a:moveTo>
                <a:lnTo>
                  <a:pt x="4131276" y="0"/>
                </a:lnTo>
                <a:lnTo>
                  <a:pt x="4140659" y="61486"/>
                </a:lnTo>
                <a:cubicBezTo>
                  <a:pt x="4147746" y="131265"/>
                  <a:pt x="4151376" y="202065"/>
                  <a:pt x="4151376" y="273713"/>
                </a:cubicBezTo>
                <a:cubicBezTo>
                  <a:pt x="4151376" y="1420084"/>
                  <a:pt x="3222059" y="2349401"/>
                  <a:pt x="2075688" y="2349401"/>
                </a:cubicBezTo>
                <a:cubicBezTo>
                  <a:pt x="929317" y="2349401"/>
                  <a:pt x="0" y="1420084"/>
                  <a:pt x="0" y="273713"/>
                </a:cubicBezTo>
                <a:cubicBezTo>
                  <a:pt x="0" y="202065"/>
                  <a:pt x="3630" y="131265"/>
                  <a:pt x="10717" y="61486"/>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669217"/>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1873A-4CDC-44BA-AAB4-E6090F87EB74}"/>
              </a:ext>
            </a:extLst>
          </p:cNvPr>
          <p:cNvSpPr>
            <a:spLocks noGrp="1"/>
          </p:cNvSpPr>
          <p:nvPr>
            <p:ph type="title"/>
          </p:nvPr>
        </p:nvSpPr>
        <p:spPr>
          <a:xfrm>
            <a:off x="655320" y="365125"/>
            <a:ext cx="5120114" cy="1692794"/>
          </a:xfrm>
        </p:spPr>
        <p:txBody>
          <a:bodyPr vert="horz" lIns="91440" tIns="45720" rIns="91440" bIns="45720" rtlCol="0" anchor="ctr">
            <a:normAutofit/>
          </a:bodyPr>
          <a:lstStyle/>
          <a:p>
            <a:r>
              <a:rPr lang="en-US"/>
              <a:t>What are Employers Looking For?</a:t>
            </a:r>
          </a:p>
        </p:txBody>
      </p:sp>
      <p:cxnSp>
        <p:nvCxnSpPr>
          <p:cNvPr id="7172" name="Straight Arrow Connector 7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0BC31B-90AD-4414-9A05-8A7B9D27FC51}"/>
              </a:ext>
            </a:extLst>
          </p:cNvPr>
          <p:cNvSpPr>
            <a:spLocks noGrp="1"/>
          </p:cNvSpPr>
          <p:nvPr>
            <p:ph sz="half" idx="1"/>
          </p:nvPr>
        </p:nvSpPr>
        <p:spPr>
          <a:xfrm>
            <a:off x="655321" y="2575034"/>
            <a:ext cx="5120113" cy="3462228"/>
          </a:xfrm>
        </p:spPr>
        <p:txBody>
          <a:bodyPr vert="horz" lIns="91440" tIns="45720" rIns="91440" bIns="45720" rtlCol="0">
            <a:normAutofit/>
          </a:bodyPr>
          <a:lstStyle/>
          <a:p>
            <a:r>
              <a:rPr lang="en-US" sz="1800"/>
              <a:t>When searching social networking sites, the employers surveyed reported four main things they are vigilant for:</a:t>
            </a:r>
          </a:p>
          <a:p>
            <a:r>
              <a:rPr lang="en-US" sz="1800"/>
              <a:t>Information that supports a candidate’s qualifications.</a:t>
            </a:r>
          </a:p>
          <a:p>
            <a:r>
              <a:rPr lang="en-US" sz="1800"/>
              <a:t>The professionalism of a candidate’s online persona.</a:t>
            </a:r>
          </a:p>
          <a:p>
            <a:r>
              <a:rPr lang="en-US" sz="1800"/>
              <a:t>What other people are posting about candidates.</a:t>
            </a:r>
          </a:p>
          <a:p>
            <a:r>
              <a:rPr lang="en-US" sz="1800"/>
              <a:t>A reason not to hire a candidate.</a:t>
            </a:r>
          </a:p>
        </p:txBody>
      </p:sp>
      <p:pic>
        <p:nvPicPr>
          <p:cNvPr id="7170" name="Picture 2" descr="Social Media">
            <a:extLst>
              <a:ext uri="{FF2B5EF4-FFF2-40B4-BE49-F238E27FC236}">
                <a16:creationId xmlns:a16="http://schemas.microsoft.com/office/drawing/2014/main" id="{968645CB-B329-430A-B8D1-14FD213FA8C3}"/>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27854" r="20595"/>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044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96" name="Rectangle 70">
            <a:extLst>
              <a:ext uri="{FF2B5EF4-FFF2-40B4-BE49-F238E27FC236}">
                <a16:creationId xmlns:a16="http://schemas.microsoft.com/office/drawing/2014/main" id="{99192C51-B764-4A9B-9587-5EF8B628B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53A560-DC67-4B5C-8C69-317105E59D80}"/>
              </a:ext>
            </a:extLst>
          </p:cNvPr>
          <p:cNvSpPr>
            <a:spLocks noGrp="1"/>
          </p:cNvSpPr>
          <p:nvPr>
            <p:ph type="title"/>
          </p:nvPr>
        </p:nvSpPr>
        <p:spPr>
          <a:xfrm>
            <a:off x="618444" y="92303"/>
            <a:ext cx="5181510" cy="1243035"/>
          </a:xfrm>
        </p:spPr>
        <p:txBody>
          <a:bodyPr vert="horz" lIns="91440" tIns="45720" rIns="91440" bIns="45720" rtlCol="0" anchor="ctr">
            <a:normAutofit/>
          </a:bodyPr>
          <a:lstStyle/>
          <a:p>
            <a:r>
              <a:rPr lang="en-US" sz="2800" dirty="0"/>
              <a:t>What Factors Lead to Rejection?</a:t>
            </a:r>
          </a:p>
        </p:txBody>
      </p:sp>
      <p:sp>
        <p:nvSpPr>
          <p:cNvPr id="3" name="Content Placeholder 2">
            <a:extLst>
              <a:ext uri="{FF2B5EF4-FFF2-40B4-BE49-F238E27FC236}">
                <a16:creationId xmlns:a16="http://schemas.microsoft.com/office/drawing/2014/main" id="{82E2FB90-A9AB-4EC6-B31E-5C9FCD3E5BB3}"/>
              </a:ext>
            </a:extLst>
          </p:cNvPr>
          <p:cNvSpPr>
            <a:spLocks noGrp="1"/>
          </p:cNvSpPr>
          <p:nvPr>
            <p:ph sz="half" idx="1"/>
          </p:nvPr>
        </p:nvSpPr>
        <p:spPr>
          <a:xfrm>
            <a:off x="618445" y="1335338"/>
            <a:ext cx="5181508" cy="3722438"/>
          </a:xfrm>
        </p:spPr>
        <p:txBody>
          <a:bodyPr vert="horz" lIns="91440" tIns="45720" rIns="91440" bIns="45720" rtlCol="0">
            <a:noAutofit/>
          </a:bodyPr>
          <a:lstStyle/>
          <a:p>
            <a:r>
              <a:rPr lang="en-US" sz="1600" dirty="0"/>
              <a:t>Here are the top 11 things employers said caused them to reject candidates, according to CareerBuilder:</a:t>
            </a:r>
          </a:p>
          <a:p>
            <a:r>
              <a:rPr lang="en-US" sz="1600" dirty="0"/>
              <a:t>Provocative or inappropriate posts or information.</a:t>
            </a:r>
          </a:p>
          <a:p>
            <a:r>
              <a:rPr lang="en-US" sz="1600" dirty="0"/>
              <a:t>Drinking or using drugs.</a:t>
            </a:r>
          </a:p>
          <a:p>
            <a:r>
              <a:rPr lang="en-US" sz="1600" dirty="0"/>
              <a:t>Discriminatory comments related to race, gender or religion.</a:t>
            </a:r>
          </a:p>
          <a:p>
            <a:r>
              <a:rPr lang="en-US" sz="1600" dirty="0"/>
              <a:t>Bad-mouthing their previous company or fellow employee.</a:t>
            </a:r>
          </a:p>
          <a:p>
            <a:r>
              <a:rPr lang="en-US" sz="1600" dirty="0"/>
              <a:t>Lying about qualifications.</a:t>
            </a:r>
          </a:p>
          <a:p>
            <a:r>
              <a:rPr lang="en-US" sz="1600" dirty="0"/>
              <a:t>Poor communication skills</a:t>
            </a:r>
          </a:p>
          <a:p>
            <a:r>
              <a:rPr lang="en-US" sz="1600" dirty="0"/>
              <a:t>Links to criminal behavior.</a:t>
            </a:r>
          </a:p>
          <a:p>
            <a:r>
              <a:rPr lang="en-US" sz="1600" dirty="0"/>
              <a:t>Sharing confidential information from previous employers.</a:t>
            </a:r>
          </a:p>
          <a:p>
            <a:r>
              <a:rPr lang="en-US" sz="1600" dirty="0"/>
              <a:t>Unprofessional screen name or handle.</a:t>
            </a:r>
          </a:p>
          <a:p>
            <a:r>
              <a:rPr lang="en-US" sz="1600" dirty="0"/>
              <a:t>Lied about an absence.</a:t>
            </a:r>
          </a:p>
          <a:p>
            <a:r>
              <a:rPr lang="en-US" sz="1600" dirty="0"/>
              <a:t>Posted too frequently.</a:t>
            </a:r>
          </a:p>
          <a:p>
            <a:r>
              <a:rPr lang="en-US" sz="1600" dirty="0"/>
              <a:t>Without a social media presence, 57% of employers say they won’t even consider candidates.</a:t>
            </a:r>
          </a:p>
        </p:txBody>
      </p:sp>
      <p:pic>
        <p:nvPicPr>
          <p:cNvPr id="8194" name="Picture 2" descr="How to Conquer the Fear of Rejection | Psychology Today">
            <a:extLst>
              <a:ext uri="{FF2B5EF4-FFF2-40B4-BE49-F238E27FC236}">
                <a16:creationId xmlns:a16="http://schemas.microsoft.com/office/drawing/2014/main" id="{744B2AF2-BE9F-44D9-B232-83EC0CFA1FA8}"/>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6162" r="25411" b="-1"/>
          <a:stretch/>
        </p:blipFill>
        <p:spPr bwMode="auto">
          <a:xfrm>
            <a:off x="6189155" y="10"/>
            <a:ext cx="6002844"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757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85E1BDC-A9B0-4A87-82E3-F3187F69A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3" name="Rectangle 17">
            <a:extLst>
              <a:ext uri="{FF2B5EF4-FFF2-40B4-BE49-F238E27FC236}">
                <a16:creationId xmlns:a16="http://schemas.microsoft.com/office/drawing/2014/main" id="{0990C621-3B8B-4820-8328-D47EF7CE8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5">
            <a:extLst>
              <a:ext uri="{FF2B5EF4-FFF2-40B4-BE49-F238E27FC236}">
                <a16:creationId xmlns:a16="http://schemas.microsoft.com/office/drawing/2014/main" id="{57037846-7F81-4E75-9FF3-C5EF7FFC4F2C}"/>
              </a:ext>
            </a:extLst>
          </p:cNvPr>
          <p:cNvSpPr>
            <a:spLocks noGrp="1"/>
          </p:cNvSpPr>
          <p:nvPr>
            <p:ph type="title"/>
          </p:nvPr>
        </p:nvSpPr>
        <p:spPr>
          <a:xfrm>
            <a:off x="1051560" y="586822"/>
            <a:ext cx="3657600" cy="1645920"/>
          </a:xfrm>
        </p:spPr>
        <p:txBody>
          <a:bodyPr>
            <a:normAutofit/>
          </a:bodyPr>
          <a:lstStyle/>
          <a:p>
            <a:r>
              <a:rPr lang="en-US" sz="3200"/>
              <a:t>Privacy Settings</a:t>
            </a:r>
          </a:p>
        </p:txBody>
      </p:sp>
      <p:sp>
        <p:nvSpPr>
          <p:cNvPr id="34" name="Rectangle 19">
            <a:extLst>
              <a:ext uri="{FF2B5EF4-FFF2-40B4-BE49-F238E27FC236}">
                <a16:creationId xmlns:a16="http://schemas.microsoft.com/office/drawing/2014/main" id="{C1A2385B-1D2A-4E17-84FA-6CB7F0AAE4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35" name="Rectangle 21">
            <a:extLst>
              <a:ext uri="{FF2B5EF4-FFF2-40B4-BE49-F238E27FC236}">
                <a16:creationId xmlns:a16="http://schemas.microsoft.com/office/drawing/2014/main" id="{5E791F2F-79DB-4CC0-9FA1-001E3E91E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3541" y="140063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ontent Placeholder 12">
            <a:extLst>
              <a:ext uri="{FF2B5EF4-FFF2-40B4-BE49-F238E27FC236}">
                <a16:creationId xmlns:a16="http://schemas.microsoft.com/office/drawing/2014/main" id="{4F844198-98E4-2F9C-54C5-B92F46BDC82D}"/>
              </a:ext>
            </a:extLst>
          </p:cNvPr>
          <p:cNvSpPr>
            <a:spLocks noGrp="1"/>
          </p:cNvSpPr>
          <p:nvPr>
            <p:ph idx="1"/>
          </p:nvPr>
        </p:nvSpPr>
        <p:spPr>
          <a:xfrm>
            <a:off x="5250106" y="586822"/>
            <a:ext cx="6106742" cy="1645920"/>
          </a:xfrm>
        </p:spPr>
        <p:txBody>
          <a:bodyPr anchor="ctr">
            <a:normAutofit/>
          </a:bodyPr>
          <a:lstStyle/>
          <a:p>
            <a:endParaRPr lang="en-US" sz="1800"/>
          </a:p>
        </p:txBody>
      </p:sp>
      <p:pic>
        <p:nvPicPr>
          <p:cNvPr id="8" name="Content Placeholder 7" descr="Facebook - Post Settings | Privacy International">
            <a:extLst>
              <a:ext uri="{FF2B5EF4-FFF2-40B4-BE49-F238E27FC236}">
                <a16:creationId xmlns:a16="http://schemas.microsoft.com/office/drawing/2014/main" id="{3692900A-E7F5-4ED5-B39F-05CFB80D9F34}"/>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bwMode="auto">
          <a:xfrm>
            <a:off x="2492895" y="2729397"/>
            <a:ext cx="1611285" cy="3483864"/>
          </a:xfrm>
          <a:prstGeom prst="rect">
            <a:avLst/>
          </a:prstGeom>
          <a:noFill/>
        </p:spPr>
      </p:pic>
      <p:pic>
        <p:nvPicPr>
          <p:cNvPr id="9" name="Picture 8" descr="Facebook increases privacy on all new posts by default - The Verge">
            <a:extLst>
              <a:ext uri="{FF2B5EF4-FFF2-40B4-BE49-F238E27FC236}">
                <a16:creationId xmlns:a16="http://schemas.microsoft.com/office/drawing/2014/main" id="{F943D585-16AC-4742-9EFA-B6B74DB08BF9}"/>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6350687" y="2729397"/>
            <a:ext cx="5219270" cy="3483864"/>
          </a:xfrm>
          <a:prstGeom prst="rect">
            <a:avLst/>
          </a:prstGeom>
          <a:noFill/>
        </p:spPr>
      </p:pic>
    </p:spTree>
    <p:extLst>
      <p:ext uri="{BB962C8B-B14F-4D97-AF65-F5344CB8AC3E}">
        <p14:creationId xmlns:p14="http://schemas.microsoft.com/office/powerpoint/2010/main" val="4226627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626026-E8BD-4125-BC3D-292FA4579E21}"/>
              </a:ext>
            </a:extLst>
          </p:cNvPr>
          <p:cNvSpPr>
            <a:spLocks noGrp="1"/>
          </p:cNvSpPr>
          <p:nvPr>
            <p:ph type="title"/>
          </p:nvPr>
        </p:nvSpPr>
        <p:spPr/>
        <p:txBody>
          <a:bodyPr/>
          <a:lstStyle/>
          <a:p>
            <a:endParaRPr lang="en-US"/>
          </a:p>
        </p:txBody>
      </p:sp>
      <p:pic>
        <p:nvPicPr>
          <p:cNvPr id="7" name="Content Placeholder 6" descr="Delete My Posts on Facebook™">
            <a:extLst>
              <a:ext uri="{FF2B5EF4-FFF2-40B4-BE49-F238E27FC236}">
                <a16:creationId xmlns:a16="http://schemas.microsoft.com/office/drawing/2014/main" id="{2D06B6D1-FE62-4F21-BA7E-FF29098CCA27}"/>
              </a:ext>
            </a:extLst>
          </p:cNvPr>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38200" y="2382044"/>
            <a:ext cx="5181600" cy="3238500"/>
          </a:xfrm>
          <a:prstGeom prst="rect">
            <a:avLst/>
          </a:prstGeom>
          <a:noFill/>
          <a:ln>
            <a:noFill/>
          </a:ln>
        </p:spPr>
      </p:pic>
      <p:pic>
        <p:nvPicPr>
          <p:cNvPr id="8" name="Content Placeholder 7" descr="The 5 Most Common Facebook Post Mistakes">
            <a:extLst>
              <a:ext uri="{FF2B5EF4-FFF2-40B4-BE49-F238E27FC236}">
                <a16:creationId xmlns:a16="http://schemas.microsoft.com/office/drawing/2014/main" id="{B0F64D9B-D24B-41BE-A0B2-DCD4C2E533BA}"/>
              </a:ext>
            </a:extLst>
          </p:cNvPr>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977062" y="2843213"/>
            <a:ext cx="3838575" cy="1838325"/>
          </a:xfrm>
          <a:prstGeom prst="rect">
            <a:avLst/>
          </a:prstGeom>
          <a:noFill/>
          <a:ln>
            <a:noFill/>
          </a:ln>
        </p:spPr>
      </p:pic>
    </p:spTree>
    <p:extLst>
      <p:ext uri="{BB962C8B-B14F-4D97-AF65-F5344CB8AC3E}">
        <p14:creationId xmlns:p14="http://schemas.microsoft.com/office/powerpoint/2010/main" val="1547105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5549E48-55B4-43FA-96F3-A3F777E0F2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553" y="304802"/>
            <a:ext cx="11097349" cy="1573149"/>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6BA0903-395B-4FA3-A0A7-D0764FD16138}"/>
              </a:ext>
            </a:extLst>
          </p:cNvPr>
          <p:cNvSpPr>
            <a:spLocks noGrp="1"/>
          </p:cNvSpPr>
          <p:nvPr>
            <p:ph type="title"/>
          </p:nvPr>
        </p:nvSpPr>
        <p:spPr>
          <a:xfrm>
            <a:off x="868680" y="405575"/>
            <a:ext cx="5001768" cy="1371600"/>
          </a:xfrm>
        </p:spPr>
        <p:txBody>
          <a:bodyPr vert="horz" lIns="91440" tIns="45720" rIns="91440" bIns="45720" rtlCol="0" anchor="ctr">
            <a:normAutofit/>
          </a:bodyPr>
          <a:lstStyle/>
          <a:p>
            <a:endParaRPr lang="en-US" sz="3600"/>
          </a:p>
        </p:txBody>
      </p:sp>
      <p:sp>
        <p:nvSpPr>
          <p:cNvPr id="16" name="Rectangle 15">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784" y="764424"/>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2412" y="1067264"/>
            <a:ext cx="1021458"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Content Placeholder 6" descr="Collection Of Some Of The Dumbest Tweets Ever Tweeted | Dumb tweets, Really  funny, Funny tweets">
            <a:extLst>
              <a:ext uri="{FF2B5EF4-FFF2-40B4-BE49-F238E27FC236}">
                <a16:creationId xmlns:a16="http://schemas.microsoft.com/office/drawing/2014/main" id="{60EB0DC7-2B91-4877-9129-6992FC54DFEC}"/>
              </a:ext>
            </a:extLst>
          </p:cNvPr>
          <p:cNvPicPr>
            <a:picLocks noGrp="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320040" y="2389132"/>
            <a:ext cx="3703320" cy="3564445"/>
          </a:xfrm>
          <a:prstGeom prst="rect">
            <a:avLst/>
          </a:prstGeom>
          <a:noFill/>
        </p:spPr>
      </p:pic>
      <p:pic>
        <p:nvPicPr>
          <p:cNvPr id="5" name="Content Placeholder 4" descr="New web service will monitor your social media for 'inappropriate' posts">
            <a:extLst>
              <a:ext uri="{FF2B5EF4-FFF2-40B4-BE49-F238E27FC236}">
                <a16:creationId xmlns:a16="http://schemas.microsoft.com/office/drawing/2014/main" id="{A87417FB-D225-47B3-AC3F-B3952DDD4A98}"/>
              </a:ext>
            </a:extLst>
          </p:cNvPr>
          <p:cNvPicPr>
            <a:picLocks noGrp="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5870448" y="2465395"/>
            <a:ext cx="3703320" cy="1268387"/>
          </a:xfrm>
          <a:prstGeom prst="rect">
            <a:avLst/>
          </a:prstGeom>
          <a:noFill/>
        </p:spPr>
      </p:pic>
      <p:pic>
        <p:nvPicPr>
          <p:cNvPr id="6" name="Picture 5" descr="22 Funny Tweets From Really Dumb People - CheezCake - Parenting |  Relationships | Food | Lifestyle">
            <a:extLst>
              <a:ext uri="{FF2B5EF4-FFF2-40B4-BE49-F238E27FC236}">
                <a16:creationId xmlns:a16="http://schemas.microsoft.com/office/drawing/2014/main" id="{69B2D88E-49AE-4922-B44B-5D764A05D7DF}"/>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5955792" y="4215855"/>
            <a:ext cx="3703320" cy="1252956"/>
          </a:xfrm>
          <a:prstGeom prst="rect">
            <a:avLst/>
          </a:prstGeom>
          <a:noFill/>
        </p:spPr>
      </p:pic>
    </p:spTree>
    <p:extLst>
      <p:ext uri="{BB962C8B-B14F-4D97-AF65-F5344CB8AC3E}">
        <p14:creationId xmlns:p14="http://schemas.microsoft.com/office/powerpoint/2010/main" val="2512725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0C409-6148-49F5-9DD7-5B94BAD549CA}"/>
              </a:ext>
            </a:extLst>
          </p:cNvPr>
          <p:cNvSpPr>
            <a:spLocks noGrp="1"/>
          </p:cNvSpPr>
          <p:nvPr>
            <p:ph type="title"/>
          </p:nvPr>
        </p:nvSpPr>
        <p:spPr>
          <a:xfrm>
            <a:off x="537769" y="893841"/>
            <a:ext cx="4224528" cy="2688336"/>
          </a:xfrm>
        </p:spPr>
        <p:txBody>
          <a:bodyPr vert="horz" lIns="91440" tIns="45720" rIns="91440" bIns="45720" rtlCol="0" anchor="t">
            <a:noAutofit/>
          </a:bodyPr>
          <a:lstStyle/>
          <a:p>
            <a:r>
              <a:rPr lang="en-US" sz="4000" kern="1200" dirty="0">
                <a:solidFill>
                  <a:schemeClr val="tx1"/>
                </a:solidFill>
                <a:latin typeface="+mj-lt"/>
                <a:ea typeface="+mj-ea"/>
                <a:cs typeface="+mj-cs"/>
              </a:rPr>
              <a:t>The negative effect of using social media, what is appropriate and what is not appropriate to post.</a:t>
            </a:r>
          </a:p>
        </p:txBody>
      </p:sp>
      <p:sp>
        <p:nvSpPr>
          <p:cNvPr id="192" name="Freeform: Shape 191">
            <a:extLst>
              <a:ext uri="{FF2B5EF4-FFF2-40B4-BE49-F238E27FC236}">
                <a16:creationId xmlns:a16="http://schemas.microsoft.com/office/drawing/2014/main" id="{F27E9F68-4C6B-44CF-905B-98EC49DD3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3991" y="0"/>
            <a:ext cx="6578009" cy="6858000"/>
          </a:xfrm>
          <a:custGeom>
            <a:avLst/>
            <a:gdLst>
              <a:gd name="connsiteX0" fmla="*/ 73610 w 6578009"/>
              <a:gd name="connsiteY0" fmla="*/ 0 h 6858000"/>
              <a:gd name="connsiteX1" fmla="*/ 6578009 w 6578009"/>
              <a:gd name="connsiteY1" fmla="*/ 0 h 6858000"/>
              <a:gd name="connsiteX2" fmla="*/ 6578009 w 6578009"/>
              <a:gd name="connsiteY2" fmla="*/ 6858000 h 6858000"/>
              <a:gd name="connsiteX3" fmla="*/ 2947297 w 6578009"/>
              <a:gd name="connsiteY3" fmla="*/ 6858000 h 6858000"/>
              <a:gd name="connsiteX4" fmla="*/ 2740229 w 6578009"/>
              <a:gd name="connsiteY4" fmla="*/ 6703632 h 6858000"/>
              <a:gd name="connsiteX5" fmla="*/ 0 w 6578009"/>
              <a:gd name="connsiteY5" fmla="*/ 1026053 h 6858000"/>
              <a:gd name="connsiteX6" fmla="*/ 37438 w 6578009"/>
              <a:gd name="connsiteY6" fmla="*/ 28466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78009" h="6858000">
                <a:moveTo>
                  <a:pt x="73610" y="0"/>
                </a:moveTo>
                <a:lnTo>
                  <a:pt x="6578009" y="0"/>
                </a:lnTo>
                <a:lnTo>
                  <a:pt x="6578009" y="6858000"/>
                </a:lnTo>
                <a:lnTo>
                  <a:pt x="2947297" y="6858000"/>
                </a:lnTo>
                <a:lnTo>
                  <a:pt x="2740229" y="6703632"/>
                </a:lnTo>
                <a:cubicBezTo>
                  <a:pt x="1070445" y="5375192"/>
                  <a:pt x="0" y="3325631"/>
                  <a:pt x="0" y="1026053"/>
                </a:cubicBezTo>
                <a:cubicBezTo>
                  <a:pt x="0" y="775760"/>
                  <a:pt x="12683" y="528427"/>
                  <a:pt x="37438" y="28466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3" name="Freeform: Shape 192">
            <a:extLst>
              <a:ext uri="{FF2B5EF4-FFF2-40B4-BE49-F238E27FC236}">
                <a16:creationId xmlns:a16="http://schemas.microsoft.com/office/drawing/2014/main" id="{963C26DC-8AFA-4023-B207-F7664781D5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72376" y="0"/>
            <a:ext cx="6419624" cy="6858000"/>
          </a:xfrm>
          <a:custGeom>
            <a:avLst/>
            <a:gdLst>
              <a:gd name="connsiteX0" fmla="*/ 6344630 w 6419624"/>
              <a:gd name="connsiteY0" fmla="*/ 0 h 6858000"/>
              <a:gd name="connsiteX1" fmla="*/ 0 w 6419624"/>
              <a:gd name="connsiteY1" fmla="*/ 0 h 6858000"/>
              <a:gd name="connsiteX2" fmla="*/ 0 w 6419624"/>
              <a:gd name="connsiteY2" fmla="*/ 6858000 h 6858000"/>
              <a:gd name="connsiteX3" fmla="*/ 3344107 w 6419624"/>
              <a:gd name="connsiteY3" fmla="*/ 6858000 h 6858000"/>
              <a:gd name="connsiteX4" fmla="*/ 3509562 w 6419624"/>
              <a:gd name="connsiteY4" fmla="*/ 6745502 h 6858000"/>
              <a:gd name="connsiteX5" fmla="*/ 6419624 w 6419624"/>
              <a:gd name="connsiteY5" fmla="*/ 1026052 h 6858000"/>
              <a:gd name="connsiteX6" fmla="*/ 6383100 w 6419624"/>
              <a:gd name="connsiteY6" fmla="*/ 3027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19624" h="6858000">
                <a:moveTo>
                  <a:pt x="6344630" y="0"/>
                </a:moveTo>
                <a:lnTo>
                  <a:pt x="0" y="0"/>
                </a:lnTo>
                <a:lnTo>
                  <a:pt x="0" y="6858000"/>
                </a:lnTo>
                <a:lnTo>
                  <a:pt x="3344107" y="6858000"/>
                </a:lnTo>
                <a:lnTo>
                  <a:pt x="3509562" y="6745502"/>
                </a:lnTo>
                <a:cubicBezTo>
                  <a:pt x="5273452" y="5459025"/>
                  <a:pt x="6419624" y="3376391"/>
                  <a:pt x="6419624" y="1026052"/>
                </a:cubicBezTo>
                <a:cubicBezTo>
                  <a:pt x="6419624" y="781861"/>
                  <a:pt x="6407252" y="540560"/>
                  <a:pt x="6383100" y="302741"/>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What is Negative Impact Of Social Media? 8 Negatives of Social Media">
            <a:extLst>
              <a:ext uri="{FF2B5EF4-FFF2-40B4-BE49-F238E27FC236}">
                <a16:creationId xmlns:a16="http://schemas.microsoft.com/office/drawing/2014/main" id="{BBC8E06F-A268-4B4F-A0C5-BAA1ED5F5F9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94765" y="1207008"/>
            <a:ext cx="4669971" cy="2615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24816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Freeform: Shape 37">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C5B3B99D-746F-4145-8B07-4DC4487EE4C2}"/>
              </a:ext>
            </a:extLst>
          </p:cNvPr>
          <p:cNvSpPr>
            <a:spLocks noGrp="1"/>
          </p:cNvSpPr>
          <p:nvPr>
            <p:ph type="title"/>
          </p:nvPr>
        </p:nvSpPr>
        <p:spPr>
          <a:xfrm>
            <a:off x="804672" y="1412489"/>
            <a:ext cx="2871095" cy="2156621"/>
          </a:xfrm>
        </p:spPr>
        <p:txBody>
          <a:bodyPr anchor="t">
            <a:normAutofit/>
          </a:bodyPr>
          <a:lstStyle/>
          <a:p>
            <a:r>
              <a:rPr lang="en-US" sz="2800">
                <a:solidFill>
                  <a:srgbClr val="FFFFFF"/>
                </a:solidFill>
              </a:rPr>
              <a:t>Have You Paid the Proper Attention to Your Online Reputation?</a:t>
            </a:r>
            <a:br>
              <a:rPr lang="en-US" sz="2800">
                <a:solidFill>
                  <a:srgbClr val="FFFFFF"/>
                </a:solidFill>
              </a:rPr>
            </a:br>
            <a:endParaRPr lang="en-US" sz="2800">
              <a:solidFill>
                <a:srgbClr val="FFFFFF"/>
              </a:solidFill>
            </a:endParaRPr>
          </a:p>
        </p:txBody>
      </p:sp>
      <p:sp>
        <p:nvSpPr>
          <p:cNvPr id="5" name="Content Placeholder 4">
            <a:extLst>
              <a:ext uri="{FF2B5EF4-FFF2-40B4-BE49-F238E27FC236}">
                <a16:creationId xmlns:a16="http://schemas.microsoft.com/office/drawing/2014/main" id="{4A826EF3-3BEE-4F86-9E73-0B2F47CDACCC}"/>
              </a:ext>
            </a:extLst>
          </p:cNvPr>
          <p:cNvSpPr>
            <a:spLocks noGrp="1"/>
          </p:cNvSpPr>
          <p:nvPr>
            <p:ph sz="half" idx="1"/>
          </p:nvPr>
        </p:nvSpPr>
        <p:spPr>
          <a:xfrm>
            <a:off x="5198993" y="1412489"/>
            <a:ext cx="2926080" cy="4363844"/>
          </a:xfrm>
        </p:spPr>
        <p:txBody>
          <a:bodyPr>
            <a:normAutofit/>
          </a:bodyPr>
          <a:lstStyle/>
          <a:p>
            <a:r>
              <a:rPr lang="en-US" sz="1700"/>
              <a:t>Invisibility indicates that you’re not up to speed with technology and the online world.</a:t>
            </a:r>
          </a:p>
          <a:p>
            <a:r>
              <a:rPr lang="en-US" sz="1700"/>
              <a:t>Biggest turnoffs: inappropriate photographs/videos, signs that the candidate is binge drinking or using drugs, bigoted comments related to race, religion, gender, bad mouthing of previous employers or fellow employees, and poor communication skills.</a:t>
            </a:r>
          </a:p>
          <a:p>
            <a:endParaRPr lang="en-US" sz="1700"/>
          </a:p>
        </p:txBody>
      </p:sp>
      <p:sp>
        <p:nvSpPr>
          <p:cNvPr id="6" name="Content Placeholder 5">
            <a:extLst>
              <a:ext uri="{FF2B5EF4-FFF2-40B4-BE49-F238E27FC236}">
                <a16:creationId xmlns:a16="http://schemas.microsoft.com/office/drawing/2014/main" id="{C64E5A95-C3E5-4368-980F-1763E2E5E2BD}"/>
              </a:ext>
            </a:extLst>
          </p:cNvPr>
          <p:cNvSpPr>
            <a:spLocks noGrp="1"/>
          </p:cNvSpPr>
          <p:nvPr>
            <p:ph sz="half" idx="2"/>
          </p:nvPr>
        </p:nvSpPr>
        <p:spPr>
          <a:xfrm>
            <a:off x="8451604" y="1412489"/>
            <a:ext cx="2926080" cy="4363844"/>
          </a:xfrm>
        </p:spPr>
        <p:txBody>
          <a:bodyPr>
            <a:normAutofit/>
          </a:bodyPr>
          <a:lstStyle/>
          <a:p>
            <a:r>
              <a:rPr lang="en-US" sz="1600" dirty="0"/>
              <a:t>Confidential Information and Job Offers</a:t>
            </a:r>
          </a:p>
          <a:p>
            <a:r>
              <a:rPr lang="en-US" sz="1600" dirty="0"/>
              <a:t>Plagiarism</a:t>
            </a:r>
          </a:p>
          <a:p>
            <a:r>
              <a:rPr lang="en-US" sz="1600" dirty="0"/>
              <a:t>Untruthful Information on Qualifications</a:t>
            </a:r>
          </a:p>
          <a:p>
            <a:r>
              <a:rPr lang="en-US" sz="1600" dirty="0"/>
              <a:t>Posts on Alcohol and Drug Use</a:t>
            </a:r>
          </a:p>
          <a:p>
            <a:r>
              <a:rPr lang="en-US" sz="1600" dirty="0"/>
              <a:t>Nude Photos</a:t>
            </a:r>
          </a:p>
          <a:p>
            <a:r>
              <a:rPr lang="en-US" sz="1600" dirty="0"/>
              <a:t>Cyberbullying</a:t>
            </a:r>
          </a:p>
          <a:p>
            <a:r>
              <a:rPr lang="en-US" sz="1600" dirty="0"/>
              <a:t>Employer or Company Complaints</a:t>
            </a:r>
          </a:p>
          <a:p>
            <a:r>
              <a:rPr lang="en-US" sz="1600" dirty="0"/>
              <a:t>Job and Customer Complaints</a:t>
            </a:r>
          </a:p>
          <a:p>
            <a:r>
              <a:rPr lang="en-US" sz="1600" dirty="0"/>
              <a:t>Inappropriate and Profane Remarks</a:t>
            </a:r>
          </a:p>
          <a:p>
            <a:r>
              <a:rPr lang="en-US" sz="1600" dirty="0"/>
              <a:t>Spelling and Grammar Flaws</a:t>
            </a:r>
          </a:p>
        </p:txBody>
      </p:sp>
    </p:spTree>
    <p:extLst>
      <p:ext uri="{BB962C8B-B14F-4D97-AF65-F5344CB8AC3E}">
        <p14:creationId xmlns:p14="http://schemas.microsoft.com/office/powerpoint/2010/main" val="1619703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A910C5-A553-4DFD-B692-5878582B4788}"/>
              </a:ext>
            </a:extLst>
          </p:cNvPr>
          <p:cNvSpPr>
            <a:spLocks noGrp="1"/>
          </p:cNvSpPr>
          <p:nvPr>
            <p:ph type="title"/>
          </p:nvPr>
        </p:nvSpPr>
        <p:spPr>
          <a:xfrm>
            <a:off x="6939178" y="1373360"/>
            <a:ext cx="4431767" cy="2889114"/>
          </a:xfrm>
        </p:spPr>
        <p:txBody>
          <a:bodyPr vert="horz" lIns="91440" tIns="45720" rIns="91440" bIns="45720" rtlCol="0" anchor="t">
            <a:normAutofit fontScale="90000"/>
          </a:bodyPr>
          <a:lstStyle/>
          <a:p>
            <a:r>
              <a:rPr lang="en-US" sz="4000" kern="1200" dirty="0">
                <a:solidFill>
                  <a:schemeClr val="bg1"/>
                </a:solidFill>
                <a:latin typeface="+mj-lt"/>
                <a:ea typeface="+mj-ea"/>
                <a:cs typeface="+mj-cs"/>
              </a:rPr>
              <a:t>Things Not to Post:</a:t>
            </a:r>
            <a:br>
              <a:rPr lang="en-US" sz="4000" kern="1200" dirty="0">
                <a:solidFill>
                  <a:schemeClr val="bg1"/>
                </a:solidFill>
                <a:latin typeface="+mj-lt"/>
                <a:ea typeface="+mj-ea"/>
                <a:cs typeface="+mj-cs"/>
              </a:rPr>
            </a:br>
            <a:br>
              <a:rPr lang="en-US" sz="1500" kern="1200" dirty="0">
                <a:solidFill>
                  <a:schemeClr val="bg1"/>
                </a:solidFill>
                <a:latin typeface="+mj-lt"/>
                <a:ea typeface="+mj-ea"/>
                <a:cs typeface="+mj-cs"/>
              </a:rPr>
            </a:br>
            <a:r>
              <a:rPr lang="en-US" sz="3100" kern="1200" dirty="0">
                <a:solidFill>
                  <a:schemeClr val="bg1"/>
                </a:solidFill>
                <a:latin typeface="+mj-lt"/>
                <a:ea typeface="+mj-ea"/>
                <a:cs typeface="+mj-cs"/>
              </a:rPr>
              <a:t>Obscene	</a:t>
            </a:r>
            <a:br>
              <a:rPr lang="en-US" sz="3100" kern="1200" dirty="0">
                <a:solidFill>
                  <a:schemeClr val="bg1"/>
                </a:solidFill>
                <a:latin typeface="+mj-lt"/>
                <a:ea typeface="+mj-ea"/>
                <a:cs typeface="+mj-cs"/>
              </a:rPr>
            </a:br>
            <a:r>
              <a:rPr lang="en-US" sz="3100" kern="1200" dirty="0">
                <a:solidFill>
                  <a:schemeClr val="bg1"/>
                </a:solidFill>
                <a:latin typeface="+mj-lt"/>
                <a:ea typeface="+mj-ea"/>
                <a:cs typeface="+mj-cs"/>
              </a:rPr>
              <a:t>			</a:t>
            </a:r>
            <a:br>
              <a:rPr lang="en-US" sz="3100" kern="1200" dirty="0">
                <a:solidFill>
                  <a:schemeClr val="bg1"/>
                </a:solidFill>
                <a:latin typeface="+mj-lt"/>
                <a:ea typeface="+mj-ea"/>
                <a:cs typeface="+mj-cs"/>
              </a:rPr>
            </a:br>
            <a:r>
              <a:rPr lang="en-US" sz="3100" kern="1200" dirty="0">
                <a:solidFill>
                  <a:schemeClr val="bg1"/>
                </a:solidFill>
                <a:latin typeface="+mj-lt"/>
                <a:ea typeface="+mj-ea"/>
                <a:cs typeface="+mj-cs"/>
              </a:rPr>
              <a:t>Threatening</a:t>
            </a:r>
            <a:br>
              <a:rPr lang="en-US" sz="3100" kern="1200" dirty="0">
                <a:solidFill>
                  <a:schemeClr val="bg1"/>
                </a:solidFill>
                <a:latin typeface="+mj-lt"/>
                <a:ea typeface="+mj-ea"/>
                <a:cs typeface="+mj-cs"/>
              </a:rPr>
            </a:br>
            <a:br>
              <a:rPr lang="en-US" sz="3100" kern="1200" dirty="0">
                <a:solidFill>
                  <a:schemeClr val="bg1"/>
                </a:solidFill>
                <a:latin typeface="+mj-lt"/>
                <a:ea typeface="+mj-ea"/>
                <a:cs typeface="+mj-cs"/>
              </a:rPr>
            </a:br>
            <a:r>
              <a:rPr lang="en-US" sz="3100" kern="1200" dirty="0">
                <a:solidFill>
                  <a:schemeClr val="bg1"/>
                </a:solidFill>
                <a:latin typeface="+mj-lt"/>
                <a:ea typeface="+mj-ea"/>
                <a:cs typeface="+mj-cs"/>
              </a:rPr>
              <a:t>Intimidating</a:t>
            </a:r>
            <a:br>
              <a:rPr lang="en-US" sz="3100" kern="1200" dirty="0">
                <a:solidFill>
                  <a:schemeClr val="bg1"/>
                </a:solidFill>
                <a:latin typeface="+mj-lt"/>
                <a:ea typeface="+mj-ea"/>
                <a:cs typeface="+mj-cs"/>
              </a:rPr>
            </a:br>
            <a:br>
              <a:rPr lang="en-US" sz="3100" kern="1200" dirty="0">
                <a:solidFill>
                  <a:schemeClr val="bg1"/>
                </a:solidFill>
                <a:latin typeface="+mj-lt"/>
                <a:ea typeface="+mj-ea"/>
                <a:cs typeface="+mj-cs"/>
              </a:rPr>
            </a:br>
            <a:r>
              <a:rPr lang="en-US" sz="3100" kern="1200" dirty="0">
                <a:solidFill>
                  <a:schemeClr val="bg1"/>
                </a:solidFill>
                <a:latin typeface="+mj-lt"/>
                <a:ea typeface="+mj-ea"/>
                <a:cs typeface="+mj-cs"/>
              </a:rPr>
              <a:t>Harassing</a:t>
            </a:r>
            <a:br>
              <a:rPr lang="en-US" sz="3100" kern="1200" dirty="0">
                <a:solidFill>
                  <a:schemeClr val="bg1"/>
                </a:solidFill>
                <a:latin typeface="+mj-lt"/>
                <a:ea typeface="+mj-ea"/>
                <a:cs typeface="+mj-cs"/>
              </a:rPr>
            </a:br>
            <a:br>
              <a:rPr lang="en-US" sz="3100" kern="1200" dirty="0">
                <a:solidFill>
                  <a:schemeClr val="bg1"/>
                </a:solidFill>
                <a:latin typeface="+mj-lt"/>
                <a:ea typeface="+mj-ea"/>
                <a:cs typeface="+mj-cs"/>
              </a:rPr>
            </a:br>
            <a:r>
              <a:rPr lang="en-US" sz="3100" kern="1200" dirty="0">
                <a:solidFill>
                  <a:schemeClr val="bg1"/>
                </a:solidFill>
                <a:latin typeface="+mj-lt"/>
                <a:ea typeface="+mj-ea"/>
                <a:cs typeface="+mj-cs"/>
              </a:rPr>
              <a:t>Bullying</a:t>
            </a:r>
            <a:br>
              <a:rPr lang="en-US" sz="3100" kern="1200" dirty="0">
                <a:solidFill>
                  <a:schemeClr val="bg1"/>
                </a:solidFill>
                <a:latin typeface="+mj-lt"/>
                <a:ea typeface="+mj-ea"/>
                <a:cs typeface="+mj-cs"/>
              </a:rPr>
            </a:br>
            <a:br>
              <a:rPr lang="en-US" sz="1500" kern="1200" dirty="0">
                <a:solidFill>
                  <a:schemeClr val="bg1"/>
                </a:solidFill>
                <a:latin typeface="+mj-lt"/>
                <a:ea typeface="+mj-ea"/>
                <a:cs typeface="+mj-cs"/>
              </a:rPr>
            </a:br>
            <a:endParaRPr lang="en-US" sz="1500" kern="1200" dirty="0">
              <a:solidFill>
                <a:schemeClr val="bg1"/>
              </a:solidFill>
              <a:latin typeface="+mj-lt"/>
              <a:ea typeface="+mj-ea"/>
              <a:cs typeface="+mj-cs"/>
            </a:endParaRPr>
          </a:p>
        </p:txBody>
      </p:sp>
      <p:sp>
        <p:nvSpPr>
          <p:cNvPr id="193" name="Freeform: Shape 192">
            <a:extLst>
              <a:ext uri="{FF2B5EF4-FFF2-40B4-BE49-F238E27FC236}">
                <a16:creationId xmlns:a16="http://schemas.microsoft.com/office/drawing/2014/main" id="{F1AB2A50-5E20-4BC3-954F-034B0BDCDF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480073" cy="6858002"/>
          </a:xfrm>
          <a:custGeom>
            <a:avLst/>
            <a:gdLst>
              <a:gd name="connsiteX0" fmla="*/ 6130244 w 6480073"/>
              <a:gd name="connsiteY0" fmla="*/ 0 h 6858002"/>
              <a:gd name="connsiteX1" fmla="*/ 6212951 w 6480073"/>
              <a:gd name="connsiteY1" fmla="*/ 314584 h 6858002"/>
              <a:gd name="connsiteX2" fmla="*/ 5540779 w 6480073"/>
              <a:gd name="connsiteY2" fmla="*/ 6756649 h 6858002"/>
              <a:gd name="connsiteX3" fmla="*/ 5489971 w 6480073"/>
              <a:gd name="connsiteY3" fmla="*/ 6858002 h 6858002"/>
              <a:gd name="connsiteX4" fmla="*/ 0 w 6480073"/>
              <a:gd name="connsiteY4" fmla="*/ 6858002 h 6858002"/>
              <a:gd name="connsiteX5" fmla="*/ 0 w 6480073"/>
              <a:gd name="connsiteY5"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0073" h="6858002">
                <a:moveTo>
                  <a:pt x="6130244" y="0"/>
                </a:moveTo>
                <a:lnTo>
                  <a:pt x="6212951" y="314584"/>
                </a:lnTo>
                <a:cubicBezTo>
                  <a:pt x="6745828" y="2551616"/>
                  <a:pt x="6460994" y="4808873"/>
                  <a:pt x="5540779" y="6756649"/>
                </a:cubicBezTo>
                <a:lnTo>
                  <a:pt x="5489971" y="6858002"/>
                </a:lnTo>
                <a:lnTo>
                  <a:pt x="0" y="6858002"/>
                </a:lnTo>
                <a:lnTo>
                  <a:pt x="0" y="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94" name="Freeform: Shape 193">
            <a:extLst>
              <a:ext uri="{FF2B5EF4-FFF2-40B4-BE49-F238E27FC236}">
                <a16:creationId xmlns:a16="http://schemas.microsoft.com/office/drawing/2014/main" id="{41AEA765-5054-4EF9-AF8D-D199F2893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49216" cy="6858001"/>
          </a:xfrm>
          <a:custGeom>
            <a:avLst/>
            <a:gdLst>
              <a:gd name="connsiteX0" fmla="*/ 0 w 6249216"/>
              <a:gd name="connsiteY0" fmla="*/ 0 h 6858001"/>
              <a:gd name="connsiteX1" fmla="*/ 5893742 w 6249216"/>
              <a:gd name="connsiteY1" fmla="*/ 1 h 6858001"/>
              <a:gd name="connsiteX2" fmla="*/ 5993697 w 6249216"/>
              <a:gd name="connsiteY2" fmla="*/ 380651 h 6858001"/>
              <a:gd name="connsiteX3" fmla="*/ 5308924 w 6249216"/>
              <a:gd name="connsiteY3" fmla="*/ 6647018 h 6858001"/>
              <a:gd name="connsiteX4" fmla="*/ 5200672 w 6249216"/>
              <a:gd name="connsiteY4" fmla="*/ 6858001 h 6858001"/>
              <a:gd name="connsiteX5" fmla="*/ 1 w 6249216"/>
              <a:gd name="connsiteY5"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9216" h="6858001">
                <a:moveTo>
                  <a:pt x="0" y="0"/>
                </a:moveTo>
                <a:lnTo>
                  <a:pt x="5893742" y="1"/>
                </a:lnTo>
                <a:lnTo>
                  <a:pt x="5993697" y="380651"/>
                </a:lnTo>
                <a:cubicBezTo>
                  <a:pt x="6511353" y="2559611"/>
                  <a:pt x="6222352" y="4758249"/>
                  <a:pt x="5308924" y="6647018"/>
                </a:cubicBezTo>
                <a:lnTo>
                  <a:pt x="5200672" y="6858001"/>
                </a:lnTo>
                <a:lnTo>
                  <a:pt x="1" y="685800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122" name="Picture 2" descr="Stop Sign PNG, Stop Sign Transparent Background - FreeIconsPNG">
            <a:extLst>
              <a:ext uri="{FF2B5EF4-FFF2-40B4-BE49-F238E27FC236}">
                <a16:creationId xmlns:a16="http://schemas.microsoft.com/office/drawing/2014/main" id="{97AA9AF2-83E8-45E8-8C3B-01D8F22047C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37" r="1" b="890"/>
          <a:stretch/>
        </p:blipFill>
        <p:spPr bwMode="auto">
          <a:xfrm>
            <a:off x="571500" y="1054471"/>
            <a:ext cx="4816929" cy="4700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4509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91FF02-F201-486D-8A83-7FD8F835DD24}"/>
              </a:ext>
            </a:extLst>
          </p:cNvPr>
          <p:cNvSpPr>
            <a:spLocks noGrp="1"/>
          </p:cNvSpPr>
          <p:nvPr>
            <p:ph type="title"/>
          </p:nvPr>
        </p:nvSpPr>
        <p:spPr>
          <a:xfrm>
            <a:off x="6859766" y="2193534"/>
            <a:ext cx="4645250" cy="2889114"/>
          </a:xfrm>
        </p:spPr>
        <p:txBody>
          <a:bodyPr vert="horz" lIns="91440" tIns="45720" rIns="91440" bIns="45720" rtlCol="0" anchor="b">
            <a:normAutofit fontScale="90000"/>
          </a:bodyPr>
          <a:lstStyle/>
          <a:p>
            <a:r>
              <a:rPr lang="en-US" sz="3600" kern="1200" dirty="0">
                <a:solidFill>
                  <a:schemeClr val="bg1"/>
                </a:solidFill>
                <a:latin typeface="+mj-lt"/>
                <a:ea typeface="+mj-ea"/>
                <a:cs typeface="+mj-cs"/>
              </a:rPr>
              <a:t>More Things Not to Post:</a:t>
            </a:r>
            <a:br>
              <a:rPr lang="en-US" sz="3600" kern="1200" dirty="0">
                <a:solidFill>
                  <a:schemeClr val="bg1"/>
                </a:solidFill>
                <a:latin typeface="+mj-lt"/>
                <a:ea typeface="+mj-ea"/>
                <a:cs typeface="+mj-cs"/>
              </a:rPr>
            </a:br>
            <a:r>
              <a:rPr lang="en-US" sz="1500" kern="1200" dirty="0">
                <a:solidFill>
                  <a:schemeClr val="bg1"/>
                </a:solidFill>
                <a:latin typeface="+mj-lt"/>
                <a:ea typeface="+mj-ea"/>
                <a:cs typeface="+mj-cs"/>
              </a:rPr>
              <a:t>				</a:t>
            </a:r>
            <a:r>
              <a:rPr lang="en-US" sz="2200" kern="1200" dirty="0">
                <a:solidFill>
                  <a:schemeClr val="bg1"/>
                </a:solidFill>
                <a:latin typeface="+mj-lt"/>
                <a:ea typeface="+mj-ea"/>
                <a:cs typeface="+mj-cs"/>
              </a:rPr>
              <a:t>				</a:t>
            </a:r>
            <a:br>
              <a:rPr lang="en-US" sz="2200" kern="1200" dirty="0">
                <a:solidFill>
                  <a:schemeClr val="bg1"/>
                </a:solidFill>
                <a:latin typeface="+mj-lt"/>
                <a:ea typeface="+mj-ea"/>
                <a:cs typeface="+mj-cs"/>
              </a:rPr>
            </a:br>
            <a:r>
              <a:rPr lang="en-US" sz="2200" kern="1200" dirty="0">
                <a:solidFill>
                  <a:schemeClr val="bg1"/>
                </a:solidFill>
                <a:latin typeface="+mj-lt"/>
                <a:ea typeface="+mj-ea"/>
                <a:cs typeface="+mj-cs"/>
              </a:rPr>
              <a:t>Racial								</a:t>
            </a:r>
            <a:br>
              <a:rPr lang="en-US" sz="2200" kern="1200" dirty="0">
                <a:solidFill>
                  <a:schemeClr val="bg1"/>
                </a:solidFill>
                <a:latin typeface="+mj-lt"/>
                <a:ea typeface="+mj-ea"/>
                <a:cs typeface="+mj-cs"/>
              </a:rPr>
            </a:br>
            <a:r>
              <a:rPr lang="en-US" sz="2200" kern="1200" dirty="0">
                <a:solidFill>
                  <a:schemeClr val="bg1"/>
                </a:solidFill>
                <a:latin typeface="+mj-lt"/>
                <a:ea typeface="+mj-ea"/>
                <a:cs typeface="+mj-cs"/>
              </a:rPr>
              <a:t>Ethnic						</a:t>
            </a:r>
            <a:br>
              <a:rPr lang="en-US" sz="2200" kern="1200" dirty="0">
                <a:solidFill>
                  <a:schemeClr val="bg1"/>
                </a:solidFill>
                <a:latin typeface="+mj-lt"/>
                <a:ea typeface="+mj-ea"/>
                <a:cs typeface="+mj-cs"/>
              </a:rPr>
            </a:br>
            <a:r>
              <a:rPr lang="en-US" sz="2200" kern="1200" dirty="0">
                <a:solidFill>
                  <a:schemeClr val="bg1"/>
                </a:solidFill>
                <a:latin typeface="+mj-lt"/>
                <a:ea typeface="+mj-ea"/>
                <a:cs typeface="+mj-cs"/>
              </a:rPr>
              <a:t>Sexual						</a:t>
            </a:r>
            <a:br>
              <a:rPr lang="en-US" sz="2200" kern="1200" dirty="0">
                <a:solidFill>
                  <a:schemeClr val="bg1"/>
                </a:solidFill>
                <a:latin typeface="+mj-lt"/>
                <a:ea typeface="+mj-ea"/>
                <a:cs typeface="+mj-cs"/>
              </a:rPr>
            </a:br>
            <a:r>
              <a:rPr lang="en-US" sz="2200" kern="1200" dirty="0">
                <a:solidFill>
                  <a:schemeClr val="bg1"/>
                </a:solidFill>
                <a:latin typeface="+mj-lt"/>
                <a:ea typeface="+mj-ea"/>
                <a:cs typeface="+mj-cs"/>
              </a:rPr>
              <a:t>Religious						</a:t>
            </a:r>
            <a:br>
              <a:rPr lang="en-US" sz="2200" kern="1200" dirty="0">
                <a:solidFill>
                  <a:schemeClr val="bg1"/>
                </a:solidFill>
                <a:latin typeface="+mj-lt"/>
                <a:ea typeface="+mj-ea"/>
                <a:cs typeface="+mj-cs"/>
              </a:rPr>
            </a:br>
            <a:r>
              <a:rPr lang="en-US" sz="2200" kern="1200" dirty="0">
                <a:solidFill>
                  <a:schemeClr val="bg1"/>
                </a:solidFill>
                <a:latin typeface="+mj-lt"/>
                <a:ea typeface="+mj-ea"/>
                <a:cs typeface="+mj-cs"/>
              </a:rPr>
              <a:t>Physical Disability Slurs	</a:t>
            </a:r>
            <a:br>
              <a:rPr lang="en-US" sz="2200" kern="1200" dirty="0">
                <a:solidFill>
                  <a:schemeClr val="bg1"/>
                </a:solidFill>
                <a:latin typeface="+mj-lt"/>
                <a:ea typeface="+mj-ea"/>
                <a:cs typeface="+mj-cs"/>
              </a:rPr>
            </a:br>
            <a:r>
              <a:rPr lang="en-US" sz="2200" kern="1200" dirty="0">
                <a:solidFill>
                  <a:schemeClr val="bg1"/>
                </a:solidFill>
                <a:latin typeface="+mj-lt"/>
                <a:ea typeface="+mj-ea"/>
                <a:cs typeface="+mj-cs"/>
              </a:rPr>
              <a:t>Not brand endorsements</a:t>
            </a:r>
            <a:br>
              <a:rPr lang="en-US" sz="2200" kern="1200" dirty="0">
                <a:solidFill>
                  <a:schemeClr val="bg1"/>
                </a:solidFill>
                <a:latin typeface="+mj-lt"/>
                <a:ea typeface="+mj-ea"/>
                <a:cs typeface="+mj-cs"/>
              </a:rPr>
            </a:br>
            <a:r>
              <a:rPr lang="en-US" sz="1500" kern="1200" dirty="0">
                <a:solidFill>
                  <a:schemeClr val="bg1"/>
                </a:solidFill>
                <a:latin typeface="+mj-lt"/>
                <a:ea typeface="+mj-ea"/>
                <a:cs typeface="+mj-cs"/>
              </a:rPr>
              <a:t>											</a:t>
            </a:r>
            <a:br>
              <a:rPr lang="en-US" sz="1500" kern="1200" dirty="0">
                <a:solidFill>
                  <a:schemeClr val="bg1"/>
                </a:solidFill>
                <a:latin typeface="+mj-lt"/>
                <a:ea typeface="+mj-ea"/>
                <a:cs typeface="+mj-cs"/>
              </a:rPr>
            </a:br>
            <a:endParaRPr lang="en-US" sz="1500" kern="1200" dirty="0">
              <a:solidFill>
                <a:schemeClr val="bg1"/>
              </a:solidFill>
              <a:latin typeface="+mj-lt"/>
              <a:ea typeface="+mj-ea"/>
              <a:cs typeface="+mj-cs"/>
            </a:endParaRPr>
          </a:p>
        </p:txBody>
      </p:sp>
      <p:sp>
        <p:nvSpPr>
          <p:cNvPr id="11"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BC35D9B7-8CFD-4693-ADF3-F70538BD161C}"/>
              </a:ext>
            </a:extLst>
          </p:cNvPr>
          <p:cNvPicPr>
            <a:picLocks noChangeAspect="1"/>
          </p:cNvPicPr>
          <p:nvPr/>
        </p:nvPicPr>
        <p:blipFill>
          <a:blip r:embed="rId2"/>
          <a:stretch>
            <a:fillRect/>
          </a:stretch>
        </p:blipFill>
        <p:spPr>
          <a:xfrm>
            <a:off x="419382" y="1732954"/>
            <a:ext cx="4047843" cy="2023921"/>
          </a:xfrm>
          <a:prstGeom prst="rect">
            <a:avLst/>
          </a:prstGeom>
        </p:spPr>
      </p:pic>
    </p:spTree>
    <p:extLst>
      <p:ext uri="{BB962C8B-B14F-4D97-AF65-F5344CB8AC3E}">
        <p14:creationId xmlns:p14="http://schemas.microsoft.com/office/powerpoint/2010/main" val="410350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4AB1699F-2739-4000-976E-3F57109E1527}"/>
              </a:ext>
            </a:extLst>
          </p:cNvPr>
          <p:cNvSpPr>
            <a:spLocks noGrp="1"/>
          </p:cNvSpPr>
          <p:nvPr>
            <p:ph type="title"/>
          </p:nvPr>
        </p:nvSpPr>
        <p:spPr>
          <a:xfrm>
            <a:off x="804672" y="1412489"/>
            <a:ext cx="2871095" cy="2127124"/>
          </a:xfrm>
        </p:spPr>
        <p:txBody>
          <a:bodyPr anchor="t">
            <a:normAutofit fontScale="90000"/>
          </a:bodyPr>
          <a:lstStyle/>
          <a:p>
            <a:r>
              <a:rPr lang="en-US" sz="4000" dirty="0">
                <a:solidFill>
                  <a:schemeClr val="bg1"/>
                </a:solidFill>
              </a:rPr>
              <a:t>Social Media Impact on Employment</a:t>
            </a:r>
            <a:r>
              <a:rPr lang="en-US" sz="3600" dirty="0">
                <a:solidFill>
                  <a:schemeClr val="bg1"/>
                </a:solidFill>
              </a:rPr>
              <a:t>	</a:t>
            </a:r>
          </a:p>
        </p:txBody>
      </p:sp>
      <p:sp>
        <p:nvSpPr>
          <p:cNvPr id="5" name="Content Placeholder 4">
            <a:extLst>
              <a:ext uri="{FF2B5EF4-FFF2-40B4-BE49-F238E27FC236}">
                <a16:creationId xmlns:a16="http://schemas.microsoft.com/office/drawing/2014/main" id="{F67F7A6F-5ECF-4BF5-8132-0063D76E7194}"/>
              </a:ext>
            </a:extLst>
          </p:cNvPr>
          <p:cNvSpPr>
            <a:spLocks noGrp="1"/>
          </p:cNvSpPr>
          <p:nvPr>
            <p:ph sz="half" idx="1"/>
          </p:nvPr>
        </p:nvSpPr>
        <p:spPr>
          <a:xfrm>
            <a:off x="5198992" y="1560352"/>
            <a:ext cx="4783907" cy="3355598"/>
          </a:xfrm>
        </p:spPr>
        <p:txBody>
          <a:bodyPr>
            <a:noAutofit/>
          </a:bodyPr>
          <a:lstStyle/>
          <a:p>
            <a:r>
              <a:rPr lang="en-US" sz="2000" dirty="0"/>
              <a:t>60% of employers use social networking sites to research job candidates, this is up from only 11% a decade ago.</a:t>
            </a:r>
          </a:p>
          <a:p>
            <a:r>
              <a:rPr lang="en-US" sz="2000" dirty="0"/>
              <a:t>Tools such as Facebook/Twitter enable employers to get a glimpse of who their candidates are outside the confines of a resume or cover letter.</a:t>
            </a:r>
          </a:p>
          <a:p>
            <a:r>
              <a:rPr lang="en-US" sz="2000" dirty="0"/>
              <a:t>More than 2 in 5 employers said they are less likely to interview job candidates if they’re unable to find information about the person online.</a:t>
            </a:r>
          </a:p>
          <a:p>
            <a:r>
              <a:rPr lang="en-US" sz="2000" dirty="0"/>
              <a:t>Nearly half of hiring managers who screen candidates via social networks said they’ve found information that caused them not to hire a person.</a:t>
            </a:r>
          </a:p>
        </p:txBody>
      </p:sp>
      <p:sp>
        <p:nvSpPr>
          <p:cNvPr id="6" name="Content Placeholder 5">
            <a:extLst>
              <a:ext uri="{FF2B5EF4-FFF2-40B4-BE49-F238E27FC236}">
                <a16:creationId xmlns:a16="http://schemas.microsoft.com/office/drawing/2014/main" id="{1FCE29F1-19B4-44F6-AE7B-236E9420102E}"/>
              </a:ext>
            </a:extLst>
          </p:cNvPr>
          <p:cNvSpPr>
            <a:spLocks noGrp="1"/>
          </p:cNvSpPr>
          <p:nvPr>
            <p:ph sz="half" idx="2"/>
          </p:nvPr>
        </p:nvSpPr>
        <p:spPr>
          <a:xfrm flipV="1">
            <a:off x="10536572" y="3221371"/>
            <a:ext cx="841112" cy="2600679"/>
          </a:xfrm>
        </p:spPr>
        <p:txBody>
          <a:bodyPr>
            <a:normAutofit/>
          </a:bodyPr>
          <a:lstStyle/>
          <a:p>
            <a:pPr marL="0" indent="0">
              <a:buNone/>
            </a:pPr>
            <a:endParaRPr lang="en-US" sz="2000" dirty="0"/>
          </a:p>
        </p:txBody>
      </p:sp>
    </p:spTree>
    <p:extLst>
      <p:ext uri="{BB962C8B-B14F-4D97-AF65-F5344CB8AC3E}">
        <p14:creationId xmlns:p14="http://schemas.microsoft.com/office/powerpoint/2010/main" val="261961903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52F64-54BC-419A-A1AE-D36F7A3CB59B}"/>
              </a:ext>
            </a:extLst>
          </p:cNvPr>
          <p:cNvSpPr>
            <a:spLocks noGrp="1"/>
          </p:cNvSpPr>
          <p:nvPr>
            <p:ph type="title"/>
          </p:nvPr>
        </p:nvSpPr>
        <p:spPr/>
        <p:txBody>
          <a:bodyPr/>
          <a:lstStyle/>
          <a:p>
            <a:r>
              <a:rPr lang="en-US" dirty="0"/>
              <a:t>Here are Five Things You Need to do:</a:t>
            </a:r>
          </a:p>
        </p:txBody>
      </p:sp>
      <p:sp>
        <p:nvSpPr>
          <p:cNvPr id="3" name="Content Placeholder 2">
            <a:extLst>
              <a:ext uri="{FF2B5EF4-FFF2-40B4-BE49-F238E27FC236}">
                <a16:creationId xmlns:a16="http://schemas.microsoft.com/office/drawing/2014/main" id="{9A6453F9-D0C9-4F6B-BCD1-9E70ADF058A3}"/>
              </a:ext>
            </a:extLst>
          </p:cNvPr>
          <p:cNvSpPr>
            <a:spLocks noGrp="1"/>
          </p:cNvSpPr>
          <p:nvPr>
            <p:ph sz="half" idx="1"/>
          </p:nvPr>
        </p:nvSpPr>
        <p:spPr/>
        <p:txBody>
          <a:bodyPr>
            <a:normAutofit lnSpcReduction="10000"/>
          </a:bodyPr>
          <a:lstStyle/>
          <a:p>
            <a:r>
              <a:rPr lang="en-US" dirty="0"/>
              <a:t>Know your digital identity</a:t>
            </a:r>
          </a:p>
          <a:p>
            <a:endParaRPr lang="en-US" dirty="0"/>
          </a:p>
          <a:p>
            <a:endParaRPr lang="en-US" dirty="0"/>
          </a:p>
        </p:txBody>
      </p:sp>
      <p:sp>
        <p:nvSpPr>
          <p:cNvPr id="4" name="Content Placeholder 3">
            <a:extLst>
              <a:ext uri="{FF2B5EF4-FFF2-40B4-BE49-F238E27FC236}">
                <a16:creationId xmlns:a16="http://schemas.microsoft.com/office/drawing/2014/main" id="{CEFEA5F1-3AA2-420A-90EB-298BE8753758}"/>
              </a:ext>
            </a:extLst>
          </p:cNvPr>
          <p:cNvSpPr>
            <a:spLocks noGrp="1"/>
          </p:cNvSpPr>
          <p:nvPr>
            <p:ph sz="half" idx="2"/>
          </p:nvPr>
        </p:nvSpPr>
        <p:spPr/>
        <p:txBody>
          <a:bodyPr>
            <a:normAutofit lnSpcReduction="10000"/>
          </a:bodyPr>
          <a:lstStyle/>
          <a:p>
            <a:r>
              <a:rPr lang="en-US" dirty="0"/>
              <a:t>Your first task is to know what’s out there. So do what employers do when they begin researching you online. Conduct a basic search of your name and its variations, such as with and without your middle name or initial.</a:t>
            </a:r>
          </a:p>
          <a:p>
            <a:r>
              <a:rPr lang="en-US" dirty="0"/>
              <a:t>Be creative in drilling down to material about yourself – try your name plus your school or hometown or last employer.</a:t>
            </a:r>
          </a:p>
        </p:txBody>
      </p:sp>
      <p:pic>
        <p:nvPicPr>
          <p:cNvPr id="1026" name="Picture 2" descr="Digital Identity Roundtable: Key Takeaways | Institute for Global Change">
            <a:extLst>
              <a:ext uri="{FF2B5EF4-FFF2-40B4-BE49-F238E27FC236}">
                <a16:creationId xmlns:a16="http://schemas.microsoft.com/office/drawing/2014/main" id="{0C368908-E301-4578-9901-87A27D423D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1045" y="3107073"/>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999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17B492E-58D3-4899-BD1C-B58A7686B391}"/>
              </a:ext>
            </a:extLst>
          </p:cNvPr>
          <p:cNvSpPr>
            <a:spLocks noGrp="1"/>
          </p:cNvSpPr>
          <p:nvPr>
            <p:ph type="title"/>
          </p:nvPr>
        </p:nvSpPr>
        <p:spPr>
          <a:xfrm>
            <a:off x="804672" y="1412489"/>
            <a:ext cx="2871095" cy="2156621"/>
          </a:xfrm>
        </p:spPr>
        <p:txBody>
          <a:bodyPr anchor="t">
            <a:noAutofit/>
          </a:bodyPr>
          <a:lstStyle/>
          <a:p>
            <a:r>
              <a:rPr lang="en-US" sz="4000" dirty="0">
                <a:solidFill>
                  <a:srgbClr val="FFFFFF"/>
                </a:solidFill>
              </a:rPr>
              <a:t>Scrub the Social Media Pages that are Yours</a:t>
            </a:r>
          </a:p>
        </p:txBody>
      </p:sp>
      <p:sp>
        <p:nvSpPr>
          <p:cNvPr id="3" name="Content Placeholder 2">
            <a:extLst>
              <a:ext uri="{FF2B5EF4-FFF2-40B4-BE49-F238E27FC236}">
                <a16:creationId xmlns:a16="http://schemas.microsoft.com/office/drawing/2014/main" id="{32D83DBD-CCEE-46C4-8D19-858B9C63C856}"/>
              </a:ext>
            </a:extLst>
          </p:cNvPr>
          <p:cNvSpPr>
            <a:spLocks noGrp="1"/>
          </p:cNvSpPr>
          <p:nvPr>
            <p:ph sz="half" idx="1"/>
          </p:nvPr>
        </p:nvSpPr>
        <p:spPr>
          <a:xfrm>
            <a:off x="5198993" y="1412489"/>
            <a:ext cx="2926080" cy="4363844"/>
          </a:xfrm>
        </p:spPr>
        <p:txBody>
          <a:bodyPr>
            <a:noAutofit/>
          </a:bodyPr>
          <a:lstStyle/>
          <a:p>
            <a:r>
              <a:rPr lang="en-US" sz="2000" dirty="0"/>
              <a:t>Look over everything on your social media timelines and remove any dirt that you wouldn’t want employers to see. If you can’t delete it yourself, contact the site manager and request to have it removed.</a:t>
            </a:r>
          </a:p>
          <a:p>
            <a:r>
              <a:rPr lang="en-US" sz="2000" dirty="0"/>
              <a:t>Check out Facebook posts that you’re tagged in and un tag yourself if the post contains any content, including photos, that is unprofessional.</a:t>
            </a:r>
          </a:p>
        </p:txBody>
      </p:sp>
      <p:sp>
        <p:nvSpPr>
          <p:cNvPr id="4" name="Content Placeholder 3">
            <a:extLst>
              <a:ext uri="{FF2B5EF4-FFF2-40B4-BE49-F238E27FC236}">
                <a16:creationId xmlns:a16="http://schemas.microsoft.com/office/drawing/2014/main" id="{35475D1D-ADB6-4761-8CD1-D1BD1B8BF033}"/>
              </a:ext>
            </a:extLst>
          </p:cNvPr>
          <p:cNvSpPr>
            <a:spLocks noGrp="1"/>
          </p:cNvSpPr>
          <p:nvPr>
            <p:ph sz="half" idx="2"/>
          </p:nvPr>
        </p:nvSpPr>
        <p:spPr>
          <a:xfrm>
            <a:off x="8451604" y="1412489"/>
            <a:ext cx="2926080" cy="4363844"/>
          </a:xfrm>
        </p:spPr>
        <p:txBody>
          <a:bodyPr>
            <a:normAutofit/>
          </a:bodyPr>
          <a:lstStyle/>
          <a:p>
            <a:r>
              <a:rPr lang="en-US" sz="2000" dirty="0">
                <a:effectLst/>
                <a:latin typeface="Helvetica" panose="020B0604020202020204" pitchFamily="34" charset="0"/>
                <a:ea typeface="Calibri" panose="020F0502020204030204" pitchFamily="34" charset="0"/>
                <a:cs typeface="Times New Roman" panose="02020603050405020304" pitchFamily="18" charset="0"/>
              </a:rPr>
              <a:t>On Twitter, you can review mentions on your profile name and discover tweets by others that mention you. If you can't remove an uncomplimentary comment or photo, you can at least prepare a response should a potential employer ask you about it.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688228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773</TotalTime>
  <Words>1621</Words>
  <Application>Microsoft Office PowerPoint</Application>
  <PresentationFormat>Widescreen</PresentationFormat>
  <Paragraphs>96</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Helvetica</vt:lpstr>
      <vt:lpstr>Office Theme</vt:lpstr>
      <vt:lpstr>How to Use Social Media  The Good, the Bad and the Ugly</vt:lpstr>
      <vt:lpstr>  Instagram, Facebook, Twitter and Tik Tok are some of the main social media platforms </vt:lpstr>
      <vt:lpstr>The negative effect of using social media, what is appropriate and what is not appropriate to post.</vt:lpstr>
      <vt:lpstr>Have You Paid the Proper Attention to Your Online Reputation? </vt:lpstr>
      <vt:lpstr>Things Not to Post:  Obscene      Threatening  Intimidating  Harassing  Bullying  </vt:lpstr>
      <vt:lpstr>More Things Not to Post:          Racial         Ethnic       Sexual       Religious       Physical Disability Slurs  Not brand endorsements             </vt:lpstr>
      <vt:lpstr>Social Media Impact on Employment </vt:lpstr>
      <vt:lpstr>Here are Five Things You Need to do:</vt:lpstr>
      <vt:lpstr>Scrub the Social Media Pages that are Yours</vt:lpstr>
      <vt:lpstr>Keep tabs on your pals</vt:lpstr>
      <vt:lpstr>Fine – Tune Your Privacy</vt:lpstr>
      <vt:lpstr>Be Active on the Platforms You’ve Committed to</vt:lpstr>
      <vt:lpstr>Employer Side:</vt:lpstr>
      <vt:lpstr>Employer Side:</vt:lpstr>
      <vt:lpstr>Pro’s and Con’s </vt:lpstr>
      <vt:lpstr>Publicity:</vt:lpstr>
      <vt:lpstr>Image Risk:</vt:lpstr>
      <vt:lpstr>Morale Boost:   Lost Productivity:</vt:lpstr>
      <vt:lpstr>Builds Relationships:</vt:lpstr>
      <vt:lpstr>What are Employers Looking For?</vt:lpstr>
      <vt:lpstr>What Factors Lead to Rejection?</vt:lpstr>
      <vt:lpstr>Privacy Settings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Negative Effects of  Social Media</dc:title>
  <dc:creator>Henderson, Sophia (Labor)</dc:creator>
  <cp:lastModifiedBy>Prewitt, Tonia M (Labor)</cp:lastModifiedBy>
  <cp:revision>37</cp:revision>
  <dcterms:created xsi:type="dcterms:W3CDTF">2022-05-03T12:22:16Z</dcterms:created>
  <dcterms:modified xsi:type="dcterms:W3CDTF">2022-05-10T20:57:11Z</dcterms:modified>
</cp:coreProperties>
</file>