
<file path=[Content_Types].xml><?xml version="1.0" encoding="utf-8"?>
<Types xmlns="http://schemas.openxmlformats.org/package/2006/content-types">
  <Default Extension="bin" ContentType="image/unknown"/>
  <Default Extension="crdownload"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2" r:id="rId3"/>
    <p:sldId id="257" r:id="rId4"/>
    <p:sldId id="258" r:id="rId5"/>
    <p:sldId id="261" r:id="rId6"/>
    <p:sldId id="260" r:id="rId7"/>
    <p:sldId id="259"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C9A29-0142-438D-8EC1-0C3ED39EF28D}"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1AF2-2115-423D-B80C-31F650E15289}" type="slidenum">
              <a:rPr lang="en-US" smtClean="0"/>
              <a:t>‹#›</a:t>
            </a:fld>
            <a:endParaRPr lang="en-US"/>
          </a:p>
        </p:txBody>
      </p:sp>
    </p:spTree>
    <p:extLst>
      <p:ext uri="{BB962C8B-B14F-4D97-AF65-F5344CB8AC3E}">
        <p14:creationId xmlns:p14="http://schemas.microsoft.com/office/powerpoint/2010/main" val="384510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discuss finances. Personally, this is a topic I’ve struggled with for a long time. I can relate to the struggle of having money for bills, being in debt, and the pain of struggling to find a way out. I hope today will help you know you are not alone, support and help is available, and I’m here to do my best to share from my experience. </a:t>
            </a:r>
          </a:p>
        </p:txBody>
      </p:sp>
      <p:sp>
        <p:nvSpPr>
          <p:cNvPr id="4" name="Slide Number Placeholder 3"/>
          <p:cNvSpPr>
            <a:spLocks noGrp="1"/>
          </p:cNvSpPr>
          <p:nvPr>
            <p:ph type="sldNum" sz="quarter" idx="5"/>
          </p:nvPr>
        </p:nvSpPr>
        <p:spPr/>
        <p:txBody>
          <a:bodyPr/>
          <a:lstStyle/>
          <a:p>
            <a:fld id="{E2271AF2-2115-423D-B80C-31F650E15289}" type="slidenum">
              <a:rPr lang="en-US" smtClean="0"/>
              <a:t>1</a:t>
            </a:fld>
            <a:endParaRPr lang="en-US"/>
          </a:p>
        </p:txBody>
      </p:sp>
    </p:spTree>
    <p:extLst>
      <p:ext uri="{BB962C8B-B14F-4D97-AF65-F5344CB8AC3E}">
        <p14:creationId xmlns:p14="http://schemas.microsoft.com/office/powerpoint/2010/main" val="23501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 are not alone in your journey. It’s encouraged to ask for help when you are struggling. They are several resources available such as financial advisors, certified financial counselors, online courses, etc. </a:t>
            </a:r>
          </a:p>
        </p:txBody>
      </p:sp>
      <p:sp>
        <p:nvSpPr>
          <p:cNvPr id="4" name="Slide Number Placeholder 3"/>
          <p:cNvSpPr>
            <a:spLocks noGrp="1"/>
          </p:cNvSpPr>
          <p:nvPr>
            <p:ph type="sldNum" sz="quarter" idx="5"/>
          </p:nvPr>
        </p:nvSpPr>
        <p:spPr/>
        <p:txBody>
          <a:bodyPr/>
          <a:lstStyle/>
          <a:p>
            <a:fld id="{E2271AF2-2115-423D-B80C-31F650E15289}" type="slidenum">
              <a:rPr lang="en-US" smtClean="0"/>
              <a:t>10</a:t>
            </a:fld>
            <a:endParaRPr lang="en-US"/>
          </a:p>
        </p:txBody>
      </p:sp>
    </p:spTree>
    <p:extLst>
      <p:ext uri="{BB962C8B-B14F-4D97-AF65-F5344CB8AC3E}">
        <p14:creationId xmlns:p14="http://schemas.microsoft.com/office/powerpoint/2010/main" val="340154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71AF2-2115-423D-B80C-31F650E15289}" type="slidenum">
              <a:rPr lang="en-US" smtClean="0"/>
              <a:t>2</a:t>
            </a:fld>
            <a:endParaRPr lang="en-US"/>
          </a:p>
        </p:txBody>
      </p:sp>
    </p:spTree>
    <p:extLst>
      <p:ext uri="{BB962C8B-B14F-4D97-AF65-F5344CB8AC3E}">
        <p14:creationId xmlns:p14="http://schemas.microsoft.com/office/powerpoint/2010/main" val="313695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start when you are struggling financially is making a budget. It simple terms a budget shows you how much make per month, where your money goes per month for bills, and exactly what you spend your money on. So, if you spend money every week on a cup of coffee, or a candy bar, or go clothing shopping every other week, these are habits that you can break to help you develop better financially and help you save money. </a:t>
            </a:r>
          </a:p>
        </p:txBody>
      </p:sp>
      <p:sp>
        <p:nvSpPr>
          <p:cNvPr id="4" name="Slide Number Placeholder 3"/>
          <p:cNvSpPr>
            <a:spLocks noGrp="1"/>
          </p:cNvSpPr>
          <p:nvPr>
            <p:ph type="sldNum" sz="quarter" idx="5"/>
          </p:nvPr>
        </p:nvSpPr>
        <p:spPr/>
        <p:txBody>
          <a:bodyPr/>
          <a:lstStyle/>
          <a:p>
            <a:fld id="{E2271AF2-2115-423D-B80C-31F650E15289}" type="slidenum">
              <a:rPr lang="en-US" smtClean="0"/>
              <a:t>3</a:t>
            </a:fld>
            <a:endParaRPr lang="en-US"/>
          </a:p>
        </p:txBody>
      </p:sp>
    </p:spTree>
    <p:extLst>
      <p:ext uri="{BB962C8B-B14F-4D97-AF65-F5344CB8AC3E}">
        <p14:creationId xmlns:p14="http://schemas.microsoft.com/office/powerpoint/2010/main" val="350060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way to budget is fairly simple.</a:t>
            </a:r>
          </a:p>
          <a:p>
            <a:pPr marL="228600" indent="-228600">
              <a:buAutoNum type="arabicPeriod"/>
            </a:pPr>
            <a:r>
              <a:rPr lang="en-US" dirty="0"/>
              <a:t>Gather all your financial statements</a:t>
            </a:r>
          </a:p>
          <a:p>
            <a:pPr marL="228600" indent="-228600">
              <a:buAutoNum type="arabicPeriod"/>
            </a:pPr>
            <a:r>
              <a:rPr lang="en-US" dirty="0"/>
              <a:t>Calculate your monthly income</a:t>
            </a:r>
          </a:p>
          <a:p>
            <a:pPr marL="228600" indent="-228600">
              <a:buAutoNum type="arabicPeriod"/>
            </a:pPr>
            <a:r>
              <a:rPr lang="en-US" dirty="0"/>
              <a:t>Create a list of your monthly expenses</a:t>
            </a:r>
          </a:p>
          <a:p>
            <a:pPr marL="228600" indent="-228600">
              <a:buAutoNum type="arabicPeriod"/>
            </a:pPr>
            <a:r>
              <a:rPr lang="en-US" dirty="0"/>
              <a:t>Determine your fixed and variable expenses</a:t>
            </a:r>
          </a:p>
          <a:p>
            <a:pPr marL="228600" indent="-228600">
              <a:buAutoNum type="arabicPeriod"/>
            </a:pPr>
            <a:r>
              <a:rPr lang="en-US" dirty="0"/>
              <a:t>Total your monthly income and expenses</a:t>
            </a:r>
          </a:p>
          <a:p>
            <a:pPr marL="228600" indent="-228600">
              <a:buAutoNum type="arabicPeriod"/>
            </a:pPr>
            <a:r>
              <a:rPr lang="en-US" dirty="0"/>
              <a:t>Make adjustments as needed</a:t>
            </a:r>
          </a:p>
          <a:p>
            <a:pPr marL="228600" indent="-228600">
              <a:buAutoNum type="arabicPeriod"/>
            </a:pPr>
            <a:endParaRPr lang="en-US" dirty="0"/>
          </a:p>
          <a:p>
            <a:r>
              <a:rPr lang="en-US" dirty="0"/>
              <a:t>The chart on the right is a way to budget. So basically 50% of your income goes to towards your needs (rent, mortgage, car, utilities). 30% goes to wants such as clothing, entertainment such as going to the gym, out to eat, or to see a movie. Finally 20% goes to savings for an emergency fund, 401K, savings account, etc. </a:t>
            </a:r>
          </a:p>
        </p:txBody>
      </p:sp>
      <p:sp>
        <p:nvSpPr>
          <p:cNvPr id="4" name="Slide Number Placeholder 3"/>
          <p:cNvSpPr>
            <a:spLocks noGrp="1"/>
          </p:cNvSpPr>
          <p:nvPr>
            <p:ph type="sldNum" sz="quarter" idx="5"/>
          </p:nvPr>
        </p:nvSpPr>
        <p:spPr/>
        <p:txBody>
          <a:bodyPr/>
          <a:lstStyle/>
          <a:p>
            <a:fld id="{E2271AF2-2115-423D-B80C-31F650E15289}" type="slidenum">
              <a:rPr lang="en-US" smtClean="0"/>
              <a:t>4</a:t>
            </a:fld>
            <a:endParaRPr lang="en-US" dirty="0"/>
          </a:p>
        </p:txBody>
      </p:sp>
    </p:spTree>
    <p:extLst>
      <p:ext uri="{BB962C8B-B14F-4D97-AF65-F5344CB8AC3E}">
        <p14:creationId xmlns:p14="http://schemas.microsoft.com/office/powerpoint/2010/main" val="420193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stated managing finances can be overwhelming. I’ve personally struggled most of my adult life financially. I could blame my upbringing not having anyone to teach me the basics but in reality it’s my own fault and responsibility to better manage it. So, with that being said the best to solve debt is to calculate exactly how much you owe. It will help you see who you owe, how much per month you owe, and will help you come up with a plan to pay it off. I personally start with my lowest debt and work my way up to the highest debt but do what is best for you.</a:t>
            </a:r>
          </a:p>
        </p:txBody>
      </p:sp>
      <p:sp>
        <p:nvSpPr>
          <p:cNvPr id="4" name="Slide Number Placeholder 3"/>
          <p:cNvSpPr>
            <a:spLocks noGrp="1"/>
          </p:cNvSpPr>
          <p:nvPr>
            <p:ph type="sldNum" sz="quarter" idx="5"/>
          </p:nvPr>
        </p:nvSpPr>
        <p:spPr/>
        <p:txBody>
          <a:bodyPr/>
          <a:lstStyle/>
          <a:p>
            <a:fld id="{E2271AF2-2115-423D-B80C-31F650E15289}" type="slidenum">
              <a:rPr lang="en-US" smtClean="0"/>
              <a:t>5</a:t>
            </a:fld>
            <a:endParaRPr lang="en-US"/>
          </a:p>
        </p:txBody>
      </p:sp>
    </p:spTree>
    <p:extLst>
      <p:ext uri="{BB962C8B-B14F-4D97-AF65-F5344CB8AC3E}">
        <p14:creationId xmlns:p14="http://schemas.microsoft.com/office/powerpoint/2010/main" val="211121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is good debt and bad. The reason they refer to student loans, mortgages, and business loans as good is because they are considered an investment. So student loans help you gain an education and hopefully secure a higher wage and more fulfilling career. A mortgage is for your own which you can later sell for a higher price, and a business loan is for you to help start and grow your business and hopefully have it be successful so you can pay yourself back. </a:t>
            </a:r>
          </a:p>
          <a:p>
            <a:r>
              <a:rPr lang="en-US" dirty="0"/>
              <a:t>Bad debt such as consumer loans, car loans, and credit card debt can be prevented by simply saving the money to use instead of taking out loans that effect your credit and take more time pay off. </a:t>
            </a:r>
          </a:p>
        </p:txBody>
      </p:sp>
      <p:sp>
        <p:nvSpPr>
          <p:cNvPr id="4" name="Slide Number Placeholder 3"/>
          <p:cNvSpPr>
            <a:spLocks noGrp="1"/>
          </p:cNvSpPr>
          <p:nvPr>
            <p:ph type="sldNum" sz="quarter" idx="5"/>
          </p:nvPr>
        </p:nvSpPr>
        <p:spPr/>
        <p:txBody>
          <a:bodyPr/>
          <a:lstStyle/>
          <a:p>
            <a:fld id="{E2271AF2-2115-423D-B80C-31F650E15289}" type="slidenum">
              <a:rPr lang="en-US" smtClean="0"/>
              <a:t>6</a:t>
            </a:fld>
            <a:endParaRPr lang="en-US"/>
          </a:p>
        </p:txBody>
      </p:sp>
    </p:spTree>
    <p:extLst>
      <p:ext uri="{BB962C8B-B14F-4D97-AF65-F5344CB8AC3E}">
        <p14:creationId xmlns:p14="http://schemas.microsoft.com/office/powerpoint/2010/main" val="180234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71AF2-2115-423D-B80C-31F650E15289}" type="slidenum">
              <a:rPr lang="en-US" smtClean="0"/>
              <a:t>7</a:t>
            </a:fld>
            <a:endParaRPr lang="en-US"/>
          </a:p>
        </p:txBody>
      </p:sp>
    </p:spTree>
    <p:extLst>
      <p:ext uri="{BB962C8B-B14F-4D97-AF65-F5344CB8AC3E}">
        <p14:creationId xmlns:p14="http://schemas.microsoft.com/office/powerpoint/2010/main" val="381760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heard the phrase “it’s not about how much you can spend but how much you can save” and I wish I had taken it more seriously. Anyone can build wealth as long as they have the discipline, responsibility, and don’t have the debt to hold them back from saving more. Here are some great tips to save. </a:t>
            </a:r>
          </a:p>
        </p:txBody>
      </p:sp>
      <p:sp>
        <p:nvSpPr>
          <p:cNvPr id="4" name="Slide Number Placeholder 3"/>
          <p:cNvSpPr>
            <a:spLocks noGrp="1"/>
          </p:cNvSpPr>
          <p:nvPr>
            <p:ph type="sldNum" sz="quarter" idx="5"/>
          </p:nvPr>
        </p:nvSpPr>
        <p:spPr/>
        <p:txBody>
          <a:bodyPr/>
          <a:lstStyle/>
          <a:p>
            <a:fld id="{E2271AF2-2115-423D-B80C-31F650E15289}" type="slidenum">
              <a:rPr lang="en-US" smtClean="0"/>
              <a:t>8</a:t>
            </a:fld>
            <a:endParaRPr lang="en-US"/>
          </a:p>
        </p:txBody>
      </p:sp>
    </p:spTree>
    <p:extLst>
      <p:ext uri="{BB962C8B-B14F-4D97-AF65-F5344CB8AC3E}">
        <p14:creationId xmlns:p14="http://schemas.microsoft.com/office/powerpoint/2010/main" val="684110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peace can be obtained through hard work, patience, and time. I know I’m making strides now to pay off my debts and save more for my future and I hope this has encouraged you to do the same. </a:t>
            </a:r>
          </a:p>
        </p:txBody>
      </p:sp>
      <p:sp>
        <p:nvSpPr>
          <p:cNvPr id="4" name="Slide Number Placeholder 3"/>
          <p:cNvSpPr>
            <a:spLocks noGrp="1"/>
          </p:cNvSpPr>
          <p:nvPr>
            <p:ph type="sldNum" sz="quarter" idx="5"/>
          </p:nvPr>
        </p:nvSpPr>
        <p:spPr/>
        <p:txBody>
          <a:bodyPr/>
          <a:lstStyle/>
          <a:p>
            <a:fld id="{E2271AF2-2115-423D-B80C-31F650E15289}" type="slidenum">
              <a:rPr lang="en-US" smtClean="0"/>
              <a:t>9</a:t>
            </a:fld>
            <a:endParaRPr lang="en-US"/>
          </a:p>
        </p:txBody>
      </p:sp>
    </p:spTree>
    <p:extLst>
      <p:ext uri="{BB962C8B-B14F-4D97-AF65-F5344CB8AC3E}">
        <p14:creationId xmlns:p14="http://schemas.microsoft.com/office/powerpoint/2010/main" val="836833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FB28A3A-E2E2-48EF-9BB2-A0F39C344394}" type="datetimeFigureOut">
              <a:rPr lang="en-US" smtClean="0"/>
              <a:t>5/31/2022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323829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28A3A-E2E2-48EF-9BB2-A0F39C344394}"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260732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FB28A3A-E2E2-48EF-9BB2-A0F39C344394}"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263602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FB28A3A-E2E2-48EF-9BB2-A0F39C344394}"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1542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28A3A-E2E2-48EF-9BB2-A0F39C344394}"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1431324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FB28A3A-E2E2-48EF-9BB2-A0F39C344394}" type="datetimeFigureOut">
              <a:rPr lang="en-US" smtClean="0"/>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2752708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FB28A3A-E2E2-48EF-9BB2-A0F39C344394}" type="datetimeFigureOut">
              <a:rPr lang="en-US" smtClean="0"/>
              <a:t>5/31/2022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2200630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FB28A3A-E2E2-48EF-9BB2-A0F39C344394}"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2015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FB28A3A-E2E2-48EF-9BB2-A0F39C344394}"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246757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B28A3A-E2E2-48EF-9BB2-A0F39C344394}"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101518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28A3A-E2E2-48EF-9BB2-A0F39C344394}" type="datetimeFigureOut">
              <a:rPr lang="en-US" smtClean="0"/>
              <a:t>5/31/2022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266480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B28A3A-E2E2-48EF-9BB2-A0F39C344394}"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134393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28A3A-E2E2-48EF-9BB2-A0F39C344394}" type="datetimeFigureOut">
              <a:rPr lang="en-US" smtClean="0"/>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9203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B28A3A-E2E2-48EF-9BB2-A0F39C344394}" type="datetimeFigureOut">
              <a:rPr lang="en-US" smtClean="0"/>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268885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28A3A-E2E2-48EF-9BB2-A0F39C344394}" type="datetimeFigureOut">
              <a:rPr lang="en-US" smtClean="0"/>
              <a:t>5/31/2022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198258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28A3A-E2E2-48EF-9BB2-A0F39C344394}"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394420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28A3A-E2E2-48EF-9BB2-A0F39C344394}" type="datetimeFigureOut">
              <a:rPr lang="en-US" smtClean="0"/>
              <a:t>5/31/2022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F6D127-6EC9-4A8E-82CF-D628A272BC5B}" type="slidenum">
              <a:rPr lang="en-US" smtClean="0"/>
              <a:t>‹#›</a:t>
            </a:fld>
            <a:endParaRPr lang="en-US"/>
          </a:p>
        </p:txBody>
      </p:sp>
    </p:spTree>
    <p:extLst>
      <p:ext uri="{BB962C8B-B14F-4D97-AF65-F5344CB8AC3E}">
        <p14:creationId xmlns:p14="http://schemas.microsoft.com/office/powerpoint/2010/main" val="237812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FB28A3A-E2E2-48EF-9BB2-A0F39C344394}" type="datetimeFigureOut">
              <a:rPr lang="en-US" smtClean="0"/>
              <a:t>5/31/2022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EF6D127-6EC9-4A8E-82CF-D628A272BC5B}" type="slidenum">
              <a:rPr lang="en-US" smtClean="0"/>
              <a:t>‹#›</a:t>
            </a:fld>
            <a:endParaRPr lang="en-US"/>
          </a:p>
        </p:txBody>
      </p:sp>
    </p:spTree>
    <p:extLst>
      <p:ext uri="{BB962C8B-B14F-4D97-AF65-F5344CB8AC3E}">
        <p14:creationId xmlns:p14="http://schemas.microsoft.com/office/powerpoint/2010/main" val="3689369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crdownload"/><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1459-4077-D6A9-69AD-E41C1578CDFD}"/>
              </a:ext>
            </a:extLst>
          </p:cNvPr>
          <p:cNvSpPr>
            <a:spLocks noGrp="1"/>
          </p:cNvSpPr>
          <p:nvPr>
            <p:ph type="ctrTitle"/>
          </p:nvPr>
        </p:nvSpPr>
        <p:spPr/>
        <p:txBody>
          <a:bodyPr/>
          <a:lstStyle/>
          <a:p>
            <a:pPr algn="ctr"/>
            <a:r>
              <a:rPr lang="en-US" dirty="0">
                <a:latin typeface="Amasis MT Pro Black" panose="02040A04050005020304" pitchFamily="18" charset="0"/>
              </a:rPr>
              <a:t>Financial Management</a:t>
            </a:r>
          </a:p>
        </p:txBody>
      </p:sp>
    </p:spTree>
    <p:extLst>
      <p:ext uri="{BB962C8B-B14F-4D97-AF65-F5344CB8AC3E}">
        <p14:creationId xmlns:p14="http://schemas.microsoft.com/office/powerpoint/2010/main" val="220075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657B-6BDC-617F-4D7E-BF709A11DB78}"/>
              </a:ext>
            </a:extLst>
          </p:cNvPr>
          <p:cNvSpPr>
            <a:spLocks noGrp="1"/>
          </p:cNvSpPr>
          <p:nvPr>
            <p:ph type="title"/>
          </p:nvPr>
        </p:nvSpPr>
        <p:spPr/>
        <p:txBody>
          <a:bodyPr/>
          <a:lstStyle/>
          <a:p>
            <a:pPr algn="ctr"/>
            <a:r>
              <a:rPr lang="en-US" dirty="0">
                <a:latin typeface="Amasis MT Pro Black" panose="02040A04050005020304" pitchFamily="18" charset="0"/>
              </a:rPr>
              <a:t>Financial Resources</a:t>
            </a:r>
          </a:p>
        </p:txBody>
      </p:sp>
      <p:sp>
        <p:nvSpPr>
          <p:cNvPr id="3" name="Content Placeholder 2">
            <a:extLst>
              <a:ext uri="{FF2B5EF4-FFF2-40B4-BE49-F238E27FC236}">
                <a16:creationId xmlns:a16="http://schemas.microsoft.com/office/drawing/2014/main" id="{1E42AB6D-F707-49C6-35CB-63A9B2A5279D}"/>
              </a:ext>
            </a:extLst>
          </p:cNvPr>
          <p:cNvSpPr>
            <a:spLocks noGrp="1"/>
          </p:cNvSpPr>
          <p:nvPr>
            <p:ph idx="1"/>
          </p:nvPr>
        </p:nvSpPr>
        <p:spPr/>
        <p:txBody>
          <a:bodyPr/>
          <a:lstStyle/>
          <a:p>
            <a:r>
              <a:rPr lang="en-US" dirty="0">
                <a:latin typeface="Baskerville Old Face" panose="02020602080505020303" pitchFamily="18" charset="0"/>
              </a:rPr>
              <a:t>Inform your creditors and discuss options for payment plans</a:t>
            </a:r>
          </a:p>
          <a:p>
            <a:r>
              <a:rPr lang="en-US" dirty="0">
                <a:latin typeface="Baskerville Old Face" panose="02020602080505020303" pitchFamily="18" charset="0"/>
              </a:rPr>
              <a:t>Reach out to a certified financial counselor for advice</a:t>
            </a:r>
          </a:p>
          <a:p>
            <a:r>
              <a:rPr lang="en-US" dirty="0">
                <a:latin typeface="Baskerville Old Face" panose="02020602080505020303" pitchFamily="18" charset="0"/>
              </a:rPr>
              <a:t>Educate yourself by researching different methods, financial courses, etc. </a:t>
            </a:r>
          </a:p>
          <a:p>
            <a:r>
              <a:rPr lang="en-US" dirty="0">
                <a:latin typeface="Baskerville Old Face" panose="02020602080505020303" pitchFamily="18" charset="0"/>
              </a:rPr>
              <a:t>Don’t be afraid to ask for help</a:t>
            </a:r>
          </a:p>
          <a:p>
            <a:pPr marL="0" indent="0">
              <a:buNone/>
            </a:pPr>
            <a:endParaRPr lang="en-US" dirty="0">
              <a:latin typeface="Baskerville Old Face" panose="02020602080505020303" pitchFamily="18" charset="0"/>
            </a:endParaRPr>
          </a:p>
          <a:p>
            <a:endParaRPr lang="en-US" dirty="0"/>
          </a:p>
        </p:txBody>
      </p:sp>
    </p:spTree>
    <p:extLst>
      <p:ext uri="{BB962C8B-B14F-4D97-AF65-F5344CB8AC3E}">
        <p14:creationId xmlns:p14="http://schemas.microsoft.com/office/powerpoint/2010/main" val="331660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EE052B-5D45-542B-C4EA-031773AAA7B4}"/>
              </a:ext>
            </a:extLst>
          </p:cNvPr>
          <p:cNvSpPr txBox="1"/>
          <p:nvPr/>
        </p:nvSpPr>
        <p:spPr>
          <a:xfrm>
            <a:off x="1182848" y="1744910"/>
            <a:ext cx="9513116" cy="3108543"/>
          </a:xfrm>
          <a:prstGeom prst="rect">
            <a:avLst/>
          </a:prstGeom>
          <a:noFill/>
        </p:spPr>
        <p:txBody>
          <a:bodyPr wrap="square" rtlCol="0">
            <a:spAutoFit/>
          </a:bodyPr>
          <a:lstStyle/>
          <a:p>
            <a:r>
              <a:rPr lang="en-US" sz="2800" dirty="0">
                <a:latin typeface="Baskerville Old Face" panose="02020602080505020303" pitchFamily="18" charset="0"/>
              </a:rPr>
              <a:t>Financial Management can be a very difficult topic. Finances are not always easy for everyone nor are they always manageable. Between your income, the debts you have, your bills, it can be extremely overwhelming. I can definitely relate to the struggle. I’m not here to advise you but I’m here to support you and offer general information on the topic. If you do need more assistance please reach out to a professional. </a:t>
            </a:r>
          </a:p>
        </p:txBody>
      </p:sp>
    </p:spTree>
    <p:extLst>
      <p:ext uri="{BB962C8B-B14F-4D97-AF65-F5344CB8AC3E}">
        <p14:creationId xmlns:p14="http://schemas.microsoft.com/office/powerpoint/2010/main" val="345715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AFF1-8F13-73A9-2BA1-32879B49F0F7}"/>
              </a:ext>
            </a:extLst>
          </p:cNvPr>
          <p:cNvSpPr>
            <a:spLocks noGrp="1"/>
          </p:cNvSpPr>
          <p:nvPr>
            <p:ph type="title"/>
          </p:nvPr>
        </p:nvSpPr>
        <p:spPr/>
        <p:txBody>
          <a:bodyPr/>
          <a:lstStyle/>
          <a:p>
            <a:pPr algn="ctr"/>
            <a:r>
              <a:rPr lang="en-US" dirty="0">
                <a:latin typeface="Amasis MT Pro Black" panose="02040A04050005020304" pitchFamily="18" charset="0"/>
              </a:rPr>
              <a:t>Where to Start?</a:t>
            </a:r>
          </a:p>
        </p:txBody>
      </p:sp>
      <p:sp>
        <p:nvSpPr>
          <p:cNvPr id="3" name="Content Placeholder 2">
            <a:extLst>
              <a:ext uri="{FF2B5EF4-FFF2-40B4-BE49-F238E27FC236}">
                <a16:creationId xmlns:a16="http://schemas.microsoft.com/office/drawing/2014/main" id="{008ECE82-6557-B1FD-B485-C6A324A0B3E4}"/>
              </a:ext>
            </a:extLst>
          </p:cNvPr>
          <p:cNvSpPr>
            <a:spLocks noGrp="1"/>
          </p:cNvSpPr>
          <p:nvPr>
            <p:ph idx="1"/>
          </p:nvPr>
        </p:nvSpPr>
        <p:spPr/>
        <p:txBody>
          <a:bodyPr>
            <a:normAutofit/>
          </a:bodyPr>
          <a:lstStyle/>
          <a:p>
            <a:r>
              <a:rPr lang="en-US" sz="2000" dirty="0">
                <a:latin typeface="Baskerville Old Face" panose="02020602080505020303" pitchFamily="18" charset="0"/>
              </a:rPr>
              <a:t>Make a budget</a:t>
            </a:r>
          </a:p>
          <a:p>
            <a:r>
              <a:rPr lang="en-US" sz="2000" dirty="0">
                <a:latin typeface="Baskerville Old Face" panose="02020602080505020303" pitchFamily="18" charset="0"/>
              </a:rPr>
              <a:t>Track your debts</a:t>
            </a:r>
          </a:p>
          <a:p>
            <a:r>
              <a:rPr lang="en-US" sz="2000" dirty="0">
                <a:latin typeface="Baskerville Old Face" panose="02020602080505020303" pitchFamily="18" charset="0"/>
              </a:rPr>
              <a:t>Create a financial calendar</a:t>
            </a:r>
          </a:p>
          <a:p>
            <a:r>
              <a:rPr lang="en-US" sz="2000" dirty="0">
                <a:latin typeface="Baskerville Old Face" panose="02020602080505020303" pitchFamily="18" charset="0"/>
              </a:rPr>
              <a:t>Less spending and more saving</a:t>
            </a:r>
          </a:p>
        </p:txBody>
      </p:sp>
    </p:spTree>
    <p:extLst>
      <p:ext uri="{BB962C8B-B14F-4D97-AF65-F5344CB8AC3E}">
        <p14:creationId xmlns:p14="http://schemas.microsoft.com/office/powerpoint/2010/main" val="14623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37DE-347B-6563-72D2-43064E3AC9A7}"/>
              </a:ext>
            </a:extLst>
          </p:cNvPr>
          <p:cNvSpPr>
            <a:spLocks noGrp="1"/>
          </p:cNvSpPr>
          <p:nvPr>
            <p:ph type="title"/>
          </p:nvPr>
        </p:nvSpPr>
        <p:spPr/>
        <p:txBody>
          <a:bodyPr/>
          <a:lstStyle/>
          <a:p>
            <a:pPr algn="ctr"/>
            <a:r>
              <a:rPr lang="en-US" dirty="0">
                <a:latin typeface="Amasis MT Pro Black" panose="02040A04050005020304" pitchFamily="18" charset="0"/>
              </a:rPr>
              <a:t>How to Budget</a:t>
            </a:r>
          </a:p>
        </p:txBody>
      </p:sp>
      <p:pic>
        <p:nvPicPr>
          <p:cNvPr id="5" name="Content Placeholder 4">
            <a:extLst>
              <a:ext uri="{FF2B5EF4-FFF2-40B4-BE49-F238E27FC236}">
                <a16:creationId xmlns:a16="http://schemas.microsoft.com/office/drawing/2014/main" id="{4EF57572-161E-A2C4-EA20-1E93A9CAE8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780" y="2310496"/>
            <a:ext cx="6527007" cy="4351338"/>
          </a:xfrm>
        </p:spPr>
      </p:pic>
      <p:pic>
        <p:nvPicPr>
          <p:cNvPr id="9" name="Picture 8">
            <a:extLst>
              <a:ext uri="{FF2B5EF4-FFF2-40B4-BE49-F238E27FC236}">
                <a16:creationId xmlns:a16="http://schemas.microsoft.com/office/drawing/2014/main" id="{C95796D7-B411-4ABE-0DF0-22ED1911E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967" y="2244361"/>
            <a:ext cx="3429000" cy="4483609"/>
          </a:xfrm>
          <a:prstGeom prst="rect">
            <a:avLst/>
          </a:prstGeom>
        </p:spPr>
      </p:pic>
    </p:spTree>
    <p:extLst>
      <p:ext uri="{BB962C8B-B14F-4D97-AF65-F5344CB8AC3E}">
        <p14:creationId xmlns:p14="http://schemas.microsoft.com/office/powerpoint/2010/main" val="127746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A432-4706-34AD-ED34-379A4B36C478}"/>
              </a:ext>
            </a:extLst>
          </p:cNvPr>
          <p:cNvSpPr>
            <a:spLocks noGrp="1"/>
          </p:cNvSpPr>
          <p:nvPr>
            <p:ph type="title"/>
          </p:nvPr>
        </p:nvSpPr>
        <p:spPr/>
        <p:txBody>
          <a:bodyPr/>
          <a:lstStyle/>
          <a:p>
            <a:pPr algn="ctr"/>
            <a:r>
              <a:rPr lang="en-US" dirty="0">
                <a:latin typeface="Amasis MT Pro Black" panose="02040A04050005020304" pitchFamily="18" charset="0"/>
              </a:rPr>
              <a:t>How to Manage Debt</a:t>
            </a:r>
          </a:p>
        </p:txBody>
      </p:sp>
      <p:pic>
        <p:nvPicPr>
          <p:cNvPr id="8" name="Content Placeholder 7">
            <a:extLst>
              <a:ext uri="{FF2B5EF4-FFF2-40B4-BE49-F238E27FC236}">
                <a16:creationId xmlns:a16="http://schemas.microsoft.com/office/drawing/2014/main" id="{D10D2DBD-0D63-30C6-0F53-3DEB05F6FC0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55188" y="2589023"/>
            <a:ext cx="2560944" cy="3416300"/>
          </a:xfrm>
        </p:spPr>
      </p:pic>
      <p:pic>
        <p:nvPicPr>
          <p:cNvPr id="15" name="Content Placeholder 14">
            <a:extLst>
              <a:ext uri="{FF2B5EF4-FFF2-40B4-BE49-F238E27FC236}">
                <a16:creationId xmlns:a16="http://schemas.microsoft.com/office/drawing/2014/main" id="{BC12A296-8822-937F-0EAB-DF046F42AC1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7491369" y="2589023"/>
            <a:ext cx="3053569" cy="2461149"/>
          </a:xfrm>
        </p:spPr>
      </p:pic>
      <p:sp>
        <p:nvSpPr>
          <p:cNvPr id="16" name="TextBox 15">
            <a:extLst>
              <a:ext uri="{FF2B5EF4-FFF2-40B4-BE49-F238E27FC236}">
                <a16:creationId xmlns:a16="http://schemas.microsoft.com/office/drawing/2014/main" id="{61DE0708-D553-2F29-A614-A0B59FE86F1B}"/>
              </a:ext>
            </a:extLst>
          </p:cNvPr>
          <p:cNvSpPr txBox="1"/>
          <p:nvPr/>
        </p:nvSpPr>
        <p:spPr>
          <a:xfrm>
            <a:off x="511728" y="2627793"/>
            <a:ext cx="2634144" cy="2308324"/>
          </a:xfrm>
          <a:prstGeom prst="rect">
            <a:avLst/>
          </a:prstGeom>
          <a:noFill/>
        </p:spPr>
        <p:txBody>
          <a:bodyPr wrap="square" rtlCol="0">
            <a:spAutoFit/>
          </a:bodyPr>
          <a:lstStyle/>
          <a:p>
            <a:r>
              <a:rPr lang="en-US" dirty="0">
                <a:latin typeface="Baskerville Old Face" panose="02020602080505020303" pitchFamily="18" charset="0"/>
              </a:rPr>
              <a:t>It can be hard to admit to yourself how much you owe. But it’s the best way to solve the issue. Plus it will help you to see exactly what you owe, who you owe, and in time won’t seem as overwhelming.</a:t>
            </a:r>
          </a:p>
        </p:txBody>
      </p:sp>
    </p:spTree>
    <p:extLst>
      <p:ext uri="{BB962C8B-B14F-4D97-AF65-F5344CB8AC3E}">
        <p14:creationId xmlns:p14="http://schemas.microsoft.com/office/powerpoint/2010/main" val="417293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AA0756-1B5A-4B9B-D358-34398A2C2F37}"/>
              </a:ext>
            </a:extLst>
          </p:cNvPr>
          <p:cNvSpPr>
            <a:spLocks noGrp="1"/>
          </p:cNvSpPr>
          <p:nvPr>
            <p:ph type="title"/>
          </p:nvPr>
        </p:nvSpPr>
        <p:spPr/>
        <p:txBody>
          <a:bodyPr/>
          <a:lstStyle/>
          <a:p>
            <a:pPr algn="ctr"/>
            <a:r>
              <a:rPr lang="en-US" dirty="0">
                <a:latin typeface="Amasis MT Pro Black" panose="02040A04050005020304" pitchFamily="18" charset="0"/>
              </a:rPr>
              <a:t>Good Debt vs. Bad Debt</a:t>
            </a:r>
          </a:p>
        </p:txBody>
      </p:sp>
      <p:sp>
        <p:nvSpPr>
          <p:cNvPr id="7" name="Text Placeholder 6">
            <a:extLst>
              <a:ext uri="{FF2B5EF4-FFF2-40B4-BE49-F238E27FC236}">
                <a16:creationId xmlns:a16="http://schemas.microsoft.com/office/drawing/2014/main" id="{F8638657-86CD-591C-EC4A-CA58126E9E11}"/>
              </a:ext>
            </a:extLst>
          </p:cNvPr>
          <p:cNvSpPr>
            <a:spLocks noGrp="1"/>
          </p:cNvSpPr>
          <p:nvPr>
            <p:ph type="body" idx="1"/>
          </p:nvPr>
        </p:nvSpPr>
        <p:spPr/>
        <p:txBody>
          <a:bodyPr>
            <a:normAutofit fontScale="77500" lnSpcReduction="20000"/>
          </a:bodyPr>
          <a:lstStyle/>
          <a:p>
            <a:r>
              <a:rPr lang="en-US" dirty="0">
                <a:latin typeface="Baskerville Old Face" panose="02020602080505020303" pitchFamily="18" charset="0"/>
              </a:rPr>
              <a:t>Good Debt-considered an investment for the future and has a lower interest rate.</a:t>
            </a:r>
          </a:p>
        </p:txBody>
      </p:sp>
      <p:sp>
        <p:nvSpPr>
          <p:cNvPr id="8" name="Content Placeholder 7">
            <a:extLst>
              <a:ext uri="{FF2B5EF4-FFF2-40B4-BE49-F238E27FC236}">
                <a16:creationId xmlns:a16="http://schemas.microsoft.com/office/drawing/2014/main" id="{56C39E9C-67A5-184F-B2F5-A6B44C3FB36F}"/>
              </a:ext>
            </a:extLst>
          </p:cNvPr>
          <p:cNvSpPr>
            <a:spLocks noGrp="1"/>
          </p:cNvSpPr>
          <p:nvPr>
            <p:ph sz="half" idx="2"/>
          </p:nvPr>
        </p:nvSpPr>
        <p:spPr/>
        <p:txBody>
          <a:bodyPr/>
          <a:lstStyle/>
          <a:p>
            <a:r>
              <a:rPr lang="en-US" dirty="0">
                <a:latin typeface="Baskerville Old Face" panose="02020602080505020303" pitchFamily="18" charset="0"/>
              </a:rPr>
              <a:t>Student Loans</a:t>
            </a:r>
          </a:p>
          <a:p>
            <a:r>
              <a:rPr lang="en-US" dirty="0">
                <a:latin typeface="Baskerville Old Face" panose="02020602080505020303" pitchFamily="18" charset="0"/>
              </a:rPr>
              <a:t>Mortgages</a:t>
            </a:r>
          </a:p>
          <a:p>
            <a:r>
              <a:rPr lang="en-US" dirty="0">
                <a:latin typeface="Baskerville Old Face" panose="02020602080505020303" pitchFamily="18" charset="0"/>
              </a:rPr>
              <a:t>Business Loans</a:t>
            </a:r>
          </a:p>
          <a:p>
            <a:pPr marL="0" indent="0">
              <a:buNone/>
            </a:pPr>
            <a:endParaRPr lang="en-US" dirty="0"/>
          </a:p>
        </p:txBody>
      </p:sp>
      <p:sp>
        <p:nvSpPr>
          <p:cNvPr id="9" name="Text Placeholder 8">
            <a:extLst>
              <a:ext uri="{FF2B5EF4-FFF2-40B4-BE49-F238E27FC236}">
                <a16:creationId xmlns:a16="http://schemas.microsoft.com/office/drawing/2014/main" id="{74DB845E-7781-CFAE-E84F-148B207D144C}"/>
              </a:ext>
            </a:extLst>
          </p:cNvPr>
          <p:cNvSpPr>
            <a:spLocks noGrp="1"/>
          </p:cNvSpPr>
          <p:nvPr>
            <p:ph type="body" sz="quarter" idx="3"/>
          </p:nvPr>
        </p:nvSpPr>
        <p:spPr/>
        <p:txBody>
          <a:bodyPr>
            <a:normAutofit fontScale="77500" lnSpcReduction="20000"/>
          </a:bodyPr>
          <a:lstStyle/>
          <a:p>
            <a:r>
              <a:rPr lang="en-US" dirty="0">
                <a:latin typeface="Baskerville Old Face" panose="02020602080505020303" pitchFamily="18" charset="0"/>
              </a:rPr>
              <a:t>Bad Debt-can be prevented and has a higher interest rate.</a:t>
            </a:r>
          </a:p>
        </p:txBody>
      </p:sp>
      <p:sp>
        <p:nvSpPr>
          <p:cNvPr id="10" name="Content Placeholder 9">
            <a:extLst>
              <a:ext uri="{FF2B5EF4-FFF2-40B4-BE49-F238E27FC236}">
                <a16:creationId xmlns:a16="http://schemas.microsoft.com/office/drawing/2014/main" id="{BA47D7A0-AC68-7E6C-3FC2-5E2D7F2B5B52}"/>
              </a:ext>
            </a:extLst>
          </p:cNvPr>
          <p:cNvSpPr>
            <a:spLocks noGrp="1"/>
          </p:cNvSpPr>
          <p:nvPr>
            <p:ph sz="quarter" idx="4"/>
          </p:nvPr>
        </p:nvSpPr>
        <p:spPr/>
        <p:txBody>
          <a:bodyPr/>
          <a:lstStyle/>
          <a:p>
            <a:r>
              <a:rPr lang="en-US" dirty="0">
                <a:latin typeface="Baskerville Old Face" panose="02020602080505020303" pitchFamily="18" charset="0"/>
              </a:rPr>
              <a:t>Consumer Loans</a:t>
            </a:r>
          </a:p>
          <a:p>
            <a:r>
              <a:rPr lang="en-US" dirty="0">
                <a:latin typeface="Baskerville Old Face" panose="02020602080505020303" pitchFamily="18" charset="0"/>
              </a:rPr>
              <a:t>Credit Card Loans</a:t>
            </a:r>
          </a:p>
          <a:p>
            <a:r>
              <a:rPr lang="en-US" dirty="0">
                <a:latin typeface="Baskerville Old Face" panose="02020602080505020303" pitchFamily="18" charset="0"/>
              </a:rPr>
              <a:t>Car Loans</a:t>
            </a:r>
          </a:p>
        </p:txBody>
      </p:sp>
    </p:spTree>
    <p:extLst>
      <p:ext uri="{BB962C8B-B14F-4D97-AF65-F5344CB8AC3E}">
        <p14:creationId xmlns:p14="http://schemas.microsoft.com/office/powerpoint/2010/main" val="289511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4205-290D-2554-C523-7A9307DF0C25}"/>
              </a:ext>
            </a:extLst>
          </p:cNvPr>
          <p:cNvSpPr>
            <a:spLocks noGrp="1"/>
          </p:cNvSpPr>
          <p:nvPr>
            <p:ph type="title"/>
          </p:nvPr>
        </p:nvSpPr>
        <p:spPr/>
        <p:txBody>
          <a:bodyPr/>
          <a:lstStyle/>
          <a:p>
            <a:pPr algn="ctr"/>
            <a:r>
              <a:rPr lang="en-US" dirty="0">
                <a:latin typeface="Amasis MT Pro Black" panose="02040A04050005020304" pitchFamily="18" charset="0"/>
              </a:rPr>
              <a:t>Tips to Manage Your Money</a:t>
            </a:r>
          </a:p>
        </p:txBody>
      </p:sp>
      <p:pic>
        <p:nvPicPr>
          <p:cNvPr id="7" name="Picture 6">
            <a:extLst>
              <a:ext uri="{FF2B5EF4-FFF2-40B4-BE49-F238E27FC236}">
                <a16:creationId xmlns:a16="http://schemas.microsoft.com/office/drawing/2014/main" id="{E96B2DF7-8B67-B3B1-E58F-EE0E873BD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407" y="2483141"/>
            <a:ext cx="9398466" cy="4244625"/>
          </a:xfrm>
          <a:prstGeom prst="rect">
            <a:avLst/>
          </a:prstGeom>
        </p:spPr>
      </p:pic>
    </p:spTree>
    <p:extLst>
      <p:ext uri="{BB962C8B-B14F-4D97-AF65-F5344CB8AC3E}">
        <p14:creationId xmlns:p14="http://schemas.microsoft.com/office/powerpoint/2010/main" val="366607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0D42-1E57-6477-C840-A57025F24802}"/>
              </a:ext>
            </a:extLst>
          </p:cNvPr>
          <p:cNvSpPr>
            <a:spLocks noGrp="1"/>
          </p:cNvSpPr>
          <p:nvPr>
            <p:ph type="title"/>
          </p:nvPr>
        </p:nvSpPr>
        <p:spPr/>
        <p:txBody>
          <a:bodyPr/>
          <a:lstStyle/>
          <a:p>
            <a:pPr algn="ctr"/>
            <a:r>
              <a:rPr lang="en-US" dirty="0">
                <a:latin typeface="Amasis MT Pro Black" panose="02040A04050005020304" pitchFamily="18" charset="0"/>
              </a:rPr>
              <a:t>Spend Less, Save More</a:t>
            </a:r>
          </a:p>
        </p:txBody>
      </p:sp>
      <p:pic>
        <p:nvPicPr>
          <p:cNvPr id="6" name="Content Placeholder 5">
            <a:extLst>
              <a:ext uri="{FF2B5EF4-FFF2-40B4-BE49-F238E27FC236}">
                <a16:creationId xmlns:a16="http://schemas.microsoft.com/office/drawing/2014/main" id="{1F7D7F19-DC68-F81A-3A53-CF242995531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36647" y="2545514"/>
            <a:ext cx="3741489" cy="3338818"/>
          </a:xfrm>
        </p:spPr>
      </p:pic>
      <p:pic>
        <p:nvPicPr>
          <p:cNvPr id="8" name="Content Placeholder 7">
            <a:extLst>
              <a:ext uri="{FF2B5EF4-FFF2-40B4-BE49-F238E27FC236}">
                <a16:creationId xmlns:a16="http://schemas.microsoft.com/office/drawing/2014/main" id="{29B22CBD-29B1-9CB5-7DFE-5544FB59F8A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71252" y="2545514"/>
            <a:ext cx="3741488" cy="3674378"/>
          </a:xfrm>
        </p:spPr>
      </p:pic>
    </p:spTree>
    <p:extLst>
      <p:ext uri="{BB962C8B-B14F-4D97-AF65-F5344CB8AC3E}">
        <p14:creationId xmlns:p14="http://schemas.microsoft.com/office/powerpoint/2010/main" val="47299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1D64-8730-FC52-4183-84B064556013}"/>
              </a:ext>
            </a:extLst>
          </p:cNvPr>
          <p:cNvSpPr>
            <a:spLocks noGrp="1"/>
          </p:cNvSpPr>
          <p:nvPr>
            <p:ph type="title"/>
          </p:nvPr>
        </p:nvSpPr>
        <p:spPr/>
        <p:txBody>
          <a:bodyPr/>
          <a:lstStyle/>
          <a:p>
            <a:pPr algn="ctr"/>
            <a:r>
              <a:rPr lang="en-US" dirty="0">
                <a:latin typeface="Amasis MT Pro Black" panose="02040A04050005020304" pitchFamily="18" charset="0"/>
              </a:rPr>
              <a:t>Financial Peace</a:t>
            </a:r>
          </a:p>
        </p:txBody>
      </p:sp>
      <p:pic>
        <p:nvPicPr>
          <p:cNvPr id="5" name="Content Placeholder 4">
            <a:extLst>
              <a:ext uri="{FF2B5EF4-FFF2-40B4-BE49-F238E27FC236}">
                <a16:creationId xmlns:a16="http://schemas.microsoft.com/office/drawing/2014/main" id="{9F861B8C-2129-4C4B-EC1E-EC7CA1AAC6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226" y="2435198"/>
            <a:ext cx="3372286" cy="4351338"/>
          </a:xfrm>
        </p:spPr>
      </p:pic>
      <p:pic>
        <p:nvPicPr>
          <p:cNvPr id="7" name="Picture 6">
            <a:extLst>
              <a:ext uri="{FF2B5EF4-FFF2-40B4-BE49-F238E27FC236}">
                <a16:creationId xmlns:a16="http://schemas.microsoft.com/office/drawing/2014/main" id="{8C0234E4-19EE-EE5F-2079-6F0B785C0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835" y="2435198"/>
            <a:ext cx="5505974" cy="3097110"/>
          </a:xfrm>
          <a:prstGeom prst="rect">
            <a:avLst/>
          </a:prstGeom>
        </p:spPr>
      </p:pic>
      <p:pic>
        <p:nvPicPr>
          <p:cNvPr id="9" name="Picture 8">
            <a:extLst>
              <a:ext uri="{FF2B5EF4-FFF2-40B4-BE49-F238E27FC236}">
                <a16:creationId xmlns:a16="http://schemas.microsoft.com/office/drawing/2014/main" id="{4CE3D14D-2EBA-3E95-4109-37DE9376EE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9532" y="3573710"/>
            <a:ext cx="2971800" cy="2592198"/>
          </a:xfrm>
          <a:prstGeom prst="rect">
            <a:avLst/>
          </a:prstGeom>
        </p:spPr>
      </p:pic>
    </p:spTree>
    <p:extLst>
      <p:ext uri="{BB962C8B-B14F-4D97-AF65-F5344CB8AC3E}">
        <p14:creationId xmlns:p14="http://schemas.microsoft.com/office/powerpoint/2010/main" val="1102345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30</TotalTime>
  <Words>952</Words>
  <Application>Microsoft Office PowerPoint</Application>
  <PresentationFormat>Widescreen</PresentationFormat>
  <Paragraphs>54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Amasis MT Pro Black</vt:lpstr>
      <vt:lpstr>Arial</vt:lpstr>
      <vt:lpstr>Baskerville Old Face</vt:lpstr>
      <vt:lpstr>Calibri</vt:lpstr>
      <vt:lpstr>Century Gothic</vt:lpstr>
      <vt:lpstr>Wingdings 3</vt:lpstr>
      <vt:lpstr>Ion Boardroom</vt:lpstr>
      <vt:lpstr>Financial Management</vt:lpstr>
      <vt:lpstr>PowerPoint Presentation</vt:lpstr>
      <vt:lpstr>Where to Start?</vt:lpstr>
      <vt:lpstr>How to Budget</vt:lpstr>
      <vt:lpstr>How to Manage Debt</vt:lpstr>
      <vt:lpstr>Good Debt vs. Bad Debt</vt:lpstr>
      <vt:lpstr>Tips to Manage Your Money</vt:lpstr>
      <vt:lpstr>Spend Less, Save More</vt:lpstr>
      <vt:lpstr>Financial Peace</vt:lpstr>
      <vt:lpstr>Financial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Management</dc:title>
  <dc:creator>Work Force</dc:creator>
  <cp:lastModifiedBy>Sarah Gallenstein</cp:lastModifiedBy>
  <cp:revision>1</cp:revision>
  <dcterms:created xsi:type="dcterms:W3CDTF">2022-05-27T19:02:19Z</dcterms:created>
  <dcterms:modified xsi:type="dcterms:W3CDTF">2022-05-31T18:28:43Z</dcterms:modified>
</cp:coreProperties>
</file>