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8"/>
  </p:handoutMasterIdLst>
  <p:sldIdLst>
    <p:sldId id="256" r:id="rId2"/>
    <p:sldId id="257" r:id="rId3"/>
    <p:sldId id="258" r:id="rId4"/>
    <p:sldId id="259" r:id="rId5"/>
    <p:sldId id="260" r:id="rId6"/>
    <p:sldId id="261" r:id="rId7"/>
    <p:sldId id="262" r:id="rId8"/>
    <p:sldId id="270" r:id="rId9"/>
    <p:sldId id="263" r:id="rId10"/>
    <p:sldId id="264" r:id="rId11"/>
    <p:sldId id="265" r:id="rId12"/>
    <p:sldId id="266" r:id="rId13"/>
    <p:sldId id="268" r:id="rId14"/>
    <p:sldId id="271" r:id="rId15"/>
    <p:sldId id="272" r:id="rId16"/>
    <p:sldId id="273"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A1E4DEC-1728-4320-8CBB-57EFB856E37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304990C5-99C9-4E63-9E55-7780FFA4EBD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78456DB-17AB-430A-A033-48D647CE2E9D}" type="datetimeFigureOut">
              <a:rPr lang="en-US" smtClean="0"/>
              <a:t>1/8/2020</a:t>
            </a:fld>
            <a:endParaRPr lang="en-US" dirty="0"/>
          </a:p>
        </p:txBody>
      </p:sp>
      <p:sp>
        <p:nvSpPr>
          <p:cNvPr id="4" name="Footer Placeholder 3">
            <a:extLst>
              <a:ext uri="{FF2B5EF4-FFF2-40B4-BE49-F238E27FC236}">
                <a16:creationId xmlns:a16="http://schemas.microsoft.com/office/drawing/2014/main" id="{A5090218-E2EF-4FE6-97EC-09AF3A0A5B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D554F107-83E7-4F31-9333-9C106A79F8B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946B432-20E1-4F50-816C-94B603531A94}" type="slidenum">
              <a:rPr lang="en-US" smtClean="0"/>
              <a:t>‹#›</a:t>
            </a:fld>
            <a:endParaRPr lang="en-US" dirty="0"/>
          </a:p>
        </p:txBody>
      </p:sp>
    </p:spTree>
    <p:extLst>
      <p:ext uri="{BB962C8B-B14F-4D97-AF65-F5344CB8AC3E}">
        <p14:creationId xmlns:p14="http://schemas.microsoft.com/office/powerpoint/2010/main" val="165642578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DF08443-7C31-45AB-BFD4-E9FD2DC881AB}" type="datetimeFigureOut">
              <a:rPr lang="en-US" smtClean="0"/>
              <a:t>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A7D9C2D-5713-463A-AD8D-EC63DB7D7731}" type="slidenum">
              <a:rPr lang="en-US" smtClean="0"/>
              <a:t>‹#›</a:t>
            </a:fld>
            <a:endParaRPr lang="en-US" dirty="0"/>
          </a:p>
        </p:txBody>
      </p:sp>
    </p:spTree>
    <p:extLst>
      <p:ext uri="{BB962C8B-B14F-4D97-AF65-F5344CB8AC3E}">
        <p14:creationId xmlns:p14="http://schemas.microsoft.com/office/powerpoint/2010/main" val="2588967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DF08443-7C31-45AB-BFD4-E9FD2DC881AB}" type="datetimeFigureOut">
              <a:rPr lang="en-US" smtClean="0"/>
              <a:t>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A7D9C2D-5713-463A-AD8D-EC63DB7D7731}" type="slidenum">
              <a:rPr lang="en-US" smtClean="0"/>
              <a:t>‹#›</a:t>
            </a:fld>
            <a:endParaRPr lang="en-US" dirty="0"/>
          </a:p>
        </p:txBody>
      </p:sp>
    </p:spTree>
    <p:extLst>
      <p:ext uri="{BB962C8B-B14F-4D97-AF65-F5344CB8AC3E}">
        <p14:creationId xmlns:p14="http://schemas.microsoft.com/office/powerpoint/2010/main" val="3918169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DF08443-7C31-45AB-BFD4-E9FD2DC881AB}" type="datetimeFigureOut">
              <a:rPr lang="en-US" smtClean="0"/>
              <a:t>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A7D9C2D-5713-463A-AD8D-EC63DB7D7731}"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579354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DF08443-7C31-45AB-BFD4-E9FD2DC881AB}" type="datetimeFigureOut">
              <a:rPr lang="en-US" smtClean="0"/>
              <a:t>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A7D9C2D-5713-463A-AD8D-EC63DB7D7731}" type="slidenum">
              <a:rPr lang="en-US" smtClean="0"/>
              <a:t>‹#›</a:t>
            </a:fld>
            <a:endParaRPr lang="en-US" dirty="0"/>
          </a:p>
        </p:txBody>
      </p:sp>
    </p:spTree>
    <p:extLst>
      <p:ext uri="{BB962C8B-B14F-4D97-AF65-F5344CB8AC3E}">
        <p14:creationId xmlns:p14="http://schemas.microsoft.com/office/powerpoint/2010/main" val="11377039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DF08443-7C31-45AB-BFD4-E9FD2DC881AB}" type="datetimeFigureOut">
              <a:rPr lang="en-US" smtClean="0"/>
              <a:t>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A7D9C2D-5713-463A-AD8D-EC63DB7D7731}"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410255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DF08443-7C31-45AB-BFD4-E9FD2DC881AB}" type="datetimeFigureOut">
              <a:rPr lang="en-US" smtClean="0"/>
              <a:t>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A7D9C2D-5713-463A-AD8D-EC63DB7D7731}" type="slidenum">
              <a:rPr lang="en-US" smtClean="0"/>
              <a:t>‹#›</a:t>
            </a:fld>
            <a:endParaRPr lang="en-US" dirty="0"/>
          </a:p>
        </p:txBody>
      </p:sp>
    </p:spTree>
    <p:extLst>
      <p:ext uri="{BB962C8B-B14F-4D97-AF65-F5344CB8AC3E}">
        <p14:creationId xmlns:p14="http://schemas.microsoft.com/office/powerpoint/2010/main" val="35641329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F08443-7C31-45AB-BFD4-E9FD2DC881AB}" type="datetimeFigureOut">
              <a:rPr lang="en-US" smtClean="0"/>
              <a:t>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A7D9C2D-5713-463A-AD8D-EC63DB7D7731}" type="slidenum">
              <a:rPr lang="en-US" smtClean="0"/>
              <a:t>‹#›</a:t>
            </a:fld>
            <a:endParaRPr lang="en-US" dirty="0"/>
          </a:p>
        </p:txBody>
      </p:sp>
    </p:spTree>
    <p:extLst>
      <p:ext uri="{BB962C8B-B14F-4D97-AF65-F5344CB8AC3E}">
        <p14:creationId xmlns:p14="http://schemas.microsoft.com/office/powerpoint/2010/main" val="19289419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F08443-7C31-45AB-BFD4-E9FD2DC881AB}" type="datetimeFigureOut">
              <a:rPr lang="en-US" smtClean="0"/>
              <a:t>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A7D9C2D-5713-463A-AD8D-EC63DB7D7731}" type="slidenum">
              <a:rPr lang="en-US" smtClean="0"/>
              <a:t>‹#›</a:t>
            </a:fld>
            <a:endParaRPr lang="en-US" dirty="0"/>
          </a:p>
        </p:txBody>
      </p:sp>
    </p:spTree>
    <p:extLst>
      <p:ext uri="{BB962C8B-B14F-4D97-AF65-F5344CB8AC3E}">
        <p14:creationId xmlns:p14="http://schemas.microsoft.com/office/powerpoint/2010/main" val="2086163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F08443-7C31-45AB-BFD4-E9FD2DC881AB}" type="datetimeFigureOut">
              <a:rPr lang="en-US" smtClean="0"/>
              <a:t>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A7D9C2D-5713-463A-AD8D-EC63DB7D7731}" type="slidenum">
              <a:rPr lang="en-US" smtClean="0"/>
              <a:t>‹#›</a:t>
            </a:fld>
            <a:endParaRPr lang="en-US" dirty="0"/>
          </a:p>
        </p:txBody>
      </p:sp>
    </p:spTree>
    <p:extLst>
      <p:ext uri="{BB962C8B-B14F-4D97-AF65-F5344CB8AC3E}">
        <p14:creationId xmlns:p14="http://schemas.microsoft.com/office/powerpoint/2010/main" val="2288069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DF08443-7C31-45AB-BFD4-E9FD2DC881AB}" type="datetimeFigureOut">
              <a:rPr lang="en-US" smtClean="0"/>
              <a:t>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A7D9C2D-5713-463A-AD8D-EC63DB7D7731}" type="slidenum">
              <a:rPr lang="en-US" smtClean="0"/>
              <a:t>‹#›</a:t>
            </a:fld>
            <a:endParaRPr lang="en-US" dirty="0"/>
          </a:p>
        </p:txBody>
      </p:sp>
    </p:spTree>
    <p:extLst>
      <p:ext uri="{BB962C8B-B14F-4D97-AF65-F5344CB8AC3E}">
        <p14:creationId xmlns:p14="http://schemas.microsoft.com/office/powerpoint/2010/main" val="1085895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DF08443-7C31-45AB-BFD4-E9FD2DC881AB}" type="datetimeFigureOut">
              <a:rPr lang="en-US" smtClean="0"/>
              <a:t>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A7D9C2D-5713-463A-AD8D-EC63DB7D7731}" type="slidenum">
              <a:rPr lang="en-US" smtClean="0"/>
              <a:t>‹#›</a:t>
            </a:fld>
            <a:endParaRPr lang="en-US" dirty="0"/>
          </a:p>
        </p:txBody>
      </p:sp>
    </p:spTree>
    <p:extLst>
      <p:ext uri="{BB962C8B-B14F-4D97-AF65-F5344CB8AC3E}">
        <p14:creationId xmlns:p14="http://schemas.microsoft.com/office/powerpoint/2010/main" val="2920828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DF08443-7C31-45AB-BFD4-E9FD2DC881AB}" type="datetimeFigureOut">
              <a:rPr lang="en-US" smtClean="0"/>
              <a:t>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A7D9C2D-5713-463A-AD8D-EC63DB7D7731}" type="slidenum">
              <a:rPr lang="en-US" smtClean="0"/>
              <a:t>‹#›</a:t>
            </a:fld>
            <a:endParaRPr lang="en-US" dirty="0"/>
          </a:p>
        </p:txBody>
      </p:sp>
    </p:spTree>
    <p:extLst>
      <p:ext uri="{BB962C8B-B14F-4D97-AF65-F5344CB8AC3E}">
        <p14:creationId xmlns:p14="http://schemas.microsoft.com/office/powerpoint/2010/main" val="2956127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DF08443-7C31-45AB-BFD4-E9FD2DC881AB}" type="datetimeFigureOut">
              <a:rPr lang="en-US" smtClean="0"/>
              <a:t>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A7D9C2D-5713-463A-AD8D-EC63DB7D7731}" type="slidenum">
              <a:rPr lang="en-US" smtClean="0"/>
              <a:t>‹#›</a:t>
            </a:fld>
            <a:endParaRPr lang="en-US" dirty="0"/>
          </a:p>
        </p:txBody>
      </p:sp>
    </p:spTree>
    <p:extLst>
      <p:ext uri="{BB962C8B-B14F-4D97-AF65-F5344CB8AC3E}">
        <p14:creationId xmlns:p14="http://schemas.microsoft.com/office/powerpoint/2010/main" val="3649817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F08443-7C31-45AB-BFD4-E9FD2DC881AB}" type="datetimeFigureOut">
              <a:rPr lang="en-US" smtClean="0"/>
              <a:t>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A7D9C2D-5713-463A-AD8D-EC63DB7D7731}" type="slidenum">
              <a:rPr lang="en-US" smtClean="0"/>
              <a:t>‹#›</a:t>
            </a:fld>
            <a:endParaRPr lang="en-US" dirty="0"/>
          </a:p>
        </p:txBody>
      </p:sp>
    </p:spTree>
    <p:extLst>
      <p:ext uri="{BB962C8B-B14F-4D97-AF65-F5344CB8AC3E}">
        <p14:creationId xmlns:p14="http://schemas.microsoft.com/office/powerpoint/2010/main" val="942199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DF08443-7C31-45AB-BFD4-E9FD2DC881AB}" type="datetimeFigureOut">
              <a:rPr lang="en-US" smtClean="0"/>
              <a:t>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A7D9C2D-5713-463A-AD8D-EC63DB7D7731}" type="slidenum">
              <a:rPr lang="en-US" smtClean="0"/>
              <a:t>‹#›</a:t>
            </a:fld>
            <a:endParaRPr lang="en-US" dirty="0"/>
          </a:p>
        </p:txBody>
      </p:sp>
    </p:spTree>
    <p:extLst>
      <p:ext uri="{BB962C8B-B14F-4D97-AF65-F5344CB8AC3E}">
        <p14:creationId xmlns:p14="http://schemas.microsoft.com/office/powerpoint/2010/main" val="1046138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DF08443-7C31-45AB-BFD4-E9FD2DC881AB}" type="datetimeFigureOut">
              <a:rPr lang="en-US" smtClean="0"/>
              <a:t>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A7D9C2D-5713-463A-AD8D-EC63DB7D7731}" type="slidenum">
              <a:rPr lang="en-US" smtClean="0"/>
              <a:t>‹#›</a:t>
            </a:fld>
            <a:endParaRPr lang="en-US" dirty="0"/>
          </a:p>
        </p:txBody>
      </p:sp>
    </p:spTree>
    <p:extLst>
      <p:ext uri="{BB962C8B-B14F-4D97-AF65-F5344CB8AC3E}">
        <p14:creationId xmlns:p14="http://schemas.microsoft.com/office/powerpoint/2010/main" val="305071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DF08443-7C31-45AB-BFD4-E9FD2DC881AB}" type="datetimeFigureOut">
              <a:rPr lang="en-US" smtClean="0"/>
              <a:t>1/8/2020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A7D9C2D-5713-463A-AD8D-EC63DB7D7731}" type="slidenum">
              <a:rPr lang="en-US" smtClean="0"/>
              <a:t>‹#›</a:t>
            </a:fld>
            <a:endParaRPr lang="en-US" dirty="0"/>
          </a:p>
        </p:txBody>
      </p:sp>
    </p:spTree>
    <p:extLst>
      <p:ext uri="{BB962C8B-B14F-4D97-AF65-F5344CB8AC3E}">
        <p14:creationId xmlns:p14="http://schemas.microsoft.com/office/powerpoint/2010/main" val="15786795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ideo" Target="https://www.youtube.com/embed/bTbHwnxCGaI"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4FB5D61-9B37-4BBF-9ADF-FE30CC252456}"/>
              </a:ext>
            </a:extLst>
          </p:cNvPr>
          <p:cNvSpPr>
            <a:spLocks noGrp="1"/>
          </p:cNvSpPr>
          <p:nvPr>
            <p:ph type="subTitle" idx="1"/>
          </p:nvPr>
        </p:nvSpPr>
        <p:spPr>
          <a:xfrm>
            <a:off x="1520320" y="5002622"/>
            <a:ext cx="7766936" cy="1096899"/>
          </a:xfrm>
        </p:spPr>
        <p:txBody>
          <a:bodyPr>
            <a:normAutofit/>
          </a:bodyPr>
          <a:lstStyle/>
          <a:p>
            <a:r>
              <a:rPr lang="en-US" sz="2400" dirty="0"/>
              <a:t>Customer Service Staff Training</a:t>
            </a:r>
          </a:p>
          <a:p>
            <a:endParaRPr lang="en-US" sz="2400" dirty="0"/>
          </a:p>
        </p:txBody>
      </p:sp>
      <p:pic>
        <p:nvPicPr>
          <p:cNvPr id="5" name="Picture 4">
            <a:extLst>
              <a:ext uri="{FF2B5EF4-FFF2-40B4-BE49-F238E27FC236}">
                <a16:creationId xmlns:a16="http://schemas.microsoft.com/office/drawing/2014/main" id="{222A74B5-E1D7-49C1-9DFC-EBA0386615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0320" y="430696"/>
            <a:ext cx="6467061" cy="4041914"/>
          </a:xfrm>
          <a:prstGeom prst="rect">
            <a:avLst/>
          </a:prstGeom>
        </p:spPr>
      </p:pic>
    </p:spTree>
    <p:extLst>
      <p:ext uri="{BB962C8B-B14F-4D97-AF65-F5344CB8AC3E}">
        <p14:creationId xmlns:p14="http://schemas.microsoft.com/office/powerpoint/2010/main" val="26563357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D6E309-DCD0-44CE-AC6E-89519D4DCA88}"/>
              </a:ext>
            </a:extLst>
          </p:cNvPr>
          <p:cNvSpPr>
            <a:spLocks noGrp="1"/>
          </p:cNvSpPr>
          <p:nvPr>
            <p:ph idx="1"/>
          </p:nvPr>
        </p:nvSpPr>
        <p:spPr>
          <a:xfrm>
            <a:off x="677334" y="323557"/>
            <a:ext cx="8596668" cy="5717805"/>
          </a:xfrm>
        </p:spPr>
        <p:txBody>
          <a:bodyPr>
            <a:normAutofit/>
          </a:bodyPr>
          <a:lstStyle/>
          <a:p>
            <a:endParaRPr lang="en-US" dirty="0"/>
          </a:p>
          <a:p>
            <a:r>
              <a:rPr lang="en-US" sz="2000" dirty="0"/>
              <a:t>If a customer has an appointment, you will have them sign in and will notify the appropriate staff member. </a:t>
            </a:r>
          </a:p>
          <a:p>
            <a:r>
              <a:rPr lang="en-US" sz="2000" dirty="0"/>
              <a:t>Customers inquiring about OVR services, should be directed to the OVR assistant at your center. If they are not available any of the counselors that are available would be the next point of contact. </a:t>
            </a:r>
          </a:p>
          <a:p>
            <a:r>
              <a:rPr lang="en-US" sz="2000" dirty="0"/>
              <a:t>If a customer is coming to file an Unemployment Insurance claim, they should be directed to self-service on the UI hotline or computers in the resource room.  Customers should be walked to the phones or computers, and at the computers you should direct them to the correct website. You can assist them navigating the system, but cannot advise them on how to answer questions. The greeter should also encourage them to speak with a Career Coach about reemployment opportunities. </a:t>
            </a:r>
          </a:p>
        </p:txBody>
      </p:sp>
    </p:spTree>
    <p:extLst>
      <p:ext uri="{BB962C8B-B14F-4D97-AF65-F5344CB8AC3E}">
        <p14:creationId xmlns:p14="http://schemas.microsoft.com/office/powerpoint/2010/main" val="6077974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6F792A3-159C-4236-A2E4-E9A52C46C101}"/>
              </a:ext>
            </a:extLst>
          </p:cNvPr>
          <p:cNvSpPr>
            <a:spLocks noGrp="1"/>
          </p:cNvSpPr>
          <p:nvPr>
            <p:ph idx="1"/>
          </p:nvPr>
        </p:nvSpPr>
        <p:spPr>
          <a:xfrm>
            <a:off x="677334" y="295423"/>
            <a:ext cx="8596668" cy="5745940"/>
          </a:xfrm>
        </p:spPr>
        <p:txBody>
          <a:bodyPr/>
          <a:lstStyle/>
          <a:p>
            <a:pPr lvl="0"/>
            <a:r>
              <a:rPr lang="en-US" sz="2400" dirty="0"/>
              <a:t>Customers who are seeking employment opportunities, should be registered in the Focus Career system before being assigned to a Career Coach. If they customer has not registered previously in the system, the customer should be taken to a resource computer, shown the correct link, and assisted as they complete the registration process.</a:t>
            </a:r>
          </a:p>
          <a:p>
            <a:pPr lvl="1"/>
            <a:r>
              <a:rPr lang="en-US" sz="2000" dirty="0"/>
              <a:t>Whether they are new to the system or not, the Resource Room Assistant should review their information for any errors, it is recommended they enter their previous 10-15 years of employment history. </a:t>
            </a:r>
          </a:p>
          <a:p>
            <a:endParaRPr lang="en-US" dirty="0"/>
          </a:p>
        </p:txBody>
      </p:sp>
    </p:spTree>
    <p:extLst>
      <p:ext uri="{BB962C8B-B14F-4D97-AF65-F5344CB8AC3E}">
        <p14:creationId xmlns:p14="http://schemas.microsoft.com/office/powerpoint/2010/main" val="982180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0B02295-1A60-4F02-BEA6-0BBE090253C4}"/>
              </a:ext>
            </a:extLst>
          </p:cNvPr>
          <p:cNvSpPr>
            <a:spLocks noGrp="1"/>
          </p:cNvSpPr>
          <p:nvPr>
            <p:ph idx="1"/>
          </p:nvPr>
        </p:nvSpPr>
        <p:spPr>
          <a:xfrm>
            <a:off x="677334" y="464235"/>
            <a:ext cx="8596668" cy="5577128"/>
          </a:xfrm>
        </p:spPr>
        <p:txBody>
          <a:bodyPr/>
          <a:lstStyle/>
          <a:p>
            <a:pPr lvl="0"/>
            <a:r>
              <a:rPr lang="en-US" sz="2400" dirty="0"/>
              <a:t>Check on customer's periodically, just like a waitress does in a restaurant.  We don't want to overwhelm or be a burden to customers, but I have seen several customers through my years that will sit at a computer and won't ask for help - even when they are lost.  </a:t>
            </a:r>
          </a:p>
          <a:p>
            <a:pPr lvl="1"/>
            <a:r>
              <a:rPr lang="en-US" sz="2000" dirty="0"/>
              <a:t>Same thing goes for someone who is waiting in the waiting room.  When possible, a couple of quick chit chat sentences, or go and check to see how long it will be before the counselor will be with them and provide that information.  </a:t>
            </a:r>
          </a:p>
          <a:p>
            <a:pPr lvl="1"/>
            <a:r>
              <a:rPr lang="en-US" sz="2000" dirty="0"/>
              <a:t>Providing the customer with her name at them beginning, with a "if you need something, don't hesitate to ask me."</a:t>
            </a:r>
          </a:p>
          <a:p>
            <a:pPr lvl="1"/>
            <a:r>
              <a:rPr lang="en-US" sz="2000" dirty="0"/>
              <a:t>Somehow, again without torturing the customer, we need to add in the evaluation of the center services. </a:t>
            </a:r>
            <a:r>
              <a:rPr lang="en-US" dirty="0"/>
              <a:t> </a:t>
            </a:r>
          </a:p>
          <a:p>
            <a:endParaRPr lang="en-US" dirty="0"/>
          </a:p>
        </p:txBody>
      </p:sp>
    </p:spTree>
    <p:extLst>
      <p:ext uri="{BB962C8B-B14F-4D97-AF65-F5344CB8AC3E}">
        <p14:creationId xmlns:p14="http://schemas.microsoft.com/office/powerpoint/2010/main" val="15962376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89687-1973-4C6C-BF4A-253BEC7506EF}"/>
              </a:ext>
            </a:extLst>
          </p:cNvPr>
          <p:cNvSpPr>
            <a:spLocks noGrp="1"/>
          </p:cNvSpPr>
          <p:nvPr>
            <p:ph type="title"/>
          </p:nvPr>
        </p:nvSpPr>
        <p:spPr/>
        <p:txBody>
          <a:bodyPr/>
          <a:lstStyle/>
          <a:p>
            <a:r>
              <a:rPr lang="en-US" dirty="0"/>
              <a:t>Secret Shopper Evaluations</a:t>
            </a:r>
          </a:p>
        </p:txBody>
      </p:sp>
      <p:sp>
        <p:nvSpPr>
          <p:cNvPr id="3" name="Content Placeholder 2">
            <a:extLst>
              <a:ext uri="{FF2B5EF4-FFF2-40B4-BE49-F238E27FC236}">
                <a16:creationId xmlns:a16="http://schemas.microsoft.com/office/drawing/2014/main" id="{270DEF21-0914-490F-8D7A-6496A685B8A7}"/>
              </a:ext>
            </a:extLst>
          </p:cNvPr>
          <p:cNvSpPr>
            <a:spLocks noGrp="1"/>
          </p:cNvSpPr>
          <p:nvPr>
            <p:ph idx="1"/>
          </p:nvPr>
        </p:nvSpPr>
        <p:spPr/>
        <p:txBody>
          <a:bodyPr/>
          <a:lstStyle/>
          <a:p>
            <a:r>
              <a:rPr lang="en-US" dirty="0"/>
              <a:t>Looking for overall satisfaction of their visit to the career center in order to ensure continuous improvement of the system as a whole. This is not a “gotcha” moment. Anytime an issue arises with our delivery of customer service we need to take that as an opportunity to look at our processes and make necessary changes. Any person who walks into our center should receive the same optimum level of service whether they are a CEO, laid off factory worker, or an individual just looking to improve their standard of living through better employment. </a:t>
            </a:r>
          </a:p>
          <a:p>
            <a:pPr lvl="0"/>
            <a:r>
              <a:rPr lang="en-US" dirty="0"/>
              <a:t>Secret shoppers will go into the career center either as a job seeker, looking to file unemployment insurance, inquire our OVR or OFB services, or training opportunities. </a:t>
            </a:r>
          </a:p>
          <a:p>
            <a:pPr lvl="1"/>
            <a:r>
              <a:rPr lang="en-US" dirty="0"/>
              <a:t>The only staff member who will know who the secret shopper is will be the One-Stop Operator</a:t>
            </a:r>
          </a:p>
          <a:p>
            <a:endParaRPr lang="en-US" dirty="0"/>
          </a:p>
        </p:txBody>
      </p:sp>
    </p:spTree>
    <p:extLst>
      <p:ext uri="{BB962C8B-B14F-4D97-AF65-F5344CB8AC3E}">
        <p14:creationId xmlns:p14="http://schemas.microsoft.com/office/powerpoint/2010/main" val="35773179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E6225-47BC-414E-91EF-3262B2DFE5D1}"/>
              </a:ext>
            </a:extLst>
          </p:cNvPr>
          <p:cNvSpPr>
            <a:spLocks noGrp="1"/>
          </p:cNvSpPr>
          <p:nvPr>
            <p:ph type="title"/>
          </p:nvPr>
        </p:nvSpPr>
        <p:spPr/>
        <p:txBody>
          <a:bodyPr/>
          <a:lstStyle/>
          <a:p>
            <a:r>
              <a:rPr lang="en-US" dirty="0"/>
              <a:t>What are we evaluating? </a:t>
            </a:r>
          </a:p>
        </p:txBody>
      </p:sp>
      <p:sp>
        <p:nvSpPr>
          <p:cNvPr id="3" name="Content Placeholder 2">
            <a:extLst>
              <a:ext uri="{FF2B5EF4-FFF2-40B4-BE49-F238E27FC236}">
                <a16:creationId xmlns:a16="http://schemas.microsoft.com/office/drawing/2014/main" id="{00ABD4F9-9CBA-414C-880B-9433C5DC065C}"/>
              </a:ext>
            </a:extLst>
          </p:cNvPr>
          <p:cNvSpPr>
            <a:spLocks noGrp="1"/>
          </p:cNvSpPr>
          <p:nvPr>
            <p:ph idx="1"/>
          </p:nvPr>
        </p:nvSpPr>
        <p:spPr>
          <a:xfrm>
            <a:off x="677334" y="1463040"/>
            <a:ext cx="8596668" cy="5074919"/>
          </a:xfrm>
        </p:spPr>
        <p:txBody>
          <a:bodyPr/>
          <a:lstStyle/>
          <a:p>
            <a:pPr lvl="1"/>
            <a:r>
              <a:rPr lang="en-US" sz="2000" dirty="0"/>
              <a:t>Were they greeted in a fashion they felt welcomed and respected? </a:t>
            </a:r>
          </a:p>
          <a:p>
            <a:pPr lvl="1"/>
            <a:r>
              <a:rPr lang="en-US" sz="2000" dirty="0"/>
              <a:t>Were they provided information on whatever service they were specifically looking for? Was the menu of services provided to them? </a:t>
            </a:r>
          </a:p>
          <a:p>
            <a:pPr lvl="1"/>
            <a:r>
              <a:rPr lang="en-US" sz="2000" dirty="0"/>
              <a:t>If referred to a partner agency, was the referral effective an efficient? </a:t>
            </a:r>
          </a:p>
          <a:p>
            <a:pPr lvl="1"/>
            <a:r>
              <a:rPr lang="en-US" sz="2000" dirty="0"/>
              <a:t>Were they given the opportunity to speak with a career counselor? </a:t>
            </a:r>
          </a:p>
          <a:p>
            <a:pPr lvl="1"/>
            <a:r>
              <a:rPr lang="en-US" sz="2000" dirty="0"/>
              <a:t>If they utilized the resource room where they satisfied with the technology available? Did the technology work the way it was supposed to? Where they seated in the resource room and never touched again? </a:t>
            </a:r>
          </a:p>
          <a:p>
            <a:pPr lvl="1"/>
            <a:r>
              <a:rPr lang="en-US" sz="2000" dirty="0"/>
              <a:t>If met with a partner representative (WIOA, OVR, OFB, Adult Ed. etc.) was the representative able to answer questions and/or made attempts to locate the answer? </a:t>
            </a:r>
          </a:p>
          <a:p>
            <a:endParaRPr lang="en-US" dirty="0"/>
          </a:p>
        </p:txBody>
      </p:sp>
    </p:spTree>
    <p:extLst>
      <p:ext uri="{BB962C8B-B14F-4D97-AF65-F5344CB8AC3E}">
        <p14:creationId xmlns:p14="http://schemas.microsoft.com/office/powerpoint/2010/main" val="38521652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FF0B33-C089-42E4-B8A0-31028343E391}"/>
              </a:ext>
            </a:extLst>
          </p:cNvPr>
          <p:cNvSpPr>
            <a:spLocks noGrp="1"/>
          </p:cNvSpPr>
          <p:nvPr>
            <p:ph idx="1"/>
          </p:nvPr>
        </p:nvSpPr>
        <p:spPr>
          <a:xfrm>
            <a:off x="677334" y="1234441"/>
            <a:ext cx="8596668" cy="4806922"/>
          </a:xfrm>
        </p:spPr>
        <p:txBody>
          <a:bodyPr/>
          <a:lstStyle/>
          <a:p>
            <a:r>
              <a:rPr lang="en-US" sz="2400" dirty="0"/>
              <a:t>After their visit to the center, the OSO will interview them on their visit. The interview will focus on the steps in the customer flow process, not individual staff. The evaluation will be shared with management and staff so the data can be used institute action plans for improvement of the system. </a:t>
            </a:r>
          </a:p>
          <a:p>
            <a:endParaRPr lang="en-US" dirty="0"/>
          </a:p>
        </p:txBody>
      </p:sp>
    </p:spTree>
    <p:extLst>
      <p:ext uri="{BB962C8B-B14F-4D97-AF65-F5344CB8AC3E}">
        <p14:creationId xmlns:p14="http://schemas.microsoft.com/office/powerpoint/2010/main" val="29485952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6FB79-D54C-4886-9F0C-66A62AD88B6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C26E0C3-683C-46A1-B3B2-BC533CC01EE4}"/>
              </a:ext>
            </a:extLst>
          </p:cNvPr>
          <p:cNvSpPr>
            <a:spLocks noGrp="1"/>
          </p:cNvSpPr>
          <p:nvPr>
            <p:ph idx="1"/>
          </p:nvPr>
        </p:nvSpPr>
        <p:spPr/>
        <p:txBody>
          <a:bodyPr>
            <a:normAutofit/>
          </a:bodyPr>
          <a:lstStyle/>
          <a:p>
            <a:pPr marL="0" indent="0" algn="ctr">
              <a:buNone/>
            </a:pPr>
            <a:r>
              <a:rPr lang="en-US" sz="8800" dirty="0"/>
              <a:t>?’s</a:t>
            </a:r>
          </a:p>
        </p:txBody>
      </p:sp>
    </p:spTree>
    <p:extLst>
      <p:ext uri="{BB962C8B-B14F-4D97-AF65-F5344CB8AC3E}">
        <p14:creationId xmlns:p14="http://schemas.microsoft.com/office/powerpoint/2010/main" val="1941006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A3936A-F70A-47EF-884E-40312B7236B5}"/>
              </a:ext>
            </a:extLst>
          </p:cNvPr>
          <p:cNvSpPr>
            <a:spLocks noGrp="1"/>
          </p:cNvSpPr>
          <p:nvPr>
            <p:ph sz="half" idx="1"/>
          </p:nvPr>
        </p:nvSpPr>
        <p:spPr>
          <a:xfrm>
            <a:off x="650830" y="1219685"/>
            <a:ext cx="4862075" cy="3880772"/>
          </a:xfrm>
        </p:spPr>
        <p:txBody>
          <a:bodyPr>
            <a:normAutofit fontScale="77500" lnSpcReduction="20000"/>
          </a:bodyPr>
          <a:lstStyle/>
          <a:p>
            <a:r>
              <a:rPr lang="en-US" sz="3600" dirty="0"/>
              <a:t>“I've learned that people will forget what you said, people will forget what you did, but people will never forget how you made them feel.”</a:t>
            </a:r>
          </a:p>
          <a:p>
            <a:pPr marL="0" indent="0">
              <a:buNone/>
            </a:pPr>
            <a:endParaRPr lang="en-US" sz="3600" dirty="0"/>
          </a:p>
          <a:p>
            <a:pPr marL="0" indent="0">
              <a:buNone/>
            </a:pPr>
            <a:r>
              <a:rPr lang="en-US" sz="3600" dirty="0"/>
              <a:t> Maya Angelou</a:t>
            </a:r>
            <a:br>
              <a:rPr lang="en-US" dirty="0"/>
            </a:br>
            <a:endParaRPr lang="en-US" dirty="0"/>
          </a:p>
        </p:txBody>
      </p:sp>
      <p:pic>
        <p:nvPicPr>
          <p:cNvPr id="7" name="Content Placeholder 6">
            <a:extLst>
              <a:ext uri="{FF2B5EF4-FFF2-40B4-BE49-F238E27FC236}">
                <a16:creationId xmlns:a16="http://schemas.microsoft.com/office/drawing/2014/main" id="{8507232E-423A-4FF9-9C04-8EE5FA79ACC7}"/>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679097" y="1007650"/>
            <a:ext cx="4184650" cy="3808031"/>
          </a:xfrm>
        </p:spPr>
      </p:pic>
    </p:spTree>
    <p:extLst>
      <p:ext uri="{BB962C8B-B14F-4D97-AF65-F5344CB8AC3E}">
        <p14:creationId xmlns:p14="http://schemas.microsoft.com/office/powerpoint/2010/main" val="2183887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D3339-4BA3-4B58-9DB5-15A6CCE43F62}"/>
              </a:ext>
            </a:extLst>
          </p:cNvPr>
          <p:cNvSpPr>
            <a:spLocks noGrp="1"/>
          </p:cNvSpPr>
          <p:nvPr>
            <p:ph type="title"/>
          </p:nvPr>
        </p:nvSpPr>
        <p:spPr/>
        <p:txBody>
          <a:bodyPr/>
          <a:lstStyle/>
          <a:p>
            <a:r>
              <a:rPr lang="en-US" dirty="0"/>
              <a:t>Roles and Expectations</a:t>
            </a:r>
          </a:p>
        </p:txBody>
      </p:sp>
      <p:sp>
        <p:nvSpPr>
          <p:cNvPr id="3" name="Content Placeholder 2">
            <a:extLst>
              <a:ext uri="{FF2B5EF4-FFF2-40B4-BE49-F238E27FC236}">
                <a16:creationId xmlns:a16="http://schemas.microsoft.com/office/drawing/2014/main" id="{B2F9D254-EAA0-4543-875F-E5CC02E375A2}"/>
              </a:ext>
            </a:extLst>
          </p:cNvPr>
          <p:cNvSpPr>
            <a:spLocks noGrp="1"/>
          </p:cNvSpPr>
          <p:nvPr>
            <p:ph idx="1"/>
          </p:nvPr>
        </p:nvSpPr>
        <p:spPr>
          <a:xfrm>
            <a:off x="677333" y="1364975"/>
            <a:ext cx="9023257" cy="4676388"/>
          </a:xfrm>
        </p:spPr>
        <p:txBody>
          <a:bodyPr>
            <a:normAutofit lnSpcReduction="10000"/>
          </a:bodyPr>
          <a:lstStyle/>
          <a:p>
            <a:r>
              <a:rPr lang="en-US" sz="2200" dirty="0"/>
              <a:t>Greet customers with a friendly attitude in person and on the phone </a:t>
            </a:r>
          </a:p>
          <a:p>
            <a:r>
              <a:rPr lang="en-US" sz="2200" dirty="0"/>
              <a:t>Share menu of services with customers</a:t>
            </a:r>
          </a:p>
          <a:p>
            <a:r>
              <a:rPr lang="en-US" sz="2200" dirty="0"/>
              <a:t>Treat all customers with respect </a:t>
            </a:r>
          </a:p>
          <a:p>
            <a:r>
              <a:rPr lang="en-US" sz="2200" dirty="0"/>
              <a:t>Encourage customers to complete Customer Satisfaction Surveys</a:t>
            </a:r>
          </a:p>
          <a:p>
            <a:r>
              <a:rPr lang="en-US" sz="2200" dirty="0"/>
              <a:t>Reset Focus passwords</a:t>
            </a:r>
          </a:p>
          <a:p>
            <a:r>
              <a:rPr lang="en-US" sz="2200" dirty="0"/>
              <a:t>Customers should be treated in a manner that you would want to be treated, or helped the same way we would help a friend or family member who has just lost their job or is looking for better employment. </a:t>
            </a:r>
          </a:p>
          <a:p>
            <a:r>
              <a:rPr lang="en-US" sz="2200" dirty="0"/>
              <a:t>No one should leave the center feeling that they have waisted their time, or were treated unfairly. </a:t>
            </a:r>
          </a:p>
          <a:p>
            <a:endParaRPr lang="en-US" sz="2200" dirty="0"/>
          </a:p>
          <a:p>
            <a:endParaRPr lang="en-US" dirty="0"/>
          </a:p>
        </p:txBody>
      </p:sp>
    </p:spTree>
    <p:extLst>
      <p:ext uri="{BB962C8B-B14F-4D97-AF65-F5344CB8AC3E}">
        <p14:creationId xmlns:p14="http://schemas.microsoft.com/office/powerpoint/2010/main" val="3757549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C7ADD-C3CA-47BC-88D4-5EFF1CE5EF85}"/>
              </a:ext>
            </a:extLst>
          </p:cNvPr>
          <p:cNvSpPr>
            <a:spLocks noGrp="1"/>
          </p:cNvSpPr>
          <p:nvPr>
            <p:ph type="title"/>
          </p:nvPr>
        </p:nvSpPr>
        <p:spPr/>
        <p:txBody>
          <a:bodyPr/>
          <a:lstStyle/>
          <a:p>
            <a:r>
              <a:rPr lang="en-US" dirty="0"/>
              <a:t>Unemployment Insurance Customers</a:t>
            </a:r>
          </a:p>
        </p:txBody>
      </p:sp>
      <p:sp>
        <p:nvSpPr>
          <p:cNvPr id="3" name="Content Placeholder 2">
            <a:extLst>
              <a:ext uri="{FF2B5EF4-FFF2-40B4-BE49-F238E27FC236}">
                <a16:creationId xmlns:a16="http://schemas.microsoft.com/office/drawing/2014/main" id="{F7315E2D-EF1A-4885-BB55-87DBA9DDCFB5}"/>
              </a:ext>
            </a:extLst>
          </p:cNvPr>
          <p:cNvSpPr>
            <a:spLocks noGrp="1"/>
          </p:cNvSpPr>
          <p:nvPr>
            <p:ph idx="1"/>
          </p:nvPr>
        </p:nvSpPr>
        <p:spPr>
          <a:xfrm>
            <a:off x="677334" y="1626017"/>
            <a:ext cx="8596668" cy="3880773"/>
          </a:xfrm>
        </p:spPr>
        <p:txBody>
          <a:bodyPr>
            <a:normAutofit fontScale="92500" lnSpcReduction="20000"/>
          </a:bodyPr>
          <a:lstStyle/>
          <a:p>
            <a:r>
              <a:rPr lang="en-US" sz="2800" dirty="0"/>
              <a:t>We can only provide the UI Customer Assistance Phone number, 502-564-2900 and help them navigate to the correct website. </a:t>
            </a:r>
          </a:p>
          <a:p>
            <a:r>
              <a:rPr lang="en-US" sz="2800" dirty="0"/>
              <a:t>We should not be providing explanations on how to answer questions on the system. </a:t>
            </a:r>
          </a:p>
          <a:p>
            <a:r>
              <a:rPr lang="en-US" sz="2800" dirty="0"/>
              <a:t>When customers have questions concerning their UI claim, they should be directed to the UI Customer Service line. </a:t>
            </a:r>
          </a:p>
          <a:p>
            <a:r>
              <a:rPr lang="en-US" sz="2800" dirty="0"/>
              <a:t>Customers can also use the email contact form at kcc.ky.gov </a:t>
            </a:r>
          </a:p>
        </p:txBody>
      </p:sp>
    </p:spTree>
    <p:extLst>
      <p:ext uri="{BB962C8B-B14F-4D97-AF65-F5344CB8AC3E}">
        <p14:creationId xmlns:p14="http://schemas.microsoft.com/office/powerpoint/2010/main" val="1056702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AEDDE-3CFF-44EB-BAAA-6D70014F72CB}"/>
              </a:ext>
            </a:extLst>
          </p:cNvPr>
          <p:cNvSpPr>
            <a:spLocks noGrp="1"/>
          </p:cNvSpPr>
          <p:nvPr>
            <p:ph type="title"/>
          </p:nvPr>
        </p:nvSpPr>
        <p:spPr/>
        <p:txBody>
          <a:bodyPr/>
          <a:lstStyle/>
          <a:p>
            <a:r>
              <a:rPr lang="en-US" dirty="0"/>
              <a:t>Referrals to Counselors</a:t>
            </a:r>
          </a:p>
        </p:txBody>
      </p:sp>
      <p:sp>
        <p:nvSpPr>
          <p:cNvPr id="3" name="Content Placeholder 2">
            <a:extLst>
              <a:ext uri="{FF2B5EF4-FFF2-40B4-BE49-F238E27FC236}">
                <a16:creationId xmlns:a16="http://schemas.microsoft.com/office/drawing/2014/main" id="{ABF5D644-8EBD-47A8-9356-5BE366BCC681}"/>
              </a:ext>
            </a:extLst>
          </p:cNvPr>
          <p:cNvSpPr>
            <a:spLocks noGrp="1"/>
          </p:cNvSpPr>
          <p:nvPr>
            <p:ph idx="1"/>
          </p:nvPr>
        </p:nvSpPr>
        <p:spPr/>
        <p:txBody>
          <a:bodyPr>
            <a:normAutofit/>
          </a:bodyPr>
          <a:lstStyle/>
          <a:p>
            <a:r>
              <a:rPr lang="en-US" sz="2800" dirty="0"/>
              <a:t>Referrals should be made when customers need more intensive services </a:t>
            </a:r>
          </a:p>
        </p:txBody>
      </p:sp>
    </p:spTree>
    <p:extLst>
      <p:ext uri="{BB962C8B-B14F-4D97-AF65-F5344CB8AC3E}">
        <p14:creationId xmlns:p14="http://schemas.microsoft.com/office/powerpoint/2010/main" val="263226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70B9C-D87C-4831-AB2A-9F59396378EF}"/>
              </a:ext>
            </a:extLst>
          </p:cNvPr>
          <p:cNvSpPr>
            <a:spLocks noGrp="1"/>
          </p:cNvSpPr>
          <p:nvPr>
            <p:ph type="title"/>
          </p:nvPr>
        </p:nvSpPr>
        <p:spPr/>
        <p:txBody>
          <a:bodyPr/>
          <a:lstStyle/>
          <a:p>
            <a:r>
              <a:rPr lang="en-US" dirty="0"/>
              <a:t>Menu of Services </a:t>
            </a:r>
          </a:p>
        </p:txBody>
      </p:sp>
      <p:sp>
        <p:nvSpPr>
          <p:cNvPr id="3" name="Content Placeholder 2">
            <a:extLst>
              <a:ext uri="{FF2B5EF4-FFF2-40B4-BE49-F238E27FC236}">
                <a16:creationId xmlns:a16="http://schemas.microsoft.com/office/drawing/2014/main" id="{0A50DA6A-3E1C-4358-9E12-FB3575B9D27D}"/>
              </a:ext>
            </a:extLst>
          </p:cNvPr>
          <p:cNvSpPr>
            <a:spLocks noGrp="1"/>
          </p:cNvSpPr>
          <p:nvPr>
            <p:ph idx="1"/>
          </p:nvPr>
        </p:nvSpPr>
        <p:spPr>
          <a:xfrm>
            <a:off x="677334" y="1488613"/>
            <a:ext cx="8596668" cy="3880773"/>
          </a:xfrm>
        </p:spPr>
        <p:txBody>
          <a:bodyPr>
            <a:normAutofit/>
          </a:bodyPr>
          <a:lstStyle/>
          <a:p>
            <a:r>
              <a:rPr lang="en-US" sz="2400" dirty="0"/>
              <a:t>Labor Market Information</a:t>
            </a:r>
          </a:p>
          <a:p>
            <a:r>
              <a:rPr lang="en-US" sz="2400" dirty="0"/>
              <a:t>Skills Upgrade</a:t>
            </a:r>
          </a:p>
          <a:p>
            <a:r>
              <a:rPr lang="en-US" sz="2400" dirty="0"/>
              <a:t>Building Career Portfolio</a:t>
            </a:r>
          </a:p>
          <a:p>
            <a:r>
              <a:rPr lang="en-US" sz="2400" dirty="0"/>
              <a:t>Career Counseling</a:t>
            </a:r>
          </a:p>
          <a:p>
            <a:r>
              <a:rPr lang="en-US" sz="2400" dirty="0"/>
              <a:t>Assessments</a:t>
            </a:r>
          </a:p>
          <a:p>
            <a:r>
              <a:rPr lang="en-US" sz="2400" dirty="0"/>
              <a:t>Training </a:t>
            </a:r>
          </a:p>
          <a:p>
            <a:r>
              <a:rPr lang="en-US" sz="2400" dirty="0"/>
              <a:t>Job Matching </a:t>
            </a:r>
          </a:p>
        </p:txBody>
      </p:sp>
    </p:spTree>
    <p:extLst>
      <p:ext uri="{BB962C8B-B14F-4D97-AF65-F5344CB8AC3E}">
        <p14:creationId xmlns:p14="http://schemas.microsoft.com/office/powerpoint/2010/main" val="13172861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75032-1824-47B9-BB24-5E72886AF3F6}"/>
              </a:ext>
            </a:extLst>
          </p:cNvPr>
          <p:cNvSpPr>
            <a:spLocks noGrp="1"/>
          </p:cNvSpPr>
          <p:nvPr>
            <p:ph type="title"/>
          </p:nvPr>
        </p:nvSpPr>
        <p:spPr/>
        <p:txBody>
          <a:bodyPr/>
          <a:lstStyle/>
          <a:p>
            <a:r>
              <a:rPr lang="en-US" dirty="0"/>
              <a:t>Partner Agencies</a:t>
            </a:r>
          </a:p>
        </p:txBody>
      </p:sp>
      <p:sp>
        <p:nvSpPr>
          <p:cNvPr id="3" name="Content Placeholder 2">
            <a:extLst>
              <a:ext uri="{FF2B5EF4-FFF2-40B4-BE49-F238E27FC236}">
                <a16:creationId xmlns:a16="http://schemas.microsoft.com/office/drawing/2014/main" id="{37D69982-65E0-4C13-B77A-7540C71CB439}"/>
              </a:ext>
            </a:extLst>
          </p:cNvPr>
          <p:cNvSpPr>
            <a:spLocks noGrp="1"/>
          </p:cNvSpPr>
          <p:nvPr>
            <p:ph idx="1"/>
          </p:nvPr>
        </p:nvSpPr>
        <p:spPr/>
        <p:txBody>
          <a:bodyPr>
            <a:normAutofit/>
          </a:bodyPr>
          <a:lstStyle/>
          <a:p>
            <a:r>
              <a:rPr lang="en-US" sz="2400" dirty="0"/>
              <a:t>Career Development Office </a:t>
            </a:r>
          </a:p>
          <a:p>
            <a:r>
              <a:rPr lang="en-US" sz="2400" dirty="0"/>
              <a:t>Office of Vocational Rehabilitation </a:t>
            </a:r>
          </a:p>
          <a:p>
            <a:r>
              <a:rPr lang="en-US" sz="2400" dirty="0"/>
              <a:t>Adult Education – Skills U</a:t>
            </a:r>
          </a:p>
          <a:p>
            <a:r>
              <a:rPr lang="en-US" sz="2400" dirty="0"/>
              <a:t>Adult/Dislocated Worker/Youth Programs  </a:t>
            </a:r>
          </a:p>
          <a:p>
            <a:r>
              <a:rPr lang="en-US" sz="2400" dirty="0"/>
              <a:t>Trade (TRA/TAA) </a:t>
            </a:r>
          </a:p>
        </p:txBody>
      </p:sp>
    </p:spTree>
    <p:extLst>
      <p:ext uri="{BB962C8B-B14F-4D97-AF65-F5344CB8AC3E}">
        <p14:creationId xmlns:p14="http://schemas.microsoft.com/office/powerpoint/2010/main" val="3137510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a:hlinkClick r:id="" action="ppaction://media"/>
            <a:extLst>
              <a:ext uri="{FF2B5EF4-FFF2-40B4-BE49-F238E27FC236}">
                <a16:creationId xmlns:a16="http://schemas.microsoft.com/office/drawing/2014/main" id="{E50E4E31-9521-4377-8A20-75DDDBD87DA6}"/>
              </a:ext>
            </a:extLst>
          </p:cNvPr>
          <p:cNvPicPr>
            <a:picLocks noGrp="1" noRot="1" noChangeAspect="1"/>
          </p:cNvPicPr>
          <p:nvPr>
            <p:ph idx="1"/>
            <a:videoFile r:link="rId1"/>
          </p:nvPr>
        </p:nvPicPr>
        <p:blipFill>
          <a:blip r:embed="rId3"/>
          <a:stretch>
            <a:fillRect/>
          </a:stretch>
        </p:blipFill>
        <p:spPr>
          <a:xfrm>
            <a:off x="1910962" y="0"/>
            <a:ext cx="9144000" cy="6858001"/>
          </a:xfrm>
          <a:prstGeom prst="rect">
            <a:avLst/>
          </a:prstGeom>
        </p:spPr>
      </p:pic>
    </p:spTree>
    <p:extLst>
      <p:ext uri="{BB962C8B-B14F-4D97-AF65-F5344CB8AC3E}">
        <p14:creationId xmlns:p14="http://schemas.microsoft.com/office/powerpoint/2010/main" val="2575267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61B34-4A12-4CDB-A1F9-21073DD287E4}"/>
              </a:ext>
            </a:extLst>
          </p:cNvPr>
          <p:cNvSpPr>
            <a:spLocks noGrp="1"/>
          </p:cNvSpPr>
          <p:nvPr>
            <p:ph type="title"/>
          </p:nvPr>
        </p:nvSpPr>
        <p:spPr/>
        <p:txBody>
          <a:bodyPr/>
          <a:lstStyle/>
          <a:p>
            <a:r>
              <a:rPr lang="en-US" dirty="0"/>
              <a:t>Customer Flow</a:t>
            </a:r>
          </a:p>
        </p:txBody>
      </p:sp>
      <p:sp>
        <p:nvSpPr>
          <p:cNvPr id="3" name="Content Placeholder 2">
            <a:extLst>
              <a:ext uri="{FF2B5EF4-FFF2-40B4-BE49-F238E27FC236}">
                <a16:creationId xmlns:a16="http://schemas.microsoft.com/office/drawing/2014/main" id="{37198D8E-8A7F-4B66-ADA1-E3AB6E54D05F}"/>
              </a:ext>
            </a:extLst>
          </p:cNvPr>
          <p:cNvSpPr>
            <a:spLocks noGrp="1"/>
          </p:cNvSpPr>
          <p:nvPr>
            <p:ph idx="1"/>
          </p:nvPr>
        </p:nvSpPr>
        <p:spPr>
          <a:xfrm>
            <a:off x="677334" y="1808896"/>
            <a:ext cx="8596668" cy="3880773"/>
          </a:xfrm>
        </p:spPr>
        <p:txBody>
          <a:bodyPr>
            <a:normAutofit lnSpcReduction="10000"/>
          </a:bodyPr>
          <a:lstStyle/>
          <a:p>
            <a:r>
              <a:rPr lang="en-US" sz="2400" dirty="0"/>
              <a:t>Each customer is greeted promptly with a welcoming smile and greeting. Customers should be engaged to determine why they have come to the career center. </a:t>
            </a:r>
          </a:p>
          <a:p>
            <a:r>
              <a:rPr lang="en-US" sz="2400" dirty="0"/>
              <a:t>They should be given a menu of services the center provides as well as the layout of the center. </a:t>
            </a:r>
          </a:p>
          <a:p>
            <a:r>
              <a:rPr lang="en-US" sz="2400" dirty="0"/>
              <a:t>Once we know why a customer has come into the center, the Career Center Resource Assistant will make a preliminary determination about which services the customer may benefit from, the customer will be assigned a Career Coach. </a:t>
            </a:r>
          </a:p>
          <a:p>
            <a:endParaRPr lang="en-US" dirty="0"/>
          </a:p>
        </p:txBody>
      </p:sp>
    </p:spTree>
    <p:extLst>
      <p:ext uri="{BB962C8B-B14F-4D97-AF65-F5344CB8AC3E}">
        <p14:creationId xmlns:p14="http://schemas.microsoft.com/office/powerpoint/2010/main" val="191940321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724</TotalTime>
  <Words>1082</Words>
  <Application>Microsoft Office PowerPoint</Application>
  <PresentationFormat>Widescreen</PresentationFormat>
  <Paragraphs>60</Paragraphs>
  <Slides>16</Slides>
  <Notes>0</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Trebuchet MS</vt:lpstr>
      <vt:lpstr>Wingdings 3</vt:lpstr>
      <vt:lpstr>Facet</vt:lpstr>
      <vt:lpstr>PowerPoint Presentation</vt:lpstr>
      <vt:lpstr>PowerPoint Presentation</vt:lpstr>
      <vt:lpstr>Roles and Expectations</vt:lpstr>
      <vt:lpstr>Unemployment Insurance Customers</vt:lpstr>
      <vt:lpstr>Referrals to Counselors</vt:lpstr>
      <vt:lpstr>Menu of Services </vt:lpstr>
      <vt:lpstr>Partner Agencies</vt:lpstr>
      <vt:lpstr>PowerPoint Presentation</vt:lpstr>
      <vt:lpstr>Customer Flow</vt:lpstr>
      <vt:lpstr>PowerPoint Presentation</vt:lpstr>
      <vt:lpstr>PowerPoint Presentation</vt:lpstr>
      <vt:lpstr>PowerPoint Presentation</vt:lpstr>
      <vt:lpstr>Secret Shopper Evaluations</vt:lpstr>
      <vt:lpstr>What are we evaluating?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Kentucky Career Center - TENCO</dc:title>
  <dc:creator>Justin Suttles</dc:creator>
  <cp:lastModifiedBy>Justin Suttles</cp:lastModifiedBy>
  <cp:revision>20</cp:revision>
  <cp:lastPrinted>2018-02-06T13:45:15Z</cp:lastPrinted>
  <dcterms:created xsi:type="dcterms:W3CDTF">2018-02-05T17:32:16Z</dcterms:created>
  <dcterms:modified xsi:type="dcterms:W3CDTF">2020-01-08T16:14:11Z</dcterms:modified>
</cp:coreProperties>
</file>