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16.jpg" ContentType="image/pn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202" r:id="rId1"/>
  </p:sldMasterIdLst>
  <p:notesMasterIdLst>
    <p:notesMasterId r:id="rId52"/>
  </p:notesMasterIdLst>
  <p:sldIdLst>
    <p:sldId id="256" r:id="rId2"/>
    <p:sldId id="257" r:id="rId3"/>
    <p:sldId id="284" r:id="rId4"/>
    <p:sldId id="260" r:id="rId5"/>
    <p:sldId id="330" r:id="rId6"/>
    <p:sldId id="291" r:id="rId7"/>
    <p:sldId id="285" r:id="rId8"/>
    <p:sldId id="262" r:id="rId9"/>
    <p:sldId id="299" r:id="rId10"/>
    <p:sldId id="258" r:id="rId11"/>
    <p:sldId id="280" r:id="rId12"/>
    <p:sldId id="318" r:id="rId13"/>
    <p:sldId id="281" r:id="rId14"/>
    <p:sldId id="261" r:id="rId15"/>
    <p:sldId id="329" r:id="rId16"/>
    <p:sldId id="289" r:id="rId17"/>
    <p:sldId id="259" r:id="rId18"/>
    <p:sldId id="305" r:id="rId19"/>
    <p:sldId id="311" r:id="rId20"/>
    <p:sldId id="268" r:id="rId21"/>
    <p:sldId id="309" r:id="rId22"/>
    <p:sldId id="310" r:id="rId23"/>
    <p:sldId id="307" r:id="rId24"/>
    <p:sldId id="308" r:id="rId25"/>
    <p:sldId id="312" r:id="rId26"/>
    <p:sldId id="319" r:id="rId27"/>
    <p:sldId id="320" r:id="rId28"/>
    <p:sldId id="321" r:id="rId29"/>
    <p:sldId id="322" r:id="rId30"/>
    <p:sldId id="316" r:id="rId31"/>
    <p:sldId id="317" r:id="rId32"/>
    <p:sldId id="326" r:id="rId33"/>
    <p:sldId id="264" r:id="rId34"/>
    <p:sldId id="290" r:id="rId35"/>
    <p:sldId id="286" r:id="rId36"/>
    <p:sldId id="303" r:id="rId37"/>
    <p:sldId id="298" r:id="rId38"/>
    <p:sldId id="328" r:id="rId39"/>
    <p:sldId id="313" r:id="rId40"/>
    <p:sldId id="282" r:id="rId41"/>
    <p:sldId id="283" r:id="rId42"/>
    <p:sldId id="292" r:id="rId43"/>
    <p:sldId id="293" r:id="rId44"/>
    <p:sldId id="294" r:id="rId45"/>
    <p:sldId id="295" r:id="rId46"/>
    <p:sldId id="296" r:id="rId47"/>
    <p:sldId id="297" r:id="rId48"/>
    <p:sldId id="301" r:id="rId49"/>
    <p:sldId id="302" r:id="rId50"/>
    <p:sldId id="300"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058" autoAdjust="0"/>
  </p:normalViewPr>
  <p:slideViewPr>
    <p:cSldViewPr snapToGrid="0">
      <p:cViewPr varScale="1">
        <p:scale>
          <a:sx n="103" d="100"/>
          <a:sy n="103" d="100"/>
        </p:scale>
        <p:origin x="91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E7152F-3AC6-4A4A-A03D-3126CCB85B1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EEF825E-19A8-48DF-B1A9-843EABD54B1A}">
      <dgm:prSet phldrT="[Text]"/>
      <dgm:spPr>
        <a:solidFill>
          <a:srgbClr val="FFE5FF"/>
        </a:solidFill>
        <a:ln w="38100">
          <a:solidFill>
            <a:srgbClr val="FA66D3"/>
          </a:solidFill>
        </a:ln>
      </dgm:spPr>
      <dgm:t>
        <a:bodyPr/>
        <a:lstStyle/>
        <a:p>
          <a:r>
            <a:rPr lang="en-US" b="0" dirty="0">
              <a:solidFill>
                <a:schemeClr val="tx1"/>
              </a:solidFill>
            </a:rPr>
            <a:t>Request</a:t>
          </a:r>
          <a:r>
            <a:rPr lang="en-US" b="1" dirty="0">
              <a:solidFill>
                <a:schemeClr val="tx1"/>
              </a:solidFill>
            </a:rPr>
            <a:t> Appointments </a:t>
          </a:r>
          <a:r>
            <a:rPr lang="en-US" b="0" dirty="0">
              <a:solidFill>
                <a:schemeClr val="tx1"/>
              </a:solidFill>
            </a:rPr>
            <a:t>to meet with KCC Staff</a:t>
          </a:r>
        </a:p>
      </dgm:t>
    </dgm:pt>
    <dgm:pt modelId="{1EC471C6-1FC0-43BE-8E37-ADFFA4E3170E}" type="parTrans" cxnId="{BE6078C6-CA83-4027-950B-1C498ACE3209}">
      <dgm:prSet/>
      <dgm:spPr/>
      <dgm:t>
        <a:bodyPr/>
        <a:lstStyle/>
        <a:p>
          <a:endParaRPr lang="en-US" b="1"/>
        </a:p>
      </dgm:t>
    </dgm:pt>
    <dgm:pt modelId="{66CC09E9-943D-48E1-BA09-2C8515639C3F}" type="sibTrans" cxnId="{BE6078C6-CA83-4027-950B-1C498ACE3209}">
      <dgm:prSet/>
      <dgm:spPr/>
      <dgm:t>
        <a:bodyPr/>
        <a:lstStyle/>
        <a:p>
          <a:endParaRPr lang="en-US" b="1"/>
        </a:p>
      </dgm:t>
    </dgm:pt>
    <dgm:pt modelId="{D49A575C-2CC8-4D16-8F7B-1B2761216E33}">
      <dgm:prSet phldrT="[Text]"/>
      <dgm:spPr>
        <a:solidFill>
          <a:srgbClr val="FFE5FF"/>
        </a:solidFill>
        <a:ln w="38100">
          <a:solidFill>
            <a:srgbClr val="FA66D3"/>
          </a:solidFill>
        </a:ln>
      </dgm:spPr>
      <dgm:t>
        <a:bodyPr/>
        <a:lstStyle/>
        <a:p>
          <a:r>
            <a:rPr lang="en-US" b="0" dirty="0">
              <a:solidFill>
                <a:schemeClr val="tx1"/>
              </a:solidFill>
            </a:rPr>
            <a:t>Search for local </a:t>
          </a:r>
          <a:r>
            <a:rPr lang="en-US" b="1" dirty="0">
              <a:solidFill>
                <a:schemeClr val="tx1"/>
              </a:solidFill>
            </a:rPr>
            <a:t>Community Engagement </a:t>
          </a:r>
          <a:r>
            <a:rPr lang="en-US" b="0" dirty="0">
              <a:solidFill>
                <a:schemeClr val="tx1"/>
              </a:solidFill>
            </a:rPr>
            <a:t>opportunities</a:t>
          </a:r>
          <a:endParaRPr lang="en-US" b="1" dirty="0">
            <a:solidFill>
              <a:schemeClr val="tx1"/>
            </a:solidFill>
          </a:endParaRPr>
        </a:p>
      </dgm:t>
    </dgm:pt>
    <dgm:pt modelId="{44B41EAF-1EAD-4C31-A0A8-E37411564DE4}" type="sibTrans" cxnId="{149CDAAB-2958-421A-8967-B3E903FC95E5}">
      <dgm:prSet/>
      <dgm:spPr/>
      <dgm:t>
        <a:bodyPr/>
        <a:lstStyle/>
        <a:p>
          <a:endParaRPr lang="en-US" b="1"/>
        </a:p>
      </dgm:t>
    </dgm:pt>
    <dgm:pt modelId="{F767F10E-5163-49B4-912B-6F45CB652597}" type="parTrans" cxnId="{149CDAAB-2958-421A-8967-B3E903FC95E5}">
      <dgm:prSet/>
      <dgm:spPr/>
      <dgm:t>
        <a:bodyPr/>
        <a:lstStyle/>
        <a:p>
          <a:endParaRPr lang="en-US" b="1"/>
        </a:p>
      </dgm:t>
    </dgm:pt>
    <dgm:pt modelId="{D35DB21D-D87D-4436-AAE5-EFFAC6BA6D82}">
      <dgm:prSet phldrT="[Text]"/>
      <dgm:spPr>
        <a:solidFill>
          <a:srgbClr val="FFE5FF"/>
        </a:solidFill>
        <a:ln w="38100">
          <a:solidFill>
            <a:srgbClr val="FA66D3"/>
          </a:solidFill>
        </a:ln>
      </dgm:spPr>
      <dgm:t>
        <a:bodyPr/>
        <a:lstStyle/>
        <a:p>
          <a:r>
            <a:rPr lang="en-US" b="0" dirty="0">
              <a:solidFill>
                <a:schemeClr val="tx1"/>
              </a:solidFill>
            </a:rPr>
            <a:t>Take free online courses to earn </a:t>
          </a:r>
          <a:r>
            <a:rPr lang="en-US" b="1" dirty="0">
              <a:solidFill>
                <a:schemeClr val="tx1"/>
              </a:solidFill>
            </a:rPr>
            <a:t>My Rewards </a:t>
          </a:r>
          <a:r>
            <a:rPr lang="en-US" b="0" dirty="0">
              <a:solidFill>
                <a:schemeClr val="tx1"/>
              </a:solidFill>
            </a:rPr>
            <a:t>dollars</a:t>
          </a:r>
        </a:p>
      </dgm:t>
    </dgm:pt>
    <dgm:pt modelId="{7B0760EA-27AC-42D1-9917-B4FCA980D9A4}" type="sibTrans" cxnId="{6623B33A-D182-4DB9-9B40-ACB901DDE297}">
      <dgm:prSet/>
      <dgm:spPr/>
      <dgm:t>
        <a:bodyPr/>
        <a:lstStyle/>
        <a:p>
          <a:endParaRPr lang="en-US" b="1"/>
        </a:p>
      </dgm:t>
    </dgm:pt>
    <dgm:pt modelId="{F957EB6B-1693-45B6-B200-1366E29BB5A1}" type="parTrans" cxnId="{6623B33A-D182-4DB9-9B40-ACB901DDE297}">
      <dgm:prSet/>
      <dgm:spPr/>
      <dgm:t>
        <a:bodyPr/>
        <a:lstStyle/>
        <a:p>
          <a:endParaRPr lang="en-US" b="1"/>
        </a:p>
      </dgm:t>
    </dgm:pt>
    <dgm:pt modelId="{6CD839CB-9B17-41D3-BAAD-8B6811E79947}" type="pres">
      <dgm:prSet presAssocID="{61E7152F-3AC6-4A4A-A03D-3126CCB85B1E}" presName="diagram" presStyleCnt="0">
        <dgm:presLayoutVars>
          <dgm:dir/>
          <dgm:resizeHandles val="exact"/>
        </dgm:presLayoutVars>
      </dgm:prSet>
      <dgm:spPr/>
    </dgm:pt>
    <dgm:pt modelId="{D90B82E1-AEC8-49E0-93F3-7AEFECF409CE}" type="pres">
      <dgm:prSet presAssocID="{FEEF825E-19A8-48DF-B1A9-843EABD54B1A}" presName="node" presStyleLbl="node1" presStyleIdx="0" presStyleCnt="3" custLinFactNeighborX="-163" custLinFactNeighborY="-1079">
        <dgm:presLayoutVars>
          <dgm:bulletEnabled val="1"/>
        </dgm:presLayoutVars>
      </dgm:prSet>
      <dgm:spPr/>
    </dgm:pt>
    <dgm:pt modelId="{21FB3DF0-E8CE-479E-BB3A-8ADEF3E5E082}" type="pres">
      <dgm:prSet presAssocID="{66CC09E9-943D-48E1-BA09-2C8515639C3F}" presName="sibTrans" presStyleCnt="0"/>
      <dgm:spPr/>
    </dgm:pt>
    <dgm:pt modelId="{83170A06-8BE8-4B30-B88E-975E36265FA9}" type="pres">
      <dgm:prSet presAssocID="{D49A575C-2CC8-4D16-8F7B-1B2761216E33}" presName="node" presStyleLbl="node1" presStyleIdx="1" presStyleCnt="3" custLinFactNeighborX="-163">
        <dgm:presLayoutVars>
          <dgm:bulletEnabled val="1"/>
        </dgm:presLayoutVars>
      </dgm:prSet>
      <dgm:spPr/>
    </dgm:pt>
    <dgm:pt modelId="{E331CA1C-3BC6-48F1-AFF7-B1A22B782EBB}" type="pres">
      <dgm:prSet presAssocID="{44B41EAF-1EAD-4C31-A0A8-E37411564DE4}" presName="sibTrans" presStyleCnt="0"/>
      <dgm:spPr/>
    </dgm:pt>
    <dgm:pt modelId="{CDBC6386-6B48-4E5F-BD6B-93F5DB18AFA0}" type="pres">
      <dgm:prSet presAssocID="{D35DB21D-D87D-4436-AAE5-EFFAC6BA6D82}" presName="node" presStyleLbl="node1" presStyleIdx="2" presStyleCnt="3" custLinFactNeighborX="-163">
        <dgm:presLayoutVars>
          <dgm:bulletEnabled val="1"/>
        </dgm:presLayoutVars>
      </dgm:prSet>
      <dgm:spPr/>
    </dgm:pt>
  </dgm:ptLst>
  <dgm:cxnLst>
    <dgm:cxn modelId="{E2C20132-FFFE-486D-942A-43749A62772F}" type="presOf" srcId="{61E7152F-3AC6-4A4A-A03D-3126CCB85B1E}" destId="{6CD839CB-9B17-41D3-BAAD-8B6811E79947}" srcOrd="0" destOrd="0" presId="urn:microsoft.com/office/officeart/2005/8/layout/default"/>
    <dgm:cxn modelId="{6623B33A-D182-4DB9-9B40-ACB901DDE297}" srcId="{61E7152F-3AC6-4A4A-A03D-3126CCB85B1E}" destId="{D35DB21D-D87D-4436-AAE5-EFFAC6BA6D82}" srcOrd="2" destOrd="0" parTransId="{F957EB6B-1693-45B6-B200-1366E29BB5A1}" sibTransId="{7B0760EA-27AC-42D1-9917-B4FCA980D9A4}"/>
    <dgm:cxn modelId="{149CDAAB-2958-421A-8967-B3E903FC95E5}" srcId="{61E7152F-3AC6-4A4A-A03D-3126CCB85B1E}" destId="{D49A575C-2CC8-4D16-8F7B-1B2761216E33}" srcOrd="1" destOrd="0" parTransId="{F767F10E-5163-49B4-912B-6F45CB652597}" sibTransId="{44B41EAF-1EAD-4C31-A0A8-E37411564DE4}"/>
    <dgm:cxn modelId="{0A53DDAF-768A-4382-BF16-FB55BBCFAD92}" type="presOf" srcId="{D49A575C-2CC8-4D16-8F7B-1B2761216E33}" destId="{83170A06-8BE8-4B30-B88E-975E36265FA9}" srcOrd="0" destOrd="0" presId="urn:microsoft.com/office/officeart/2005/8/layout/default"/>
    <dgm:cxn modelId="{BE6078C6-CA83-4027-950B-1C498ACE3209}" srcId="{61E7152F-3AC6-4A4A-A03D-3126CCB85B1E}" destId="{FEEF825E-19A8-48DF-B1A9-843EABD54B1A}" srcOrd="0" destOrd="0" parTransId="{1EC471C6-1FC0-43BE-8E37-ADFFA4E3170E}" sibTransId="{66CC09E9-943D-48E1-BA09-2C8515639C3F}"/>
    <dgm:cxn modelId="{01A3DBD1-F293-4E49-8DC7-459686F29F10}" type="presOf" srcId="{FEEF825E-19A8-48DF-B1A9-843EABD54B1A}" destId="{D90B82E1-AEC8-49E0-93F3-7AEFECF409CE}" srcOrd="0" destOrd="0" presId="urn:microsoft.com/office/officeart/2005/8/layout/default"/>
    <dgm:cxn modelId="{5DC18EEA-4570-40A0-AF62-DED592626A11}" type="presOf" srcId="{D35DB21D-D87D-4436-AAE5-EFFAC6BA6D82}" destId="{CDBC6386-6B48-4E5F-BD6B-93F5DB18AFA0}" srcOrd="0" destOrd="0" presId="urn:microsoft.com/office/officeart/2005/8/layout/default"/>
    <dgm:cxn modelId="{0B9E959F-406B-412B-AFBF-83625EFEB229}" type="presParOf" srcId="{6CD839CB-9B17-41D3-BAAD-8B6811E79947}" destId="{D90B82E1-AEC8-49E0-93F3-7AEFECF409CE}" srcOrd="0" destOrd="0" presId="urn:microsoft.com/office/officeart/2005/8/layout/default"/>
    <dgm:cxn modelId="{544E8BB7-A186-47CB-B702-20C5B8382CFD}" type="presParOf" srcId="{6CD839CB-9B17-41D3-BAAD-8B6811E79947}" destId="{21FB3DF0-E8CE-479E-BB3A-8ADEF3E5E082}" srcOrd="1" destOrd="0" presId="urn:microsoft.com/office/officeart/2005/8/layout/default"/>
    <dgm:cxn modelId="{6B515296-FEC5-4C13-8FAC-63B9A6112BEF}" type="presParOf" srcId="{6CD839CB-9B17-41D3-BAAD-8B6811E79947}" destId="{83170A06-8BE8-4B30-B88E-975E36265FA9}" srcOrd="2" destOrd="0" presId="urn:microsoft.com/office/officeart/2005/8/layout/default"/>
    <dgm:cxn modelId="{B507FBA2-3BEA-4EB0-BAEC-5235003231DE}" type="presParOf" srcId="{6CD839CB-9B17-41D3-BAAD-8B6811E79947}" destId="{E331CA1C-3BC6-48F1-AFF7-B1A22B782EBB}" srcOrd="3" destOrd="0" presId="urn:microsoft.com/office/officeart/2005/8/layout/default"/>
    <dgm:cxn modelId="{0BECFAF4-49A7-4BD5-9720-919223DE3497}" type="presParOf" srcId="{6CD839CB-9B17-41D3-BAAD-8B6811E79947}" destId="{CDBC6386-6B48-4E5F-BD6B-93F5DB18AFA0}"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B82E1-AEC8-49E0-93F3-7AEFECF409CE}">
      <dsp:nvSpPr>
        <dsp:cNvPr id="0" name=""/>
        <dsp:cNvSpPr/>
      </dsp:nvSpPr>
      <dsp:spPr>
        <a:xfrm>
          <a:off x="206014" y="0"/>
          <a:ext cx="1859161" cy="1115497"/>
        </a:xfrm>
        <a:prstGeom prst="rect">
          <a:avLst/>
        </a:prstGeom>
        <a:solidFill>
          <a:srgbClr val="FFE5FF"/>
        </a:solidFill>
        <a:ln w="38100" cap="flat" cmpd="sng" algn="ctr">
          <a:solidFill>
            <a:srgbClr val="FA66D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tx1"/>
              </a:solidFill>
            </a:rPr>
            <a:t>Request</a:t>
          </a:r>
          <a:r>
            <a:rPr lang="en-US" sz="1800" b="1" kern="1200" dirty="0">
              <a:solidFill>
                <a:schemeClr val="tx1"/>
              </a:solidFill>
            </a:rPr>
            <a:t> Appointments </a:t>
          </a:r>
          <a:r>
            <a:rPr lang="en-US" sz="1800" b="0" kern="1200" dirty="0">
              <a:solidFill>
                <a:schemeClr val="tx1"/>
              </a:solidFill>
            </a:rPr>
            <a:t>to meet with KCC Staff</a:t>
          </a:r>
        </a:p>
      </dsp:txBody>
      <dsp:txXfrm>
        <a:off x="206014" y="0"/>
        <a:ext cx="1859161" cy="1115497"/>
      </dsp:txXfrm>
    </dsp:sp>
    <dsp:sp modelId="{83170A06-8BE8-4B30-B88E-975E36265FA9}">
      <dsp:nvSpPr>
        <dsp:cNvPr id="0" name=""/>
        <dsp:cNvSpPr/>
      </dsp:nvSpPr>
      <dsp:spPr>
        <a:xfrm>
          <a:off x="206014" y="1302469"/>
          <a:ext cx="1859161" cy="1115497"/>
        </a:xfrm>
        <a:prstGeom prst="rect">
          <a:avLst/>
        </a:prstGeom>
        <a:solidFill>
          <a:srgbClr val="FFE5FF"/>
        </a:solidFill>
        <a:ln w="38100" cap="flat" cmpd="sng" algn="ctr">
          <a:solidFill>
            <a:srgbClr val="FA66D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tx1"/>
              </a:solidFill>
            </a:rPr>
            <a:t>Search for local </a:t>
          </a:r>
          <a:r>
            <a:rPr lang="en-US" sz="1800" b="1" kern="1200" dirty="0">
              <a:solidFill>
                <a:schemeClr val="tx1"/>
              </a:solidFill>
            </a:rPr>
            <a:t>Community Engagement </a:t>
          </a:r>
          <a:r>
            <a:rPr lang="en-US" sz="1800" b="0" kern="1200" dirty="0">
              <a:solidFill>
                <a:schemeClr val="tx1"/>
              </a:solidFill>
            </a:rPr>
            <a:t>opportunities</a:t>
          </a:r>
          <a:endParaRPr lang="en-US" sz="1800" b="1" kern="1200" dirty="0">
            <a:solidFill>
              <a:schemeClr val="tx1"/>
            </a:solidFill>
          </a:endParaRPr>
        </a:p>
      </dsp:txBody>
      <dsp:txXfrm>
        <a:off x="206014" y="1302469"/>
        <a:ext cx="1859161" cy="1115497"/>
      </dsp:txXfrm>
    </dsp:sp>
    <dsp:sp modelId="{CDBC6386-6B48-4E5F-BD6B-93F5DB18AFA0}">
      <dsp:nvSpPr>
        <dsp:cNvPr id="0" name=""/>
        <dsp:cNvSpPr/>
      </dsp:nvSpPr>
      <dsp:spPr>
        <a:xfrm>
          <a:off x="206014" y="2603882"/>
          <a:ext cx="1859161" cy="1115497"/>
        </a:xfrm>
        <a:prstGeom prst="rect">
          <a:avLst/>
        </a:prstGeom>
        <a:solidFill>
          <a:srgbClr val="FFE5FF"/>
        </a:solidFill>
        <a:ln w="38100" cap="flat" cmpd="sng" algn="ctr">
          <a:solidFill>
            <a:srgbClr val="FA66D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tx1"/>
              </a:solidFill>
            </a:rPr>
            <a:t>Take free online courses to earn </a:t>
          </a:r>
          <a:r>
            <a:rPr lang="en-US" sz="1800" b="1" kern="1200" dirty="0">
              <a:solidFill>
                <a:schemeClr val="tx1"/>
              </a:solidFill>
            </a:rPr>
            <a:t>My Rewards </a:t>
          </a:r>
          <a:r>
            <a:rPr lang="en-US" sz="1800" b="0" kern="1200" dirty="0">
              <a:solidFill>
                <a:schemeClr val="tx1"/>
              </a:solidFill>
            </a:rPr>
            <a:t>dollars</a:t>
          </a:r>
        </a:p>
      </dsp:txBody>
      <dsp:txXfrm>
        <a:off x="206014" y="2603882"/>
        <a:ext cx="1859161" cy="111549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72420" cy="459075"/>
          </a:xfrm>
          <a:prstGeom prst="rect">
            <a:avLst/>
          </a:prstGeom>
        </p:spPr>
        <p:txBody>
          <a:bodyPr vert="horz" lIns="89712" tIns="44856" rIns="89712" bIns="44856" rtlCol="0"/>
          <a:lstStyle>
            <a:lvl1pPr algn="l">
              <a:defRPr sz="1300"/>
            </a:lvl1pPr>
          </a:lstStyle>
          <a:p>
            <a:endParaRPr lang="en-US" dirty="0"/>
          </a:p>
        </p:txBody>
      </p:sp>
      <p:sp>
        <p:nvSpPr>
          <p:cNvPr id="3" name="Date Placeholder 2"/>
          <p:cNvSpPr>
            <a:spLocks noGrp="1"/>
          </p:cNvSpPr>
          <p:nvPr>
            <p:ph type="dt" idx="1"/>
          </p:nvPr>
        </p:nvSpPr>
        <p:spPr>
          <a:xfrm>
            <a:off x="3884028" y="1"/>
            <a:ext cx="2972420" cy="459075"/>
          </a:xfrm>
          <a:prstGeom prst="rect">
            <a:avLst/>
          </a:prstGeom>
        </p:spPr>
        <p:txBody>
          <a:bodyPr vert="horz" lIns="89712" tIns="44856" rIns="89712" bIns="44856" rtlCol="0"/>
          <a:lstStyle>
            <a:lvl1pPr algn="r">
              <a:defRPr sz="1300"/>
            </a:lvl1pPr>
          </a:lstStyle>
          <a:p>
            <a:fld id="{42988348-988E-4AE5-B5DD-B802DD255C08}" type="datetimeFigureOut">
              <a:rPr lang="en-US" smtClean="0"/>
              <a:t>6/19/2019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89712" tIns="44856" rIns="89712" bIns="44856" rtlCol="0" anchor="ctr"/>
          <a:lstStyle/>
          <a:p>
            <a:endParaRPr lang="en-US" dirty="0"/>
          </a:p>
        </p:txBody>
      </p:sp>
      <p:sp>
        <p:nvSpPr>
          <p:cNvPr id="5" name="Notes Placeholder 4"/>
          <p:cNvSpPr>
            <a:spLocks noGrp="1"/>
          </p:cNvSpPr>
          <p:nvPr>
            <p:ph type="body" sz="quarter" idx="3"/>
          </p:nvPr>
        </p:nvSpPr>
        <p:spPr>
          <a:xfrm>
            <a:off x="686423" y="4400238"/>
            <a:ext cx="5485158" cy="3600762"/>
          </a:xfrm>
          <a:prstGeom prst="rect">
            <a:avLst/>
          </a:prstGeom>
        </p:spPr>
        <p:txBody>
          <a:bodyPr vert="horz" lIns="89712" tIns="44856" rIns="89712" bIns="4485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684927"/>
            <a:ext cx="2972420" cy="459075"/>
          </a:xfrm>
          <a:prstGeom prst="rect">
            <a:avLst/>
          </a:prstGeom>
        </p:spPr>
        <p:txBody>
          <a:bodyPr vert="horz" lIns="89712" tIns="44856" rIns="89712" bIns="44856" rtlCol="0" anchor="b"/>
          <a:lstStyle>
            <a:lvl1pPr algn="l">
              <a:defRPr sz="1300"/>
            </a:lvl1pPr>
          </a:lstStyle>
          <a:p>
            <a:endParaRPr lang="en-US" dirty="0"/>
          </a:p>
        </p:txBody>
      </p:sp>
      <p:sp>
        <p:nvSpPr>
          <p:cNvPr id="7" name="Slide Number Placeholder 6"/>
          <p:cNvSpPr>
            <a:spLocks noGrp="1"/>
          </p:cNvSpPr>
          <p:nvPr>
            <p:ph type="sldNum" sz="quarter" idx="5"/>
          </p:nvPr>
        </p:nvSpPr>
        <p:spPr>
          <a:xfrm>
            <a:off x="3884028" y="8684927"/>
            <a:ext cx="2972420" cy="459075"/>
          </a:xfrm>
          <a:prstGeom prst="rect">
            <a:avLst/>
          </a:prstGeom>
        </p:spPr>
        <p:txBody>
          <a:bodyPr vert="horz" lIns="89712" tIns="44856" rIns="89712" bIns="44856" rtlCol="0" anchor="b"/>
          <a:lstStyle>
            <a:lvl1pPr algn="r">
              <a:defRPr sz="1300"/>
            </a:lvl1pPr>
          </a:lstStyle>
          <a:p>
            <a:fld id="{CB5C2034-B000-4991-8FD7-929F193C7271}" type="slidenum">
              <a:rPr lang="en-US" smtClean="0"/>
              <a:t>‹#›</a:t>
            </a:fld>
            <a:endParaRPr lang="en-US" dirty="0"/>
          </a:p>
        </p:txBody>
      </p:sp>
    </p:spTree>
    <p:extLst>
      <p:ext uri="{BB962C8B-B14F-4D97-AF65-F5344CB8AC3E}">
        <p14:creationId xmlns:p14="http://schemas.microsoft.com/office/powerpoint/2010/main" val="3176845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8" Type="http://schemas.openxmlformats.org/officeDocument/2006/relationships/hyperlink" Target="https://www.law.cornell.edu/uscode/text/29/49" TargetMode="External"/><Relationship Id="rId13" Type="http://schemas.openxmlformats.org/officeDocument/2006/relationships/hyperlink" Target="https://www.law.cornell.edu/definitions/index.php?width=840&amp;height=800&amp;iframe=true&amp;def_id=c65248b637fecb3bc87b5095b19b494d&amp;term_occur=4&amp;term_src=Title:20:Chapter:V:Part:678:Subpart:B:678.400" TargetMode="External"/><Relationship Id="rId18" Type="http://schemas.openxmlformats.org/officeDocument/2006/relationships/hyperlink" Target="https://www.law.cornell.edu/definitions/index.php?width=840&amp;height=800&amp;iframe=true&amp;def_id=8cb7216f9b45246038044c85ebd2d46d&amp;term_occur=3&amp;term_src=Title:20:Chapter:V:Part:678:Subpart:B:678.400" TargetMode="External"/><Relationship Id="rId26" Type="http://schemas.openxmlformats.org/officeDocument/2006/relationships/hyperlink" Target="https://www.law.cornell.edu/definitions/index.php?width=840&amp;height=800&amp;iframe=true&amp;def_id=88434901cc5b22e388faac5457f2c10a&amp;term_occur=2&amp;term_src=Title:20:Chapter:V:Part:678:Subpart:B:678.400" TargetMode="External"/><Relationship Id="rId3" Type="http://schemas.openxmlformats.org/officeDocument/2006/relationships/hyperlink" Target="https://www.law.cornell.edu/definitions/index.php?width=840&amp;height=800&amp;iframe=true&amp;def_id=c65248b637fecb3bc87b5095b19b494d&amp;term_occur=1&amp;term_src=Title:20:Chapter:V:Part:678:Subpart:B:678.400" TargetMode="External"/><Relationship Id="rId21" Type="http://schemas.openxmlformats.org/officeDocument/2006/relationships/hyperlink" Target="https://www.law.cornell.edu/uscode/text/20/2301" TargetMode="External"/><Relationship Id="rId34" Type="http://schemas.openxmlformats.org/officeDocument/2006/relationships/hyperlink" Target="https://www.law.cornell.edu/definitions/index.php?width=840&amp;height=800&amp;iframe=true&amp;def_id=f48b5af406ffdeb2acd1fafb8be1c483&amp;term_occur=1&amp;term_src=Title:20:Chapter:V:Part:678:Subpart:B:678.400" TargetMode="External"/><Relationship Id="rId7" Type="http://schemas.openxmlformats.org/officeDocument/2006/relationships/hyperlink" Target="https://www.law.cornell.edu/definitions/index.php?width=840&amp;height=800&amp;iframe=true&amp;def_id=bfc17085177cef0a97f0b05d43afd73d&amp;term_occur=2&amp;term_src=Title:20:Chapter:V:Part:678:Subpart:B:678.400" TargetMode="External"/><Relationship Id="rId12" Type="http://schemas.openxmlformats.org/officeDocument/2006/relationships/hyperlink" Target="https://www.law.cornell.edu/definitions/index.php?width=840&amp;height=800&amp;iframe=true&amp;def_id=8cb7216f9b45246038044c85ebd2d46d&amp;term_occur=1&amp;term_src=Title:20:Chapter:V:Part:678:Subpart:B:678.400" TargetMode="External"/><Relationship Id="rId17" Type="http://schemas.openxmlformats.org/officeDocument/2006/relationships/hyperlink" Target="https://www.law.cornell.edu/definitions/index.php?width=840&amp;height=800&amp;iframe=true&amp;def_id=c65248b637fecb3bc87b5095b19b494d&amp;term_occur=5&amp;term_src=Title:20:Chapter:V:Part:678:Subpart:B:678.400" TargetMode="External"/><Relationship Id="rId25" Type="http://schemas.openxmlformats.org/officeDocument/2006/relationships/hyperlink" Target="https://www.law.cornell.edu/definitions/index.php?width=840&amp;height=800&amp;iframe=true&amp;def_id=88434901cc5b22e388faac5457f2c10a&amp;term_occur=1&amp;term_src=Title:20:Chapter:V:Part:678:Subpart:B:678.400" TargetMode="External"/><Relationship Id="rId33" Type="http://schemas.openxmlformats.org/officeDocument/2006/relationships/hyperlink" Target="https://www.law.cornell.edu/uscode/text/42/601" TargetMode="External"/><Relationship Id="rId2" Type="http://schemas.openxmlformats.org/officeDocument/2006/relationships/slide" Target="../slides/slide37.xml"/><Relationship Id="rId16" Type="http://schemas.openxmlformats.org/officeDocument/2006/relationships/hyperlink" Target="https://www.law.cornell.edu/uscode/text/29/720" TargetMode="External"/><Relationship Id="rId20" Type="http://schemas.openxmlformats.org/officeDocument/2006/relationships/hyperlink" Target="https://www.law.cornell.edu/definitions/index.php?width=840&amp;height=800&amp;iframe=true&amp;def_id=8cb7216f9b45246038044c85ebd2d46d&amp;term_occur=4&amp;term_src=Title:20:Chapter:V:Part:678:Subpart:B:678.400" TargetMode="External"/><Relationship Id="rId29" Type="http://schemas.openxmlformats.org/officeDocument/2006/relationships/hyperlink" Target="https://www.law.cornell.edu/definitions/index.php?width=840&amp;height=800&amp;iframe=true&amp;def_id=b8ed44adae1ad12984153e76f8190d08&amp;term_occur=2&amp;term_src=Title:20:Chapter:V:Part:678:Subpart:B:678.400" TargetMode="External"/><Relationship Id="rId1" Type="http://schemas.openxmlformats.org/officeDocument/2006/relationships/notesMaster" Target="../notesMasters/notesMaster1.xml"/><Relationship Id="rId6" Type="http://schemas.openxmlformats.org/officeDocument/2006/relationships/hyperlink" Target="https://www.law.cornell.edu/definitions/index.php?width=840&amp;height=800&amp;iframe=true&amp;def_id=bfc17085177cef0a97f0b05d43afd73d&amp;term_occur=1&amp;term_src=Title:20:Chapter:V:Part:678:Subpart:B:678.400" TargetMode="External"/><Relationship Id="rId11" Type="http://schemas.openxmlformats.org/officeDocument/2006/relationships/hyperlink" Target="https://www.law.cornell.edu/definitions/index.php?width=840&amp;height=800&amp;iframe=true&amp;def_id=51ea12097c25fad05b0a18337218a55e&amp;term_occur=1&amp;term_src=Title:20:Chapter:V:Part:678:Subpart:B:678.400" TargetMode="External"/><Relationship Id="rId24" Type="http://schemas.openxmlformats.org/officeDocument/2006/relationships/hyperlink" Target="https://www.law.cornell.edu/definitions/index.php?width=840&amp;height=800&amp;iframe=true&amp;def_id=b8ed44adae1ad12984153e76f8190d08&amp;term_occur=1&amp;term_src=Title:20:Chapter:V:Part:678:Subpart:B:678.400" TargetMode="External"/><Relationship Id="rId32" Type="http://schemas.openxmlformats.org/officeDocument/2006/relationships/hyperlink" Target="https://www.law.cornell.edu/definitions/index.php?width=840&amp;height=800&amp;iframe=true&amp;def_id=8cb7216f9b45246038044c85ebd2d46d&amp;term_occur=7&amp;term_src=Title:20:Chapter:V:Part:678:Subpart:B:678.400" TargetMode="External"/><Relationship Id="rId5" Type="http://schemas.openxmlformats.org/officeDocument/2006/relationships/hyperlink" Target="https://www.law.cornell.edu/definitions/index.php?width=840&amp;height=800&amp;iframe=true&amp;def_id=1544322ba18cd64a1c05e2825a870397&amp;term_occur=1&amp;term_src=Title:20:Chapter:V:Part:678:Subpart:B:678.400" TargetMode="External"/><Relationship Id="rId15" Type="http://schemas.openxmlformats.org/officeDocument/2006/relationships/hyperlink" Target="https://www.law.cornell.edu/definitions/index.php?width=840&amp;height=800&amp;iframe=true&amp;def_id=8cb7216f9b45246038044c85ebd2d46d&amp;term_occur=2&amp;term_src=Title:20:Chapter:V:Part:678:Subpart:B:678.400" TargetMode="External"/><Relationship Id="rId23" Type="http://schemas.openxmlformats.org/officeDocument/2006/relationships/hyperlink" Target="https://www.law.cornell.edu/uscode/text/19/2271" TargetMode="External"/><Relationship Id="rId28" Type="http://schemas.openxmlformats.org/officeDocument/2006/relationships/hyperlink" Target="https://www.law.cornell.edu/definitions/index.php?width=840&amp;height=800&amp;iframe=true&amp;def_id=180226bac75aaba849305bb0726f9b35&amp;term_occur=1&amp;term_src=Title:20:Chapter:V:Part:678:Subpart:B:678.400" TargetMode="External"/><Relationship Id="rId10" Type="http://schemas.openxmlformats.org/officeDocument/2006/relationships/hyperlink" Target="https://www.law.cornell.edu/definitions/index.php?width=840&amp;height=800&amp;iframe=true&amp;def_id=fea825ecffabd1eadecf0b4110f4ab8a&amp;term_occur=1&amp;term_src=Title:20:Chapter:V:Part:678:Subpart:B:678.400" TargetMode="External"/><Relationship Id="rId19" Type="http://schemas.openxmlformats.org/officeDocument/2006/relationships/hyperlink" Target="https://www.law.cornell.edu/uscode/text/42/3056" TargetMode="External"/><Relationship Id="rId31" Type="http://schemas.openxmlformats.org/officeDocument/2006/relationships/hyperlink" Target="https://www.law.cornell.edu/uscode/text/42/17532" TargetMode="External"/><Relationship Id="rId4" Type="http://schemas.openxmlformats.org/officeDocument/2006/relationships/hyperlink" Target="https://www.law.cornell.edu/definitions/index.php?width=840&amp;height=800&amp;iframe=true&amp;def_id=c65248b637fecb3bc87b5095b19b494d&amp;term_occur=2&amp;term_src=Title:20:Chapter:V:Part:678:Subpart:B:678.400" TargetMode="External"/><Relationship Id="rId9" Type="http://schemas.openxmlformats.org/officeDocument/2006/relationships/hyperlink" Target="https://www.law.cornell.edu/definitions/index.php?width=840&amp;height=800&amp;iframe=true&amp;def_id=c65248b637fecb3bc87b5095b19b494d&amp;term_occur=3&amp;term_src=Title:20:Chapter:V:Part:678:Subpart:B:678.400" TargetMode="External"/><Relationship Id="rId14" Type="http://schemas.openxmlformats.org/officeDocument/2006/relationships/hyperlink" Target="https://www.law.cornell.edu/definitions/index.php?width=840&amp;height=800&amp;iframe=true&amp;def_id=f420a58f265ee4599b622afec607200c&amp;term_occur=1&amp;term_src=Title:20:Chapter:V:Part:678:Subpart:B:678.400" TargetMode="External"/><Relationship Id="rId22" Type="http://schemas.openxmlformats.org/officeDocument/2006/relationships/hyperlink" Target="https://www.law.cornell.edu/definitions/index.php?width=840&amp;height=800&amp;iframe=true&amp;def_id=8cb7216f9b45246038044c85ebd2d46d&amp;term_occur=5&amp;term_src=Title:20:Chapter:V:Part:678:Subpart:B:678.400" TargetMode="External"/><Relationship Id="rId27" Type="http://schemas.openxmlformats.org/officeDocument/2006/relationships/hyperlink" Target="https://www.law.cornell.edu/uscode/text/42/9901" TargetMode="External"/><Relationship Id="rId30" Type="http://schemas.openxmlformats.org/officeDocument/2006/relationships/hyperlink" Target="https://www.law.cornell.edu/definitions/index.php?width=840&amp;height=800&amp;iframe=true&amp;def_id=8cb7216f9b45246038044c85ebd2d46d&amp;term_occur=6&amp;term_src=Title:20:Chapter:V:Part:678:Subpart:B:678.400" TargetMode="External"/><Relationship Id="rId35" Type="http://schemas.openxmlformats.org/officeDocument/2006/relationships/hyperlink" Target="https://www.law.cornell.edu/cfr/text/20/678.405#b"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5C2034-B000-4991-8FD7-929F193C7271}" type="slidenum">
              <a:rPr lang="en-US" smtClean="0"/>
              <a:t>1</a:t>
            </a:fld>
            <a:endParaRPr lang="en-US" dirty="0"/>
          </a:p>
        </p:txBody>
      </p:sp>
    </p:spTree>
    <p:extLst>
      <p:ext uri="{BB962C8B-B14F-4D97-AF65-F5344CB8AC3E}">
        <p14:creationId xmlns:p14="http://schemas.microsoft.com/office/powerpoint/2010/main" val="1603957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consistent in how information in entered. Make sure to mark DVOP, OVR as appropriate</a:t>
            </a:r>
          </a:p>
          <a:p>
            <a:endParaRPr lang="en-US" dirty="0"/>
          </a:p>
          <a:p>
            <a:r>
              <a:rPr lang="en-US" dirty="0"/>
              <a:t>Use comments to record information not captured in other columns. </a:t>
            </a:r>
          </a:p>
          <a:p>
            <a:endParaRPr lang="en-US" dirty="0"/>
          </a:p>
          <a:p>
            <a:r>
              <a:rPr lang="en-US" dirty="0"/>
              <a:t>DVOP flow chart</a:t>
            </a:r>
          </a:p>
          <a:p>
            <a:endParaRPr lang="en-US" dirty="0"/>
          </a:p>
        </p:txBody>
      </p:sp>
      <p:sp>
        <p:nvSpPr>
          <p:cNvPr id="4" name="Slide Number Placeholder 3"/>
          <p:cNvSpPr>
            <a:spLocks noGrp="1"/>
          </p:cNvSpPr>
          <p:nvPr>
            <p:ph type="sldNum" sz="quarter" idx="5"/>
          </p:nvPr>
        </p:nvSpPr>
        <p:spPr/>
        <p:txBody>
          <a:bodyPr/>
          <a:lstStyle/>
          <a:p>
            <a:fld id="{CB5C2034-B000-4991-8FD7-929F193C7271}" type="slidenum">
              <a:rPr lang="en-US" smtClean="0"/>
              <a:t>10</a:t>
            </a:fld>
            <a:endParaRPr lang="en-US" dirty="0"/>
          </a:p>
        </p:txBody>
      </p:sp>
    </p:spTree>
    <p:extLst>
      <p:ext uri="{BB962C8B-B14F-4D97-AF65-F5344CB8AC3E}">
        <p14:creationId xmlns:p14="http://schemas.microsoft.com/office/powerpoint/2010/main" val="1767477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Kevin Dingess </a:t>
            </a:r>
          </a:p>
        </p:txBody>
      </p:sp>
      <p:sp>
        <p:nvSpPr>
          <p:cNvPr id="4" name="Slide Number Placeholder 3"/>
          <p:cNvSpPr>
            <a:spLocks noGrp="1"/>
          </p:cNvSpPr>
          <p:nvPr>
            <p:ph type="sldNum" sz="quarter" idx="5"/>
          </p:nvPr>
        </p:nvSpPr>
        <p:spPr/>
        <p:txBody>
          <a:bodyPr/>
          <a:lstStyle/>
          <a:p>
            <a:fld id="{CB5C2034-B000-4991-8FD7-929F193C7271}" type="slidenum">
              <a:rPr lang="en-US" smtClean="0"/>
              <a:t>11</a:t>
            </a:fld>
            <a:endParaRPr lang="en-US" dirty="0"/>
          </a:p>
        </p:txBody>
      </p:sp>
    </p:spTree>
    <p:extLst>
      <p:ext uri="{BB962C8B-B14F-4D97-AF65-F5344CB8AC3E}">
        <p14:creationId xmlns:p14="http://schemas.microsoft.com/office/powerpoint/2010/main" val="2232048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C2034-B000-4991-8FD7-929F193C7271}" type="slidenum">
              <a:rPr lang="en-US" smtClean="0"/>
              <a:t>12</a:t>
            </a:fld>
            <a:endParaRPr lang="en-US" dirty="0"/>
          </a:p>
        </p:txBody>
      </p:sp>
    </p:spTree>
    <p:extLst>
      <p:ext uri="{BB962C8B-B14F-4D97-AF65-F5344CB8AC3E}">
        <p14:creationId xmlns:p14="http://schemas.microsoft.com/office/powerpoint/2010/main" val="3654924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5C2034-B000-4991-8FD7-929F193C7271}" type="slidenum">
              <a:rPr lang="en-US" smtClean="0"/>
              <a:t>13</a:t>
            </a:fld>
            <a:endParaRPr lang="en-US" dirty="0"/>
          </a:p>
        </p:txBody>
      </p:sp>
    </p:spTree>
    <p:extLst>
      <p:ext uri="{BB962C8B-B14F-4D97-AF65-F5344CB8AC3E}">
        <p14:creationId xmlns:p14="http://schemas.microsoft.com/office/powerpoint/2010/main" val="3116864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C2034-B000-4991-8FD7-929F193C7271}" type="slidenum">
              <a:rPr lang="en-US" smtClean="0"/>
              <a:t>14</a:t>
            </a:fld>
            <a:endParaRPr lang="en-US" dirty="0"/>
          </a:p>
        </p:txBody>
      </p:sp>
    </p:spTree>
    <p:extLst>
      <p:ext uri="{BB962C8B-B14F-4D97-AF65-F5344CB8AC3E}">
        <p14:creationId xmlns:p14="http://schemas.microsoft.com/office/powerpoint/2010/main" val="3716882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C2034-B000-4991-8FD7-929F193C7271}" type="slidenum">
              <a:rPr lang="en-US" smtClean="0"/>
              <a:t>15</a:t>
            </a:fld>
            <a:endParaRPr lang="en-US" dirty="0"/>
          </a:p>
        </p:txBody>
      </p:sp>
    </p:spTree>
    <p:extLst>
      <p:ext uri="{BB962C8B-B14F-4D97-AF65-F5344CB8AC3E}">
        <p14:creationId xmlns:p14="http://schemas.microsoft.com/office/powerpoint/2010/main" val="4006759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Menu of services </a:t>
            </a:r>
          </a:p>
          <a:p>
            <a:endParaRPr lang="en-US" dirty="0"/>
          </a:p>
          <a:p>
            <a:r>
              <a:rPr lang="en-US" dirty="0"/>
              <a:t>Use new VR board slides</a:t>
            </a:r>
          </a:p>
          <a:p>
            <a:endParaRPr lang="en-US" dirty="0"/>
          </a:p>
        </p:txBody>
      </p:sp>
      <p:sp>
        <p:nvSpPr>
          <p:cNvPr id="4" name="Slide Number Placeholder 3"/>
          <p:cNvSpPr>
            <a:spLocks noGrp="1"/>
          </p:cNvSpPr>
          <p:nvPr>
            <p:ph type="sldNum" sz="quarter" idx="5"/>
          </p:nvPr>
        </p:nvSpPr>
        <p:spPr/>
        <p:txBody>
          <a:bodyPr/>
          <a:lstStyle/>
          <a:p>
            <a:fld id="{CB5C2034-B000-4991-8FD7-929F193C7271}" type="slidenum">
              <a:rPr lang="en-US" smtClean="0"/>
              <a:t>16</a:t>
            </a:fld>
            <a:endParaRPr lang="en-US" dirty="0"/>
          </a:p>
        </p:txBody>
      </p:sp>
    </p:spTree>
    <p:extLst>
      <p:ext uri="{BB962C8B-B14F-4D97-AF65-F5344CB8AC3E}">
        <p14:creationId xmlns:p14="http://schemas.microsoft.com/office/powerpoint/2010/main" val="2958608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C2034-B000-4991-8FD7-929F193C7271}" type="slidenum">
              <a:rPr lang="en-US" smtClean="0"/>
              <a:t>17</a:t>
            </a:fld>
            <a:endParaRPr lang="en-US" dirty="0"/>
          </a:p>
        </p:txBody>
      </p:sp>
    </p:spTree>
    <p:extLst>
      <p:ext uri="{BB962C8B-B14F-4D97-AF65-F5344CB8AC3E}">
        <p14:creationId xmlns:p14="http://schemas.microsoft.com/office/powerpoint/2010/main" val="3561476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C2034-B000-4991-8FD7-929F193C7271}" type="slidenum">
              <a:rPr lang="en-US" smtClean="0"/>
              <a:t>18</a:t>
            </a:fld>
            <a:endParaRPr lang="en-US" dirty="0"/>
          </a:p>
        </p:txBody>
      </p:sp>
    </p:spTree>
    <p:extLst>
      <p:ext uri="{BB962C8B-B14F-4D97-AF65-F5344CB8AC3E}">
        <p14:creationId xmlns:p14="http://schemas.microsoft.com/office/powerpoint/2010/main" val="31163698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C2034-B000-4991-8FD7-929F193C7271}" type="slidenum">
              <a:rPr lang="en-US" smtClean="0"/>
              <a:t>19</a:t>
            </a:fld>
            <a:endParaRPr lang="en-US" dirty="0"/>
          </a:p>
        </p:txBody>
      </p:sp>
    </p:spTree>
    <p:extLst>
      <p:ext uri="{BB962C8B-B14F-4D97-AF65-F5344CB8AC3E}">
        <p14:creationId xmlns:p14="http://schemas.microsoft.com/office/powerpoint/2010/main" val="2052243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5C2034-B000-4991-8FD7-929F193C7271}" type="slidenum">
              <a:rPr lang="en-US" smtClean="0"/>
              <a:t>2</a:t>
            </a:fld>
            <a:endParaRPr lang="en-US" dirty="0"/>
          </a:p>
        </p:txBody>
      </p:sp>
    </p:spTree>
    <p:extLst>
      <p:ext uri="{BB962C8B-B14F-4D97-AF65-F5344CB8AC3E}">
        <p14:creationId xmlns:p14="http://schemas.microsoft.com/office/powerpoint/2010/main" val="351157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C2034-B000-4991-8FD7-929F193C7271}" type="slidenum">
              <a:rPr lang="en-US" smtClean="0"/>
              <a:t>20</a:t>
            </a:fld>
            <a:endParaRPr lang="en-US" dirty="0"/>
          </a:p>
        </p:txBody>
      </p:sp>
    </p:spTree>
    <p:extLst>
      <p:ext uri="{BB962C8B-B14F-4D97-AF65-F5344CB8AC3E}">
        <p14:creationId xmlns:p14="http://schemas.microsoft.com/office/powerpoint/2010/main" val="27897786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C2034-B000-4991-8FD7-929F193C7271}" type="slidenum">
              <a:rPr lang="en-US" smtClean="0"/>
              <a:t>21</a:t>
            </a:fld>
            <a:endParaRPr lang="en-US" dirty="0"/>
          </a:p>
        </p:txBody>
      </p:sp>
    </p:spTree>
    <p:extLst>
      <p:ext uri="{BB962C8B-B14F-4D97-AF65-F5344CB8AC3E}">
        <p14:creationId xmlns:p14="http://schemas.microsoft.com/office/powerpoint/2010/main" val="18781823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53CB9-1672-4C63-AFE0-BFF6AB44BF6B}" type="slidenum">
              <a:rPr lang="en-US" smtClean="0"/>
              <a:t>22</a:t>
            </a:fld>
            <a:endParaRPr lang="en-US"/>
          </a:p>
        </p:txBody>
      </p:sp>
    </p:spTree>
    <p:extLst>
      <p:ext uri="{BB962C8B-B14F-4D97-AF65-F5344CB8AC3E}">
        <p14:creationId xmlns:p14="http://schemas.microsoft.com/office/powerpoint/2010/main" val="21461167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C2034-B000-4991-8FD7-929F193C7271}" type="slidenum">
              <a:rPr lang="en-US" smtClean="0"/>
              <a:t>23</a:t>
            </a:fld>
            <a:endParaRPr lang="en-US" dirty="0"/>
          </a:p>
        </p:txBody>
      </p:sp>
    </p:spTree>
    <p:extLst>
      <p:ext uri="{BB962C8B-B14F-4D97-AF65-F5344CB8AC3E}">
        <p14:creationId xmlns:p14="http://schemas.microsoft.com/office/powerpoint/2010/main" val="28208491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C2034-B000-4991-8FD7-929F193C7271}" type="slidenum">
              <a:rPr lang="en-US" smtClean="0"/>
              <a:t>24</a:t>
            </a:fld>
            <a:endParaRPr lang="en-US" dirty="0"/>
          </a:p>
        </p:txBody>
      </p:sp>
    </p:spTree>
    <p:extLst>
      <p:ext uri="{BB962C8B-B14F-4D97-AF65-F5344CB8AC3E}">
        <p14:creationId xmlns:p14="http://schemas.microsoft.com/office/powerpoint/2010/main" val="12623964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C2034-B000-4991-8FD7-929F193C7271}" type="slidenum">
              <a:rPr lang="en-US" smtClean="0"/>
              <a:t>25</a:t>
            </a:fld>
            <a:endParaRPr lang="en-US" dirty="0"/>
          </a:p>
        </p:txBody>
      </p:sp>
    </p:spTree>
    <p:extLst>
      <p:ext uri="{BB962C8B-B14F-4D97-AF65-F5344CB8AC3E}">
        <p14:creationId xmlns:p14="http://schemas.microsoft.com/office/powerpoint/2010/main" val="2418125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C2034-B000-4991-8FD7-929F193C7271}" type="slidenum">
              <a:rPr lang="en-US" smtClean="0"/>
              <a:t>26</a:t>
            </a:fld>
            <a:endParaRPr lang="en-US" dirty="0"/>
          </a:p>
        </p:txBody>
      </p:sp>
    </p:spTree>
    <p:extLst>
      <p:ext uri="{BB962C8B-B14F-4D97-AF65-F5344CB8AC3E}">
        <p14:creationId xmlns:p14="http://schemas.microsoft.com/office/powerpoint/2010/main" val="1825225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C2034-B000-4991-8FD7-929F193C7271}" type="slidenum">
              <a:rPr lang="en-US" smtClean="0"/>
              <a:t>27</a:t>
            </a:fld>
            <a:endParaRPr lang="en-US" dirty="0"/>
          </a:p>
        </p:txBody>
      </p:sp>
    </p:spTree>
    <p:extLst>
      <p:ext uri="{BB962C8B-B14F-4D97-AF65-F5344CB8AC3E}">
        <p14:creationId xmlns:p14="http://schemas.microsoft.com/office/powerpoint/2010/main" val="2178684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C2034-B000-4991-8FD7-929F193C7271}" type="slidenum">
              <a:rPr lang="en-US" smtClean="0"/>
              <a:t>28</a:t>
            </a:fld>
            <a:endParaRPr lang="en-US" dirty="0"/>
          </a:p>
        </p:txBody>
      </p:sp>
    </p:spTree>
    <p:extLst>
      <p:ext uri="{BB962C8B-B14F-4D97-AF65-F5344CB8AC3E}">
        <p14:creationId xmlns:p14="http://schemas.microsoft.com/office/powerpoint/2010/main" val="5593296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C2034-B000-4991-8FD7-929F193C7271}" type="slidenum">
              <a:rPr lang="en-US" smtClean="0"/>
              <a:t>29</a:t>
            </a:fld>
            <a:endParaRPr lang="en-US" dirty="0"/>
          </a:p>
        </p:txBody>
      </p:sp>
    </p:spTree>
    <p:extLst>
      <p:ext uri="{BB962C8B-B14F-4D97-AF65-F5344CB8AC3E}">
        <p14:creationId xmlns:p14="http://schemas.microsoft.com/office/powerpoint/2010/main" val="2067878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5C2034-B000-4991-8FD7-929F193C7271}" type="slidenum">
              <a:rPr lang="en-US" smtClean="0"/>
              <a:t>3</a:t>
            </a:fld>
            <a:endParaRPr lang="en-US" dirty="0"/>
          </a:p>
        </p:txBody>
      </p:sp>
    </p:spTree>
    <p:extLst>
      <p:ext uri="{BB962C8B-B14F-4D97-AF65-F5344CB8AC3E}">
        <p14:creationId xmlns:p14="http://schemas.microsoft.com/office/powerpoint/2010/main" val="33811423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318">
              <a:defRPr/>
            </a:pPr>
            <a:fld id="{AC3E7E81-85AF-4766-85D4-4486573EB7B1}" type="slidenum">
              <a:rPr lang="en-US" sz="1200">
                <a:solidFill>
                  <a:prstClr val="black"/>
                </a:solidFill>
                <a:latin typeface="Calibri" panose="020F0502020204030204"/>
              </a:rPr>
              <a:pPr defTabSz="914318">
                <a:defRPr/>
              </a:pPr>
              <a:t>30</a:t>
            </a:fld>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38563995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C2034-B000-4991-8FD7-929F193C7271}" type="slidenum">
              <a:rPr lang="en-US" smtClean="0"/>
              <a:t>31</a:t>
            </a:fld>
            <a:endParaRPr lang="en-US" dirty="0"/>
          </a:p>
        </p:txBody>
      </p:sp>
    </p:spTree>
    <p:extLst>
      <p:ext uri="{BB962C8B-B14F-4D97-AF65-F5344CB8AC3E}">
        <p14:creationId xmlns:p14="http://schemas.microsoft.com/office/powerpoint/2010/main" val="6460775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C2034-B000-4991-8FD7-929F193C7271}" type="slidenum">
              <a:rPr lang="en-US" smtClean="0"/>
              <a:t>32</a:t>
            </a:fld>
            <a:endParaRPr lang="en-US" dirty="0"/>
          </a:p>
        </p:txBody>
      </p:sp>
    </p:spTree>
    <p:extLst>
      <p:ext uri="{BB962C8B-B14F-4D97-AF65-F5344CB8AC3E}">
        <p14:creationId xmlns:p14="http://schemas.microsoft.com/office/powerpoint/2010/main" val="19566611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counselor is not available the customer needs to register on citizen connect and focus. </a:t>
            </a:r>
          </a:p>
          <a:p>
            <a:endParaRPr lang="en-US" dirty="0"/>
          </a:p>
          <a:p>
            <a:r>
              <a:rPr lang="en-US" dirty="0"/>
              <a:t>If customer calls, the front desk can have them start this over the phone. </a:t>
            </a:r>
          </a:p>
        </p:txBody>
      </p:sp>
      <p:sp>
        <p:nvSpPr>
          <p:cNvPr id="4" name="Slide Number Placeholder 3"/>
          <p:cNvSpPr>
            <a:spLocks noGrp="1"/>
          </p:cNvSpPr>
          <p:nvPr>
            <p:ph type="sldNum" sz="quarter" idx="5"/>
          </p:nvPr>
        </p:nvSpPr>
        <p:spPr/>
        <p:txBody>
          <a:bodyPr/>
          <a:lstStyle/>
          <a:p>
            <a:fld id="{CB5C2034-B000-4991-8FD7-929F193C7271}" type="slidenum">
              <a:rPr lang="en-US" smtClean="0"/>
              <a:t>33</a:t>
            </a:fld>
            <a:endParaRPr lang="en-US" dirty="0"/>
          </a:p>
        </p:txBody>
      </p:sp>
    </p:spTree>
    <p:extLst>
      <p:ext uri="{BB962C8B-B14F-4D97-AF65-F5344CB8AC3E}">
        <p14:creationId xmlns:p14="http://schemas.microsoft.com/office/powerpoint/2010/main" val="25543887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C2034-B000-4991-8FD7-929F193C7271}" type="slidenum">
              <a:rPr lang="en-US" smtClean="0"/>
              <a:t>34</a:t>
            </a:fld>
            <a:endParaRPr lang="en-US" dirty="0"/>
          </a:p>
        </p:txBody>
      </p:sp>
    </p:spTree>
    <p:extLst>
      <p:ext uri="{BB962C8B-B14F-4D97-AF65-F5344CB8AC3E}">
        <p14:creationId xmlns:p14="http://schemas.microsoft.com/office/powerpoint/2010/main" val="21846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route calls and take messages</a:t>
            </a:r>
          </a:p>
          <a:p>
            <a:endParaRPr lang="en-US" dirty="0"/>
          </a:p>
          <a:p>
            <a:r>
              <a:rPr lang="en-US" dirty="0"/>
              <a:t>Refer to Tonia in Morehead we have a business call </a:t>
            </a:r>
          </a:p>
        </p:txBody>
      </p:sp>
      <p:sp>
        <p:nvSpPr>
          <p:cNvPr id="4" name="Slide Number Placeholder 3"/>
          <p:cNvSpPr>
            <a:spLocks noGrp="1"/>
          </p:cNvSpPr>
          <p:nvPr>
            <p:ph type="sldNum" sz="quarter" idx="5"/>
          </p:nvPr>
        </p:nvSpPr>
        <p:spPr/>
        <p:txBody>
          <a:bodyPr/>
          <a:lstStyle/>
          <a:p>
            <a:fld id="{CB5C2034-B000-4991-8FD7-929F193C7271}" type="slidenum">
              <a:rPr lang="en-US" smtClean="0"/>
              <a:t>35</a:t>
            </a:fld>
            <a:endParaRPr lang="en-US" dirty="0"/>
          </a:p>
        </p:txBody>
      </p:sp>
    </p:spTree>
    <p:extLst>
      <p:ext uri="{BB962C8B-B14F-4D97-AF65-F5344CB8AC3E}">
        <p14:creationId xmlns:p14="http://schemas.microsoft.com/office/powerpoint/2010/main" val="5525431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with staff how they can use the videos and show one during the training. </a:t>
            </a:r>
          </a:p>
        </p:txBody>
      </p:sp>
      <p:sp>
        <p:nvSpPr>
          <p:cNvPr id="4" name="Slide Number Placeholder 3"/>
          <p:cNvSpPr>
            <a:spLocks noGrp="1"/>
          </p:cNvSpPr>
          <p:nvPr>
            <p:ph type="sldNum" sz="quarter" idx="5"/>
          </p:nvPr>
        </p:nvSpPr>
        <p:spPr/>
        <p:txBody>
          <a:bodyPr/>
          <a:lstStyle/>
          <a:p>
            <a:fld id="{CB5C2034-B000-4991-8FD7-929F193C7271}" type="slidenum">
              <a:rPr lang="en-US" smtClean="0"/>
              <a:t>36</a:t>
            </a:fld>
            <a:endParaRPr lang="en-US" dirty="0"/>
          </a:p>
        </p:txBody>
      </p:sp>
    </p:spTree>
    <p:extLst>
      <p:ext uri="{BB962C8B-B14F-4D97-AF65-F5344CB8AC3E}">
        <p14:creationId xmlns:p14="http://schemas.microsoft.com/office/powerpoint/2010/main" val="33043880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a:t>
            </a:r>
            <a:r>
              <a:rPr lang="en-US" dirty="0"/>
              <a:t> Section 121(b)(1)(B) of </a:t>
            </a:r>
            <a:r>
              <a:rPr lang="en-US" u="sng" dirty="0">
                <a:hlinkClick r:id="rId3" tooltip="WIOA"/>
              </a:rPr>
              <a:t>WIOA</a:t>
            </a:r>
            <a:r>
              <a:rPr lang="en-US" dirty="0"/>
              <a:t> identifies the entities that are required partners in the local one-stop delivery systems.</a:t>
            </a:r>
          </a:p>
          <a:p>
            <a:r>
              <a:rPr lang="en-US" b="1" dirty="0"/>
              <a:t>(b)</a:t>
            </a:r>
            <a:r>
              <a:rPr lang="en-US" dirty="0"/>
              <a:t> The required partners are the entities responsible for administering the following programs and activities in the local area:</a:t>
            </a:r>
          </a:p>
          <a:p>
            <a:r>
              <a:rPr lang="en-US" b="1" dirty="0"/>
              <a:t>(1)</a:t>
            </a:r>
            <a:r>
              <a:rPr lang="en-US" dirty="0"/>
              <a:t> Programs authorized under title I of </a:t>
            </a:r>
            <a:r>
              <a:rPr lang="en-US" u="sng" dirty="0">
                <a:hlinkClick r:id="rId4" tooltip="WIOA"/>
              </a:rPr>
              <a:t>WIOA</a:t>
            </a:r>
            <a:r>
              <a:rPr lang="en-US" dirty="0"/>
              <a:t>, including:</a:t>
            </a:r>
          </a:p>
          <a:p>
            <a:r>
              <a:rPr lang="en-US" b="1" dirty="0"/>
              <a:t>(</a:t>
            </a:r>
            <a:r>
              <a:rPr lang="en-US" b="1" dirty="0" err="1"/>
              <a:t>i</a:t>
            </a:r>
            <a:r>
              <a:rPr lang="en-US" b="1" dirty="0"/>
              <a:t>)</a:t>
            </a:r>
            <a:r>
              <a:rPr lang="en-US" dirty="0"/>
              <a:t> Adults;</a:t>
            </a:r>
          </a:p>
          <a:p>
            <a:r>
              <a:rPr lang="en-US" b="1" dirty="0"/>
              <a:t>(ii)</a:t>
            </a:r>
            <a:r>
              <a:rPr lang="en-US" dirty="0"/>
              <a:t> Dislocated workers;</a:t>
            </a:r>
          </a:p>
          <a:p>
            <a:r>
              <a:rPr lang="en-US" b="1" dirty="0"/>
              <a:t>(iii)</a:t>
            </a:r>
            <a:r>
              <a:rPr lang="en-US" dirty="0"/>
              <a:t> Youth;</a:t>
            </a:r>
          </a:p>
          <a:p>
            <a:r>
              <a:rPr lang="en-US" b="1" dirty="0"/>
              <a:t>(iv)</a:t>
            </a:r>
            <a:r>
              <a:rPr lang="en-US" dirty="0"/>
              <a:t> Job Corps;</a:t>
            </a:r>
          </a:p>
          <a:p>
            <a:r>
              <a:rPr lang="en-US" b="1" dirty="0"/>
              <a:t>(v)</a:t>
            </a:r>
            <a:r>
              <a:rPr lang="en-US" dirty="0"/>
              <a:t> YouthBuild;</a:t>
            </a:r>
          </a:p>
          <a:p>
            <a:r>
              <a:rPr lang="en-US" b="1" dirty="0"/>
              <a:t>(vi)</a:t>
            </a:r>
            <a:r>
              <a:rPr lang="en-US" dirty="0"/>
              <a:t> Native American programs; and</a:t>
            </a:r>
          </a:p>
          <a:p>
            <a:r>
              <a:rPr lang="en-US" b="1" dirty="0"/>
              <a:t>(vii)</a:t>
            </a:r>
            <a:r>
              <a:rPr lang="en-US" dirty="0"/>
              <a:t> Migrant and </a:t>
            </a:r>
            <a:r>
              <a:rPr lang="en-US" u="sng" dirty="0">
                <a:hlinkClick r:id="rId5" tooltip="seasonal farmworker"/>
              </a:rPr>
              <a:t>seasonal farmworker</a:t>
            </a:r>
            <a:r>
              <a:rPr lang="en-US" dirty="0"/>
              <a:t> programs;</a:t>
            </a:r>
          </a:p>
          <a:p>
            <a:r>
              <a:rPr lang="en-US" b="1" dirty="0"/>
              <a:t>(2)</a:t>
            </a:r>
            <a:r>
              <a:rPr lang="en-US" dirty="0"/>
              <a:t> The </a:t>
            </a:r>
            <a:r>
              <a:rPr lang="en-US" u="sng" dirty="0">
                <a:hlinkClick r:id="rId6" tooltip="Wagner-Peyser Act"/>
              </a:rPr>
              <a:t>Wagner-Peyser Act</a:t>
            </a:r>
            <a:r>
              <a:rPr lang="en-US" dirty="0"/>
              <a:t> Employment Service program authorized under the </a:t>
            </a:r>
            <a:r>
              <a:rPr lang="en-US" u="sng" dirty="0">
                <a:hlinkClick r:id="rId7" tooltip="Wagner-Peyser Act"/>
              </a:rPr>
              <a:t>Wagner-Peyser Act</a:t>
            </a:r>
            <a:r>
              <a:rPr lang="en-US" dirty="0"/>
              <a:t> ( </a:t>
            </a:r>
            <a:r>
              <a:rPr lang="en-US" u="sng" dirty="0">
                <a:hlinkClick r:id="rId8" tooltip="29 U.S.C. 49"/>
              </a:rPr>
              <a:t>29 U.S.C. 49</a:t>
            </a:r>
            <a:r>
              <a:rPr lang="en-US" i="1" dirty="0"/>
              <a:t>et seq.</a:t>
            </a:r>
            <a:r>
              <a:rPr lang="en-US" dirty="0"/>
              <a:t>), as amended by </a:t>
            </a:r>
            <a:r>
              <a:rPr lang="en-US" u="sng" dirty="0">
                <a:hlinkClick r:id="rId9" tooltip="WIOA"/>
              </a:rPr>
              <a:t>WIOA</a:t>
            </a:r>
            <a:r>
              <a:rPr lang="en-US" dirty="0"/>
              <a:t> title III;</a:t>
            </a:r>
          </a:p>
          <a:p>
            <a:r>
              <a:rPr lang="en-US" b="1" dirty="0"/>
              <a:t>(3)</a:t>
            </a:r>
            <a:r>
              <a:rPr lang="en-US" dirty="0"/>
              <a:t> The Adult Education and </a:t>
            </a:r>
            <a:r>
              <a:rPr lang="en-US" u="sng" dirty="0">
                <a:hlinkClick r:id="rId10" tooltip="Family"/>
              </a:rPr>
              <a:t>Family</a:t>
            </a:r>
            <a:r>
              <a:rPr lang="en-US" dirty="0"/>
              <a:t> </a:t>
            </a:r>
            <a:r>
              <a:rPr lang="en-US" u="sng" dirty="0">
                <a:hlinkClick r:id="rId11" tooltip="Literacy"/>
              </a:rPr>
              <a:t>Literacy</a:t>
            </a:r>
            <a:r>
              <a:rPr lang="en-US" dirty="0"/>
              <a:t> </a:t>
            </a:r>
            <a:r>
              <a:rPr lang="en-US" u="sng" dirty="0">
                <a:hlinkClick r:id="rId12" tooltip="Act"/>
              </a:rPr>
              <a:t>Act</a:t>
            </a:r>
            <a:r>
              <a:rPr lang="en-US" dirty="0"/>
              <a:t> (AEFLA) program authorized under title II of </a:t>
            </a:r>
            <a:r>
              <a:rPr lang="en-US" u="sng" dirty="0">
                <a:hlinkClick r:id="rId13" tooltip="WIOA"/>
              </a:rPr>
              <a:t>WIOA</a:t>
            </a:r>
            <a:r>
              <a:rPr lang="en-US" dirty="0"/>
              <a:t>;</a:t>
            </a:r>
          </a:p>
          <a:p>
            <a:r>
              <a:rPr lang="en-US" b="1" dirty="0"/>
              <a:t>(4)</a:t>
            </a:r>
            <a:r>
              <a:rPr lang="en-US" dirty="0"/>
              <a:t> The </a:t>
            </a:r>
            <a:r>
              <a:rPr lang="en-US" u="sng" dirty="0">
                <a:hlinkClick r:id="rId14" tooltip="Vocational Rehabilitation"/>
              </a:rPr>
              <a:t>Vocational Rehabilitation</a:t>
            </a:r>
            <a:r>
              <a:rPr lang="en-US" dirty="0"/>
              <a:t> (VR) program authorized under title I of the Rehabilitation </a:t>
            </a:r>
            <a:r>
              <a:rPr lang="en-US" u="sng" dirty="0">
                <a:hlinkClick r:id="rId15" tooltip="Act"/>
              </a:rPr>
              <a:t>Act</a:t>
            </a:r>
            <a:r>
              <a:rPr lang="en-US" dirty="0"/>
              <a:t> of 1973 ( </a:t>
            </a:r>
            <a:r>
              <a:rPr lang="en-US" u="sng" dirty="0">
                <a:hlinkClick r:id="rId16" tooltip="29 U.S.C. 720"/>
              </a:rPr>
              <a:t>29 U.S.C. 720</a:t>
            </a:r>
            <a:r>
              <a:rPr lang="en-US" i="1" dirty="0"/>
              <a:t>et seq.</a:t>
            </a:r>
            <a:r>
              <a:rPr lang="en-US" dirty="0"/>
              <a:t>), as amended by </a:t>
            </a:r>
            <a:r>
              <a:rPr lang="en-US" u="sng" dirty="0">
                <a:hlinkClick r:id="rId17" tooltip="WIOA"/>
              </a:rPr>
              <a:t>WIOA</a:t>
            </a:r>
            <a:r>
              <a:rPr lang="en-US" dirty="0"/>
              <a:t> title IV;</a:t>
            </a:r>
          </a:p>
          <a:p>
            <a:r>
              <a:rPr lang="en-US" b="1" dirty="0"/>
              <a:t>(5)</a:t>
            </a:r>
            <a:r>
              <a:rPr lang="en-US" dirty="0"/>
              <a:t> The Senior Community Service Employment Program authorized under title V of the Older </a:t>
            </a:r>
            <a:r>
              <a:rPr lang="en-US" dirty="0" err="1"/>
              <a:t>Americans</a:t>
            </a:r>
            <a:r>
              <a:rPr lang="en-US" u="sng" dirty="0" err="1">
                <a:hlinkClick r:id="rId18" tooltip="Act"/>
              </a:rPr>
              <a:t>Act</a:t>
            </a:r>
            <a:r>
              <a:rPr lang="en-US" dirty="0"/>
              <a:t> of 1965 ( </a:t>
            </a:r>
            <a:r>
              <a:rPr lang="en-US" u="sng" dirty="0">
                <a:hlinkClick r:id="rId19" tooltip="42 U.S.C. 3056"/>
              </a:rPr>
              <a:t>42 U.S.C. 3056</a:t>
            </a:r>
            <a:r>
              <a:rPr lang="en-US" i="1" dirty="0"/>
              <a:t>et seq.</a:t>
            </a:r>
            <a:r>
              <a:rPr lang="en-US" dirty="0"/>
              <a:t>);</a:t>
            </a:r>
          </a:p>
          <a:p>
            <a:r>
              <a:rPr lang="en-US" b="1" dirty="0"/>
              <a:t>(6)</a:t>
            </a:r>
            <a:r>
              <a:rPr lang="en-US" dirty="0"/>
              <a:t> Career and technical education programs at the postsecondary level authorized under the Carl D. Perkins Career and Technical Education </a:t>
            </a:r>
            <a:r>
              <a:rPr lang="en-US" u="sng" dirty="0">
                <a:hlinkClick r:id="rId20" tooltip="Act"/>
              </a:rPr>
              <a:t>Act</a:t>
            </a:r>
            <a:r>
              <a:rPr lang="en-US" dirty="0"/>
              <a:t> of 2006 ( </a:t>
            </a:r>
            <a:r>
              <a:rPr lang="en-US" u="sng" dirty="0">
                <a:hlinkClick r:id="rId21" tooltip="20 U.S.C. 2301"/>
              </a:rPr>
              <a:t>20 U.S.C. 2301</a:t>
            </a:r>
            <a:r>
              <a:rPr lang="en-US" i="1" dirty="0"/>
              <a:t>et seq.</a:t>
            </a:r>
            <a:r>
              <a:rPr lang="en-US" dirty="0"/>
              <a:t>);</a:t>
            </a:r>
          </a:p>
          <a:p>
            <a:r>
              <a:rPr lang="en-US" b="1" dirty="0"/>
              <a:t>(7)</a:t>
            </a:r>
            <a:r>
              <a:rPr lang="en-US" dirty="0"/>
              <a:t> Trade Adjustment Assistance activities authorized under chapter 2 of title II of the Trade </a:t>
            </a:r>
            <a:r>
              <a:rPr lang="en-US" u="sng" dirty="0">
                <a:hlinkClick r:id="rId22" tooltip="Act"/>
              </a:rPr>
              <a:t>Act</a:t>
            </a:r>
            <a:r>
              <a:rPr lang="en-US" dirty="0"/>
              <a:t> of 1974 ( </a:t>
            </a:r>
            <a:r>
              <a:rPr lang="en-US" u="sng" dirty="0">
                <a:hlinkClick r:id="rId23" tooltip="19 U.S.C. 2271"/>
              </a:rPr>
              <a:t>19 U.S.C. 2271</a:t>
            </a:r>
            <a:r>
              <a:rPr lang="en-US" i="1" dirty="0"/>
              <a:t>et seq.</a:t>
            </a:r>
            <a:r>
              <a:rPr lang="en-US" dirty="0"/>
              <a:t>);</a:t>
            </a:r>
          </a:p>
          <a:p>
            <a:r>
              <a:rPr lang="en-US" b="1" dirty="0"/>
              <a:t>(8)</a:t>
            </a:r>
            <a:r>
              <a:rPr lang="en-US" dirty="0"/>
              <a:t> Jobs for Veterans </a:t>
            </a:r>
            <a:r>
              <a:rPr lang="en-US" u="sng" dirty="0">
                <a:hlinkClick r:id="rId24" tooltip="State"/>
              </a:rPr>
              <a:t>State</a:t>
            </a:r>
            <a:r>
              <a:rPr lang="en-US" dirty="0"/>
              <a:t> </a:t>
            </a:r>
            <a:r>
              <a:rPr lang="en-US" u="sng" dirty="0">
                <a:hlinkClick r:id="rId25" tooltip="Grants"/>
              </a:rPr>
              <a:t>Grants</a:t>
            </a:r>
            <a:r>
              <a:rPr lang="en-US" dirty="0"/>
              <a:t> programs authorized under chapter 41 of title 38, U.S.C.;</a:t>
            </a:r>
          </a:p>
          <a:p>
            <a:r>
              <a:rPr lang="en-US" b="1" dirty="0"/>
              <a:t>(9)</a:t>
            </a:r>
            <a:r>
              <a:rPr lang="en-US" dirty="0"/>
              <a:t> Employment and training activities carried out under the Community Services Block </a:t>
            </a:r>
            <a:r>
              <a:rPr lang="en-US" u="sng" dirty="0">
                <a:hlinkClick r:id="rId26" tooltip="Grant"/>
              </a:rPr>
              <a:t>Grant</a:t>
            </a:r>
            <a:r>
              <a:rPr lang="en-US" dirty="0"/>
              <a:t> ( </a:t>
            </a:r>
            <a:r>
              <a:rPr lang="en-US" u="sng" dirty="0">
                <a:hlinkClick r:id="rId27" tooltip="42 U.S.C. 9901"/>
              </a:rPr>
              <a:t>42 U.S.C. 9901</a:t>
            </a:r>
            <a:r>
              <a:rPr lang="en-US" i="1" dirty="0"/>
              <a:t>et seq.</a:t>
            </a:r>
            <a:r>
              <a:rPr lang="en-US" dirty="0"/>
              <a:t>);</a:t>
            </a:r>
          </a:p>
          <a:p>
            <a:r>
              <a:rPr lang="en-US" b="1" dirty="0"/>
              <a:t>(10)</a:t>
            </a:r>
            <a:r>
              <a:rPr lang="en-US" dirty="0"/>
              <a:t> Employment and training activities carried out by the </a:t>
            </a:r>
            <a:r>
              <a:rPr lang="en-US" u="sng" dirty="0">
                <a:hlinkClick r:id="rId28" tooltip="Department"/>
              </a:rPr>
              <a:t>Department</a:t>
            </a:r>
            <a:r>
              <a:rPr lang="en-US" dirty="0"/>
              <a:t> of Housing and Urban Development;</a:t>
            </a:r>
          </a:p>
          <a:p>
            <a:r>
              <a:rPr lang="en-US" b="1" dirty="0"/>
              <a:t>(11)</a:t>
            </a:r>
            <a:r>
              <a:rPr lang="en-US" dirty="0"/>
              <a:t> Programs authorized under </a:t>
            </a:r>
            <a:r>
              <a:rPr lang="en-US" u="sng" dirty="0">
                <a:hlinkClick r:id="rId29" tooltip="State"/>
              </a:rPr>
              <a:t>State</a:t>
            </a:r>
            <a:r>
              <a:rPr lang="en-US" dirty="0"/>
              <a:t> unemployment compensation laws (in accordance with applicable Federal law);</a:t>
            </a:r>
          </a:p>
          <a:p>
            <a:r>
              <a:rPr lang="en-US" b="1" dirty="0"/>
              <a:t>(12)</a:t>
            </a:r>
            <a:r>
              <a:rPr lang="en-US" dirty="0"/>
              <a:t> Programs authorized under sec. 212 of the Second Chance </a:t>
            </a:r>
            <a:r>
              <a:rPr lang="en-US" u="sng" dirty="0">
                <a:hlinkClick r:id="rId30" tooltip="Act"/>
              </a:rPr>
              <a:t>Act</a:t>
            </a:r>
            <a:r>
              <a:rPr lang="en-US" dirty="0"/>
              <a:t> of 2007 ( </a:t>
            </a:r>
            <a:r>
              <a:rPr lang="en-US" u="sng" dirty="0">
                <a:hlinkClick r:id="rId31" tooltip="42 U.S.C. 17532"/>
              </a:rPr>
              <a:t>42 U.S.C. 17532</a:t>
            </a:r>
            <a:r>
              <a:rPr lang="en-US" dirty="0"/>
              <a:t>); and</a:t>
            </a:r>
          </a:p>
          <a:p>
            <a:r>
              <a:rPr lang="en-US" b="1" dirty="0"/>
              <a:t>(13)</a:t>
            </a:r>
            <a:r>
              <a:rPr lang="en-US" dirty="0"/>
              <a:t> Temporary Assistance for Needy Families (TANF) authorized under part A of title IV of the Social Security </a:t>
            </a:r>
            <a:r>
              <a:rPr lang="en-US" u="sng" dirty="0">
                <a:hlinkClick r:id="rId32" tooltip="Act"/>
              </a:rPr>
              <a:t>Act</a:t>
            </a:r>
            <a:r>
              <a:rPr lang="en-US" dirty="0"/>
              <a:t> ( </a:t>
            </a:r>
            <a:r>
              <a:rPr lang="en-US" u="sng" dirty="0">
                <a:hlinkClick r:id="rId33" tooltip="42 U.S.C. 601"/>
              </a:rPr>
              <a:t>42 U.S.C. 601</a:t>
            </a:r>
            <a:r>
              <a:rPr lang="en-US" i="1" dirty="0"/>
              <a:t>et seq.</a:t>
            </a:r>
            <a:r>
              <a:rPr lang="en-US" dirty="0"/>
              <a:t>), unless exempted by the </a:t>
            </a:r>
            <a:r>
              <a:rPr lang="en-US" u="sng" dirty="0">
                <a:hlinkClick r:id="rId34" tooltip="Governor"/>
              </a:rPr>
              <a:t>Governor</a:t>
            </a:r>
            <a:r>
              <a:rPr lang="en-US" dirty="0"/>
              <a:t> under </a:t>
            </a:r>
            <a:r>
              <a:rPr lang="en-US" u="sng" dirty="0">
                <a:hlinkClick r:id="rId35" tooltip="§ 678.405(b)"/>
              </a:rPr>
              <a:t>§ 678.405(b)</a:t>
            </a:r>
            <a:r>
              <a:rPr lang="en-US" dirty="0"/>
              <a:t>.</a:t>
            </a:r>
          </a:p>
          <a:p>
            <a:endParaRPr lang="en-US" dirty="0"/>
          </a:p>
          <a:p>
            <a:r>
              <a:rPr lang="en-US" dirty="0"/>
              <a:t>Open up discussion on other partners we have in centers: LIHEAP, Health Benefits Assister, </a:t>
            </a:r>
          </a:p>
          <a:p>
            <a:endParaRPr lang="en-US" dirty="0"/>
          </a:p>
        </p:txBody>
      </p:sp>
      <p:sp>
        <p:nvSpPr>
          <p:cNvPr id="4" name="Slide Number Placeholder 3"/>
          <p:cNvSpPr>
            <a:spLocks noGrp="1"/>
          </p:cNvSpPr>
          <p:nvPr>
            <p:ph type="sldNum" sz="quarter" idx="5"/>
          </p:nvPr>
        </p:nvSpPr>
        <p:spPr/>
        <p:txBody>
          <a:bodyPr/>
          <a:lstStyle/>
          <a:p>
            <a:fld id="{CB5C2034-B000-4991-8FD7-929F193C7271}" type="slidenum">
              <a:rPr lang="en-US" smtClean="0"/>
              <a:t>37</a:t>
            </a:fld>
            <a:endParaRPr lang="en-US" dirty="0"/>
          </a:p>
        </p:txBody>
      </p:sp>
    </p:spTree>
    <p:extLst>
      <p:ext uri="{BB962C8B-B14F-4D97-AF65-F5344CB8AC3E}">
        <p14:creationId xmlns:p14="http://schemas.microsoft.com/office/powerpoint/2010/main" val="6821086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C2034-B000-4991-8FD7-929F193C7271}" type="slidenum">
              <a:rPr lang="en-US" smtClean="0"/>
              <a:t>38</a:t>
            </a:fld>
            <a:endParaRPr lang="en-US" dirty="0"/>
          </a:p>
        </p:txBody>
      </p:sp>
    </p:spTree>
    <p:extLst>
      <p:ext uri="{BB962C8B-B14F-4D97-AF65-F5344CB8AC3E}">
        <p14:creationId xmlns:p14="http://schemas.microsoft.com/office/powerpoint/2010/main" val="33700665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C2034-B000-4991-8FD7-929F193C7271}" type="slidenum">
              <a:rPr lang="en-US" smtClean="0"/>
              <a:t>39</a:t>
            </a:fld>
            <a:endParaRPr lang="en-US" dirty="0"/>
          </a:p>
        </p:txBody>
      </p:sp>
    </p:spTree>
    <p:extLst>
      <p:ext uri="{BB962C8B-B14F-4D97-AF65-F5344CB8AC3E}">
        <p14:creationId xmlns:p14="http://schemas.microsoft.com/office/powerpoint/2010/main" val="3912179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Graphic showing how we all fit together</a:t>
            </a:r>
          </a:p>
          <a:p>
            <a:endParaRPr lang="en-US" dirty="0">
              <a:solidFill>
                <a:schemeClr val="tx1"/>
              </a:solidFill>
            </a:endParaRPr>
          </a:p>
          <a:p>
            <a:r>
              <a:rPr lang="en-US" dirty="0">
                <a:solidFill>
                  <a:schemeClr val="tx1"/>
                </a:solidFill>
              </a:rPr>
              <a:t>WIOA act overview – we all work under the same goal under this law </a:t>
            </a:r>
          </a:p>
        </p:txBody>
      </p:sp>
      <p:sp>
        <p:nvSpPr>
          <p:cNvPr id="4" name="Slide Number Placeholder 3"/>
          <p:cNvSpPr>
            <a:spLocks noGrp="1"/>
          </p:cNvSpPr>
          <p:nvPr>
            <p:ph type="sldNum" sz="quarter" idx="5"/>
          </p:nvPr>
        </p:nvSpPr>
        <p:spPr/>
        <p:txBody>
          <a:bodyPr/>
          <a:lstStyle/>
          <a:p>
            <a:fld id="{CB5C2034-B000-4991-8FD7-929F193C7271}" type="slidenum">
              <a:rPr lang="en-US" smtClean="0"/>
              <a:t>4</a:t>
            </a:fld>
            <a:endParaRPr lang="en-US" dirty="0"/>
          </a:p>
        </p:txBody>
      </p:sp>
    </p:spTree>
    <p:extLst>
      <p:ext uri="{BB962C8B-B14F-4D97-AF65-F5344CB8AC3E}">
        <p14:creationId xmlns:p14="http://schemas.microsoft.com/office/powerpoint/2010/main" val="27533621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enter activities for a customer. Search for them in the global search, navigate to the active workforce case, go to “Manage Activity.” After selecting NEW, you will use “Workforce Activity” </a:t>
            </a:r>
          </a:p>
          <a:p>
            <a:endParaRPr lang="en-US" dirty="0"/>
          </a:p>
          <a:p>
            <a:r>
              <a:rPr lang="en-US" dirty="0"/>
              <a:t>Only do activities in KEE Suite, NOT Focus. </a:t>
            </a:r>
          </a:p>
        </p:txBody>
      </p:sp>
      <p:sp>
        <p:nvSpPr>
          <p:cNvPr id="4" name="Slide Number Placeholder 3"/>
          <p:cNvSpPr>
            <a:spLocks noGrp="1"/>
          </p:cNvSpPr>
          <p:nvPr>
            <p:ph type="sldNum" sz="quarter" idx="5"/>
          </p:nvPr>
        </p:nvSpPr>
        <p:spPr/>
        <p:txBody>
          <a:bodyPr/>
          <a:lstStyle/>
          <a:p>
            <a:fld id="{CB5C2034-B000-4991-8FD7-929F193C7271}" type="slidenum">
              <a:rPr lang="en-US" smtClean="0"/>
              <a:t>40</a:t>
            </a:fld>
            <a:endParaRPr lang="en-US" dirty="0"/>
          </a:p>
        </p:txBody>
      </p:sp>
    </p:spTree>
    <p:extLst>
      <p:ext uri="{BB962C8B-B14F-4D97-AF65-F5344CB8AC3E}">
        <p14:creationId xmlns:p14="http://schemas.microsoft.com/office/powerpoint/2010/main" val="14134920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5C2034-B000-4991-8FD7-929F193C7271}" type="slidenum">
              <a:rPr lang="en-US" smtClean="0"/>
              <a:t>41</a:t>
            </a:fld>
            <a:endParaRPr lang="en-US" dirty="0"/>
          </a:p>
        </p:txBody>
      </p:sp>
    </p:spTree>
    <p:extLst>
      <p:ext uri="{BB962C8B-B14F-4D97-AF65-F5344CB8AC3E}">
        <p14:creationId xmlns:p14="http://schemas.microsoft.com/office/powerpoint/2010/main" val="39614749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118"/>
            <a:r>
              <a:rPr lang="en-US" dirty="0"/>
              <a:t>Customer is visiting KCC to file their UI claim after being terminated. </a:t>
            </a:r>
          </a:p>
          <a:p>
            <a:endParaRPr lang="en-US" dirty="0"/>
          </a:p>
        </p:txBody>
      </p:sp>
      <p:sp>
        <p:nvSpPr>
          <p:cNvPr id="4" name="Slide Number Placeholder 3"/>
          <p:cNvSpPr>
            <a:spLocks noGrp="1"/>
          </p:cNvSpPr>
          <p:nvPr>
            <p:ph type="sldNum" sz="quarter" idx="5"/>
          </p:nvPr>
        </p:nvSpPr>
        <p:spPr/>
        <p:txBody>
          <a:bodyPr/>
          <a:lstStyle/>
          <a:p>
            <a:fld id="{CB5C2034-B000-4991-8FD7-929F193C7271}" type="slidenum">
              <a:rPr lang="en-US" smtClean="0"/>
              <a:t>42</a:t>
            </a:fld>
            <a:endParaRPr lang="en-US" dirty="0"/>
          </a:p>
        </p:txBody>
      </p:sp>
    </p:spTree>
    <p:extLst>
      <p:ext uri="{BB962C8B-B14F-4D97-AF65-F5344CB8AC3E}">
        <p14:creationId xmlns:p14="http://schemas.microsoft.com/office/powerpoint/2010/main" val="14395255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Customer is visiting KCC to file their UI claim, they are a member of a hiring hall. </a:t>
            </a:r>
          </a:p>
          <a:p>
            <a:endParaRPr lang="en-US" dirty="0"/>
          </a:p>
        </p:txBody>
      </p:sp>
      <p:sp>
        <p:nvSpPr>
          <p:cNvPr id="4" name="Slide Number Placeholder 3"/>
          <p:cNvSpPr>
            <a:spLocks noGrp="1"/>
          </p:cNvSpPr>
          <p:nvPr>
            <p:ph type="sldNum" sz="quarter" idx="5"/>
          </p:nvPr>
        </p:nvSpPr>
        <p:spPr/>
        <p:txBody>
          <a:bodyPr/>
          <a:lstStyle/>
          <a:p>
            <a:fld id="{CB5C2034-B000-4991-8FD7-929F193C7271}" type="slidenum">
              <a:rPr lang="en-US" smtClean="0"/>
              <a:t>43</a:t>
            </a:fld>
            <a:endParaRPr lang="en-US" dirty="0"/>
          </a:p>
        </p:txBody>
      </p:sp>
    </p:spTree>
    <p:extLst>
      <p:ext uri="{BB962C8B-B14F-4D97-AF65-F5344CB8AC3E}">
        <p14:creationId xmlns:p14="http://schemas.microsoft.com/office/powerpoint/2010/main" val="29447789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Customer is visiting KCC after visiting DCBS, their benefits were cut for not completing the 80 work requirement. </a:t>
            </a:r>
          </a:p>
        </p:txBody>
      </p:sp>
      <p:sp>
        <p:nvSpPr>
          <p:cNvPr id="4" name="Slide Number Placeholder 3"/>
          <p:cNvSpPr>
            <a:spLocks noGrp="1"/>
          </p:cNvSpPr>
          <p:nvPr>
            <p:ph type="sldNum" sz="quarter" idx="5"/>
          </p:nvPr>
        </p:nvSpPr>
        <p:spPr/>
        <p:txBody>
          <a:bodyPr/>
          <a:lstStyle/>
          <a:p>
            <a:fld id="{CB5C2034-B000-4991-8FD7-929F193C7271}" type="slidenum">
              <a:rPr lang="en-US" smtClean="0"/>
              <a:t>44</a:t>
            </a:fld>
            <a:endParaRPr lang="en-US" dirty="0"/>
          </a:p>
        </p:txBody>
      </p:sp>
    </p:spTree>
    <p:extLst>
      <p:ext uri="{BB962C8B-B14F-4D97-AF65-F5344CB8AC3E}">
        <p14:creationId xmlns:p14="http://schemas.microsoft.com/office/powerpoint/2010/main" val="13685969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Customer is visiting KCC to turn in 858C and their counselor is not there. </a:t>
            </a:r>
          </a:p>
        </p:txBody>
      </p:sp>
      <p:sp>
        <p:nvSpPr>
          <p:cNvPr id="4" name="Slide Number Placeholder 3"/>
          <p:cNvSpPr>
            <a:spLocks noGrp="1"/>
          </p:cNvSpPr>
          <p:nvPr>
            <p:ph type="sldNum" sz="quarter" idx="5"/>
          </p:nvPr>
        </p:nvSpPr>
        <p:spPr/>
        <p:txBody>
          <a:bodyPr/>
          <a:lstStyle/>
          <a:p>
            <a:fld id="{CB5C2034-B000-4991-8FD7-929F193C7271}" type="slidenum">
              <a:rPr lang="en-US" smtClean="0"/>
              <a:t>45</a:t>
            </a:fld>
            <a:endParaRPr lang="en-US" dirty="0"/>
          </a:p>
        </p:txBody>
      </p:sp>
    </p:spTree>
    <p:extLst>
      <p:ext uri="{BB962C8B-B14F-4D97-AF65-F5344CB8AC3E}">
        <p14:creationId xmlns:p14="http://schemas.microsoft.com/office/powerpoint/2010/main" val="2655488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Customer is visiting KCC for the first time. They are currently working 2 part time jobs and they want to find a job that pays a self-sufficient wage to spend more time with their children. </a:t>
            </a:r>
          </a:p>
        </p:txBody>
      </p:sp>
      <p:sp>
        <p:nvSpPr>
          <p:cNvPr id="4" name="Slide Number Placeholder 3"/>
          <p:cNvSpPr>
            <a:spLocks noGrp="1"/>
          </p:cNvSpPr>
          <p:nvPr>
            <p:ph type="sldNum" sz="quarter" idx="5"/>
          </p:nvPr>
        </p:nvSpPr>
        <p:spPr/>
        <p:txBody>
          <a:bodyPr/>
          <a:lstStyle/>
          <a:p>
            <a:fld id="{CB5C2034-B000-4991-8FD7-929F193C7271}" type="slidenum">
              <a:rPr lang="en-US" smtClean="0"/>
              <a:t>46</a:t>
            </a:fld>
            <a:endParaRPr lang="en-US" dirty="0"/>
          </a:p>
        </p:txBody>
      </p:sp>
    </p:spTree>
    <p:extLst>
      <p:ext uri="{BB962C8B-B14F-4D97-AF65-F5344CB8AC3E}">
        <p14:creationId xmlns:p14="http://schemas.microsoft.com/office/powerpoint/2010/main" val="24582474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Customer is visiting KCC and they have limited knowledge of the English language, they are visiting after being laid off from a landscaping company. </a:t>
            </a:r>
          </a:p>
        </p:txBody>
      </p:sp>
      <p:sp>
        <p:nvSpPr>
          <p:cNvPr id="4" name="Slide Number Placeholder 3"/>
          <p:cNvSpPr>
            <a:spLocks noGrp="1"/>
          </p:cNvSpPr>
          <p:nvPr>
            <p:ph type="sldNum" sz="quarter" idx="5"/>
          </p:nvPr>
        </p:nvSpPr>
        <p:spPr/>
        <p:txBody>
          <a:bodyPr/>
          <a:lstStyle/>
          <a:p>
            <a:fld id="{CB5C2034-B000-4991-8FD7-929F193C7271}" type="slidenum">
              <a:rPr lang="en-US" smtClean="0"/>
              <a:t>47</a:t>
            </a:fld>
            <a:endParaRPr lang="en-US" dirty="0"/>
          </a:p>
        </p:txBody>
      </p:sp>
    </p:spTree>
    <p:extLst>
      <p:ext uri="{BB962C8B-B14F-4D97-AF65-F5344CB8AC3E}">
        <p14:creationId xmlns:p14="http://schemas.microsoft.com/office/powerpoint/2010/main" val="41805136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Customer is visiting KCC to file their unemployment claim, they live in Kentucky but worked in Ohio. </a:t>
            </a:r>
          </a:p>
        </p:txBody>
      </p:sp>
      <p:sp>
        <p:nvSpPr>
          <p:cNvPr id="4" name="Slide Number Placeholder 3"/>
          <p:cNvSpPr>
            <a:spLocks noGrp="1"/>
          </p:cNvSpPr>
          <p:nvPr>
            <p:ph type="sldNum" sz="quarter" idx="5"/>
          </p:nvPr>
        </p:nvSpPr>
        <p:spPr/>
        <p:txBody>
          <a:bodyPr/>
          <a:lstStyle/>
          <a:p>
            <a:fld id="{CB5C2034-B000-4991-8FD7-929F193C7271}" type="slidenum">
              <a:rPr lang="en-US" smtClean="0"/>
              <a:t>48</a:t>
            </a:fld>
            <a:endParaRPr lang="en-US" dirty="0"/>
          </a:p>
        </p:txBody>
      </p:sp>
    </p:spTree>
    <p:extLst>
      <p:ext uri="{BB962C8B-B14F-4D97-AF65-F5344CB8AC3E}">
        <p14:creationId xmlns:p14="http://schemas.microsoft.com/office/powerpoint/2010/main" val="12320105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Customer is visiting KCC to file Unemployment claim and register in Focus, they have very limited computer skills. </a:t>
            </a:r>
          </a:p>
        </p:txBody>
      </p:sp>
      <p:sp>
        <p:nvSpPr>
          <p:cNvPr id="4" name="Slide Number Placeholder 3"/>
          <p:cNvSpPr>
            <a:spLocks noGrp="1"/>
          </p:cNvSpPr>
          <p:nvPr>
            <p:ph type="sldNum" sz="quarter" idx="5"/>
          </p:nvPr>
        </p:nvSpPr>
        <p:spPr/>
        <p:txBody>
          <a:bodyPr/>
          <a:lstStyle/>
          <a:p>
            <a:fld id="{CB5C2034-B000-4991-8FD7-929F193C7271}" type="slidenum">
              <a:rPr lang="en-US" smtClean="0"/>
              <a:t>49</a:t>
            </a:fld>
            <a:endParaRPr lang="en-US" dirty="0"/>
          </a:p>
        </p:txBody>
      </p:sp>
    </p:spTree>
    <p:extLst>
      <p:ext uri="{BB962C8B-B14F-4D97-AF65-F5344CB8AC3E}">
        <p14:creationId xmlns:p14="http://schemas.microsoft.com/office/powerpoint/2010/main" val="3660039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5C2034-B000-4991-8FD7-929F193C7271}" type="slidenum">
              <a:rPr lang="en-US" smtClean="0"/>
              <a:t>5</a:t>
            </a:fld>
            <a:endParaRPr lang="en-US" dirty="0"/>
          </a:p>
        </p:txBody>
      </p:sp>
    </p:spTree>
    <p:extLst>
      <p:ext uri="{BB962C8B-B14F-4D97-AF65-F5344CB8AC3E}">
        <p14:creationId xmlns:p14="http://schemas.microsoft.com/office/powerpoint/2010/main" val="29409928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information from Threat Assessments</a:t>
            </a:r>
          </a:p>
          <a:p>
            <a:endParaRPr lang="en-US" dirty="0"/>
          </a:p>
          <a:p>
            <a:r>
              <a:rPr lang="en-US" dirty="0"/>
              <a:t>Review Emergency Manual </a:t>
            </a:r>
          </a:p>
          <a:p>
            <a:endParaRPr lang="en-US" dirty="0"/>
          </a:p>
          <a:p>
            <a:r>
              <a:rPr lang="en-US" dirty="0"/>
              <a:t>Answer any questions staff might have </a:t>
            </a:r>
          </a:p>
        </p:txBody>
      </p:sp>
      <p:sp>
        <p:nvSpPr>
          <p:cNvPr id="4" name="Slide Number Placeholder 3"/>
          <p:cNvSpPr>
            <a:spLocks noGrp="1"/>
          </p:cNvSpPr>
          <p:nvPr>
            <p:ph type="sldNum" sz="quarter" idx="5"/>
          </p:nvPr>
        </p:nvSpPr>
        <p:spPr/>
        <p:txBody>
          <a:bodyPr/>
          <a:lstStyle/>
          <a:p>
            <a:fld id="{CB5C2034-B000-4991-8FD7-929F193C7271}" type="slidenum">
              <a:rPr lang="en-US" smtClean="0"/>
              <a:t>50</a:t>
            </a:fld>
            <a:endParaRPr lang="en-US" dirty="0"/>
          </a:p>
        </p:txBody>
      </p:sp>
    </p:spTree>
    <p:extLst>
      <p:ext uri="{BB962C8B-B14F-4D97-AF65-F5344CB8AC3E}">
        <p14:creationId xmlns:p14="http://schemas.microsoft.com/office/powerpoint/2010/main" val="1058577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KCC Overview Video </a:t>
            </a:r>
          </a:p>
        </p:txBody>
      </p:sp>
      <p:sp>
        <p:nvSpPr>
          <p:cNvPr id="4" name="Slide Number Placeholder 3"/>
          <p:cNvSpPr>
            <a:spLocks noGrp="1"/>
          </p:cNvSpPr>
          <p:nvPr>
            <p:ph type="sldNum" sz="quarter" idx="5"/>
          </p:nvPr>
        </p:nvSpPr>
        <p:spPr/>
        <p:txBody>
          <a:bodyPr/>
          <a:lstStyle/>
          <a:p>
            <a:fld id="{CB5C2034-B000-4991-8FD7-929F193C7271}" type="slidenum">
              <a:rPr lang="en-US" smtClean="0"/>
              <a:t>6</a:t>
            </a:fld>
            <a:endParaRPr lang="en-US" dirty="0"/>
          </a:p>
        </p:txBody>
      </p:sp>
    </p:spTree>
    <p:extLst>
      <p:ext uri="{BB962C8B-B14F-4D97-AF65-F5344CB8AC3E}">
        <p14:creationId xmlns:p14="http://schemas.microsoft.com/office/powerpoint/2010/main" val="1177206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5C2034-B000-4991-8FD7-929F193C7271}" type="slidenum">
              <a:rPr lang="en-US" smtClean="0"/>
              <a:t>7</a:t>
            </a:fld>
            <a:endParaRPr lang="en-US" dirty="0"/>
          </a:p>
        </p:txBody>
      </p:sp>
    </p:spTree>
    <p:extLst>
      <p:ext uri="{BB962C8B-B14F-4D97-AF65-F5344CB8AC3E}">
        <p14:creationId xmlns:p14="http://schemas.microsoft.com/office/powerpoint/2010/main" val="2694010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customers visit KCC’s they expect we can help them get a job, receive training, or meet whatever need they have. </a:t>
            </a:r>
          </a:p>
          <a:p>
            <a:endParaRPr lang="en-US" dirty="0"/>
          </a:p>
          <a:p>
            <a:r>
              <a:rPr lang="en-US" dirty="0"/>
              <a:t>We can provide: </a:t>
            </a:r>
          </a:p>
          <a:p>
            <a:pPr marL="168210" indent="-168210">
              <a:buFont typeface="Arial" panose="020B0604020202020204" pitchFamily="34" charset="0"/>
              <a:buChar char="•"/>
            </a:pPr>
            <a:r>
              <a:rPr lang="en-US" dirty="0"/>
              <a:t>Localized labor market information. </a:t>
            </a:r>
          </a:p>
          <a:p>
            <a:pPr marL="168210" indent="-168210">
              <a:buFont typeface="Arial" panose="020B0604020202020204" pitchFamily="34" charset="0"/>
              <a:buChar char="•"/>
            </a:pPr>
            <a:r>
              <a:rPr lang="en-US" dirty="0"/>
              <a:t>Information on job leads</a:t>
            </a:r>
          </a:p>
          <a:p>
            <a:pPr marL="168210" indent="-168210">
              <a:buFont typeface="Arial" panose="020B0604020202020204" pitchFamily="34" charset="0"/>
              <a:buChar char="•"/>
            </a:pPr>
            <a:r>
              <a:rPr lang="en-US" dirty="0"/>
              <a:t>Counseling to match their interests, skills and experience</a:t>
            </a:r>
          </a:p>
          <a:p>
            <a:pPr marL="168210" indent="-168210">
              <a:buFont typeface="Arial" panose="020B0604020202020204" pitchFamily="34" charset="0"/>
              <a:buChar char="•"/>
            </a:pPr>
            <a:r>
              <a:rPr lang="en-US" dirty="0"/>
              <a:t>One-on-one assistance with writing a great resume and cover letter or completing applications. </a:t>
            </a:r>
          </a:p>
          <a:p>
            <a:pPr marL="168210" indent="-168210">
              <a:buFont typeface="Arial" panose="020B0604020202020204" pitchFamily="34" charset="0"/>
              <a:buChar char="•"/>
            </a:pPr>
            <a:r>
              <a:rPr lang="en-US" dirty="0"/>
              <a:t>Help in giving employers the best first impression </a:t>
            </a:r>
          </a:p>
          <a:p>
            <a:endParaRPr lang="en-US" dirty="0"/>
          </a:p>
        </p:txBody>
      </p:sp>
      <p:sp>
        <p:nvSpPr>
          <p:cNvPr id="4" name="Slide Number Placeholder 3"/>
          <p:cNvSpPr>
            <a:spLocks noGrp="1"/>
          </p:cNvSpPr>
          <p:nvPr>
            <p:ph type="sldNum" sz="quarter" idx="5"/>
          </p:nvPr>
        </p:nvSpPr>
        <p:spPr/>
        <p:txBody>
          <a:bodyPr/>
          <a:lstStyle/>
          <a:p>
            <a:fld id="{CB5C2034-B000-4991-8FD7-929F193C7271}" type="slidenum">
              <a:rPr lang="en-US" smtClean="0"/>
              <a:t>8</a:t>
            </a:fld>
            <a:endParaRPr lang="en-US" dirty="0"/>
          </a:p>
        </p:txBody>
      </p:sp>
    </p:spTree>
    <p:extLst>
      <p:ext uri="{BB962C8B-B14F-4D97-AF65-F5344CB8AC3E}">
        <p14:creationId xmlns:p14="http://schemas.microsoft.com/office/powerpoint/2010/main" val="1708860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C2034-B000-4991-8FD7-929F193C7271}" type="slidenum">
              <a:rPr lang="en-US" smtClean="0"/>
              <a:t>9</a:t>
            </a:fld>
            <a:endParaRPr lang="en-US" dirty="0"/>
          </a:p>
        </p:txBody>
      </p:sp>
    </p:spTree>
    <p:extLst>
      <p:ext uri="{BB962C8B-B14F-4D97-AF65-F5344CB8AC3E}">
        <p14:creationId xmlns:p14="http://schemas.microsoft.com/office/powerpoint/2010/main" val="1777945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F7AFFB9B-9FB8-469E-96F9-4D32314110B6}" type="datetimeFigureOut">
              <a:rPr lang="en-US" smtClean="0"/>
              <a:t>6/19/2019</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5733338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5BB1C6-BF8F-4481-8AB2-603A1C8A906A}" type="datetimeFigureOut">
              <a:rPr lang="en-US" smtClean="0"/>
              <a:t>6/19/2019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9796831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C35BB1C6-BF8F-4481-8AB2-603A1C8A906A}" type="datetimeFigureOut">
              <a:rPr lang="en-US" smtClean="0"/>
              <a:t>6/19/2019</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95786055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01651" y="651601"/>
            <a:ext cx="11162349" cy="364400"/>
          </a:xfrm>
          <a:prstGeom prst="rect">
            <a:avLst/>
          </a:prstGeom>
        </p:spPr>
        <p:txBody>
          <a:bodyPr lIns="0" tIns="0" rIns="0" bIns="0">
            <a:noAutofit/>
          </a:bodyPr>
          <a:lstStyle>
            <a:lvl1pPr marL="0" indent="0">
              <a:buNone/>
              <a:defRPr sz="1400" b="0">
                <a:solidFill>
                  <a:srgbClr val="575757"/>
                </a:solidFill>
              </a:defRPr>
            </a:lvl1pPr>
          </a:lstStyle>
          <a:p>
            <a:pPr lvl="0"/>
            <a:r>
              <a:rPr lang="en-US" dirty="0"/>
              <a:t>Click to add subtitle</a:t>
            </a:r>
          </a:p>
        </p:txBody>
      </p:sp>
      <p:sp>
        <p:nvSpPr>
          <p:cNvPr id="14" name="Title Placeholder 1"/>
          <p:cNvSpPr>
            <a:spLocks noGrp="1"/>
          </p:cNvSpPr>
          <p:nvPr>
            <p:ph type="title"/>
          </p:nvPr>
        </p:nvSpPr>
        <p:spPr>
          <a:xfrm>
            <a:off x="501651" y="317500"/>
            <a:ext cx="11162349" cy="334101"/>
          </a:xfrm>
          <a:prstGeom prst="rect">
            <a:avLst/>
          </a:prstGeom>
        </p:spPr>
        <p:txBody>
          <a:bodyPr vert="horz" lIns="0" tIns="0" rIns="0" bIns="0" rtlCol="0" anchor="t" anchorCtr="0">
            <a:noAutofit/>
          </a:bodyPr>
          <a:lstStyle>
            <a:lvl1pPr>
              <a:defRPr/>
            </a:lvl1pPr>
          </a:lstStyle>
          <a:p>
            <a:r>
              <a:rPr lang="en-US" noProof="0"/>
              <a:t>Click to edit Master title style</a:t>
            </a:r>
            <a:endParaRPr lang="en-US" noProof="0" dirty="0"/>
          </a:p>
        </p:txBody>
      </p:sp>
      <p:sp>
        <p:nvSpPr>
          <p:cNvPr id="8" name="Text Placeholder 18"/>
          <p:cNvSpPr>
            <a:spLocks noGrp="1"/>
          </p:cNvSpPr>
          <p:nvPr>
            <p:ph idx="1"/>
          </p:nvPr>
        </p:nvSpPr>
        <p:spPr>
          <a:xfrm>
            <a:off x="501651" y="1665290"/>
            <a:ext cx="11165416" cy="4713911"/>
          </a:xfrm>
          <a:prstGeom prst="rect">
            <a:avLst/>
          </a:prstGeom>
        </p:spPr>
        <p:txBody>
          <a:bodyPr vert="horz" lIns="0" tIns="0" rIns="0" bIns="0" rtlCol="0">
            <a:normAutofit/>
          </a:bodyPr>
          <a:lstStyle>
            <a:lvl1pPr>
              <a:defRPr lang="en-US" dirty="0" smtClean="0"/>
            </a:lvl1pPr>
            <a:lvl2pPr>
              <a:defRPr lang="en-US" b="0" dirty="0" smtClean="0"/>
            </a:lvl2pPr>
            <a:lvl3pPr>
              <a:defRPr lang="en-US" b="0" dirty="0" smtClean="0"/>
            </a:lvl3pPr>
            <a:lvl4pPr>
              <a:defRPr lang="en-US" b="0" dirty="0" smtClean="0"/>
            </a:lvl4pPr>
            <a:lvl5pPr>
              <a:defRPr lang="en-GB" b="0" dirty="0"/>
            </a:lvl5pPr>
          </a:lstStyle>
          <a:p>
            <a:pPr lvl="0">
              <a:spcBef>
                <a:spcPts val="1663"/>
              </a:spcBef>
              <a:buFontTx/>
            </a:pPr>
            <a:r>
              <a:rPr lang="en-US"/>
              <a:t>Click to edit Master text styles</a:t>
            </a:r>
          </a:p>
          <a:p>
            <a:pPr lvl="1">
              <a:spcBef>
                <a:spcPts val="1663"/>
              </a:spcBef>
              <a:buFontTx/>
            </a:pPr>
            <a:r>
              <a:rPr lang="en-US"/>
              <a:t>Second level</a:t>
            </a:r>
          </a:p>
          <a:p>
            <a:pPr lvl="2">
              <a:spcBef>
                <a:spcPts val="1663"/>
              </a:spcBef>
              <a:buFontTx/>
            </a:pPr>
            <a:r>
              <a:rPr lang="en-US"/>
              <a:t>Third level</a:t>
            </a:r>
          </a:p>
          <a:p>
            <a:pPr lvl="3">
              <a:spcBef>
                <a:spcPts val="1663"/>
              </a:spcBef>
              <a:buFontTx/>
            </a:pPr>
            <a:r>
              <a:rPr lang="en-US"/>
              <a:t>Fourth level</a:t>
            </a:r>
          </a:p>
          <a:p>
            <a:pPr lvl="4">
              <a:spcBef>
                <a:spcPts val="1663"/>
              </a:spcBef>
              <a:buFontTx/>
            </a:pPr>
            <a:r>
              <a:rPr lang="en-US"/>
              <a:t>Fifth level</a:t>
            </a:r>
            <a:endParaRPr lang="en-GB" dirty="0"/>
          </a:p>
        </p:txBody>
      </p:sp>
    </p:spTree>
    <p:extLst>
      <p:ext uri="{BB962C8B-B14F-4D97-AF65-F5344CB8AC3E}">
        <p14:creationId xmlns:p14="http://schemas.microsoft.com/office/powerpoint/2010/main" val="383143841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5BB1C6-BF8F-4481-8AB2-603A1C8A906A}" type="datetimeFigureOut">
              <a:rPr lang="en-US" smtClean="0"/>
              <a:t>6/19/2019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9061452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04672" y="320040"/>
            <a:ext cx="3657600" cy="320040"/>
          </a:xfrm>
        </p:spPr>
        <p:txBody>
          <a:bodyPr/>
          <a:lstStyle/>
          <a:p>
            <a:fld id="{0F7F47CF-67C9-420C-80A5-E2069FF0C2DF}" type="datetimeFigureOut">
              <a:rPr lang="en-US" smtClean="0"/>
              <a:t>6/19/2019</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3243294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C35BB1C6-BF8F-4481-8AB2-603A1C8A906A}" type="datetimeFigureOut">
              <a:rPr lang="en-US" smtClean="0"/>
              <a:t>6/19/2019</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3342842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C35BB1C6-BF8F-4481-8AB2-603A1C8A906A}" type="datetimeFigureOut">
              <a:rPr lang="en-US" smtClean="0"/>
              <a:t>6/19/2019</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2554960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smtClean="0"/>
              <a:t>6/19/2019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22897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3EC5CECA-2D3A-4680-9B49-752200DE467C}" type="datetimeFigureOut">
              <a:rPr lang="en-US" smtClean="0"/>
              <a:t>6/19/2019</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3652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5BB1C6-BF8F-4481-8AB2-603A1C8A906A}" type="datetimeFigureOut">
              <a:rPr lang="en-US" smtClean="0"/>
              <a:t>6/19/2019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9748547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04672" y="320040"/>
            <a:ext cx="3657600" cy="320040"/>
          </a:xfrm>
        </p:spPr>
        <p:txBody>
          <a:bodyPr/>
          <a:lstStyle/>
          <a:p>
            <a:fld id="{12EF78E3-FDA3-4D28-AAA2-0B81F349A39D}" type="datetimeFigureOut">
              <a:rPr lang="en-US" smtClean="0"/>
              <a:t>6/19/2019</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70147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C35BB1C6-BF8F-4481-8AB2-603A1C8A906A}" type="datetimeFigureOut">
              <a:rPr lang="en-US" smtClean="0"/>
              <a:t>6/19/2019</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01827034"/>
      </p:ext>
    </p:extLst>
  </p:cSld>
  <p:clrMap bg1="lt1" tx1="dk1" bg2="lt2" tx2="dk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7" r:id="rId5"/>
    <p:sldLayoutId id="2147484208" r:id="rId6"/>
    <p:sldLayoutId id="2147484209" r:id="rId7"/>
    <p:sldLayoutId id="2147484210" r:id="rId8"/>
    <p:sldLayoutId id="2147484211" r:id="rId9"/>
    <p:sldLayoutId id="2147484212" r:id="rId10"/>
    <p:sldLayoutId id="2147484213" r:id="rId11"/>
    <p:sldLayoutId id="2147484214" r:id="rId12"/>
  </p:sldLayoutIdLst>
  <p:hf sldNum="0" hdr="0" ftr="0" dt="0"/>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hyperlink" Target="https://creativecommons.org/licenses/by/3.0/" TargetMode="External"/><Relationship Id="rId4" Type="http://schemas.openxmlformats.org/officeDocument/2006/relationships/hyperlink" Target="http://tendallegra.blogspot.com/2013/03/la-fila-sbagliata.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pn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hyperlink" Target="http://clipground.com/menus-clipart.html" TargetMode="External"/><Relationship Id="rId5" Type="http://schemas.openxmlformats.org/officeDocument/2006/relationships/image" Target="../media/image16.jpg"/><Relationship Id="rId4" Type="http://schemas.openxmlformats.org/officeDocument/2006/relationships/hyperlink" Target="http://www.marketatthefareway.com/menu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2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2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3.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3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hyperlink" Target="https://jornaldoempreendedor.com.br/the-growth-hacker/applications-tools/como-estruturar-um-plano-de-negocios-para-o-meu-empreendimento/"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hyperlink" Target="https://stileo.es/hombre/ropa-hombre/camisetas-hombre/ghostbusters-who-ya-gonna-call-camiseta-negro_13305725"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hyperlink" Target="https://tencocareercenter.com/sectors/"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hyperlink" Target="http://www.antonioruz.com/works/no-drama/"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hyperlink" Target="http://www.antonioruz.com/works/no-drama/"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hyperlink" Target="http://www.antonioruz.com/works/no-drama/"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hyperlink" Target="http://www.antonioruz.com/works/no-drama/"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hyperlink" Target="http://www.antonioruz.com/works/no-drama/"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hyperlink" Target="http://www.antonioruz.com/works/no-drama/"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hyperlink" Target="http://www.antonioruz.com/works/no-drama/"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hyperlink" Target="http://www.antonioruz.com/works/no-drama/"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video" Target="https://www.youtube.com/embed/cHW0R_BDDeM?feature=oembed" TargetMode="External"/><Relationship Id="rId5" Type="http://schemas.openxmlformats.org/officeDocument/2006/relationships/image" Target="../media/image5.png"/><Relationship Id="rId4" Type="http://schemas.openxmlformats.org/officeDocument/2006/relationships/hyperlink" Target="https://youtu.be/cHW0R_BDDe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video" Target="https://www.youtube.com/embed/ISJ1V8vBiiI?feature=oembed" TargetMode="External"/><Relationship Id="rId5" Type="http://schemas.openxmlformats.org/officeDocument/2006/relationships/image" Target="../media/image8.png"/><Relationship Id="rId4" Type="http://schemas.openxmlformats.org/officeDocument/2006/relationships/hyperlink" Target="https://www.youtube.com/watch?v=ISJ1V8vBii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499E9-311F-4FF1-B95C-2B0A7487FF9B}"/>
              </a:ext>
            </a:extLst>
          </p:cNvPr>
          <p:cNvSpPr>
            <a:spLocks noGrp="1"/>
          </p:cNvSpPr>
          <p:nvPr>
            <p:ph type="ctrTitle"/>
          </p:nvPr>
        </p:nvSpPr>
        <p:spPr>
          <a:xfrm>
            <a:off x="1633057" y="1692275"/>
            <a:ext cx="9144000" cy="2387600"/>
          </a:xfrm>
        </p:spPr>
        <p:txBody>
          <a:bodyPr/>
          <a:lstStyle/>
          <a:p>
            <a:r>
              <a:rPr lang="en-US" dirty="0"/>
              <a:t>Customer Service 2.0</a:t>
            </a:r>
          </a:p>
        </p:txBody>
      </p:sp>
      <p:sp>
        <p:nvSpPr>
          <p:cNvPr id="3" name="Subtitle 2">
            <a:extLst>
              <a:ext uri="{FF2B5EF4-FFF2-40B4-BE49-F238E27FC236}">
                <a16:creationId xmlns:a16="http://schemas.microsoft.com/office/drawing/2014/main" id="{3A0B08F4-124C-4A4F-BE18-A64616F7E0F6}"/>
              </a:ext>
            </a:extLst>
          </p:cNvPr>
          <p:cNvSpPr>
            <a:spLocks noGrp="1"/>
          </p:cNvSpPr>
          <p:nvPr>
            <p:ph type="subTitle" idx="1"/>
          </p:nvPr>
        </p:nvSpPr>
        <p:spPr>
          <a:xfrm>
            <a:off x="1524000" y="4079875"/>
            <a:ext cx="9144000" cy="1655762"/>
          </a:xfrm>
        </p:spPr>
        <p:txBody>
          <a:bodyPr/>
          <a:lstStyle/>
          <a:p>
            <a:r>
              <a:rPr lang="en-US" dirty="0"/>
              <a:t>Engaging Customers in a Meaningful Way </a:t>
            </a:r>
          </a:p>
        </p:txBody>
      </p:sp>
      <p:pic>
        <p:nvPicPr>
          <p:cNvPr id="5" name="Picture 4">
            <a:extLst>
              <a:ext uri="{FF2B5EF4-FFF2-40B4-BE49-F238E27FC236}">
                <a16:creationId xmlns:a16="http://schemas.microsoft.com/office/drawing/2014/main" id="{027B162F-4AF7-43AB-A8EF-59DCB7C92CEB}"/>
              </a:ext>
            </a:extLst>
          </p:cNvPr>
          <p:cNvPicPr>
            <a:picLocks noChangeAspect="1"/>
          </p:cNvPicPr>
          <p:nvPr/>
        </p:nvPicPr>
        <p:blipFill>
          <a:blip r:embed="rId3"/>
          <a:stretch>
            <a:fillRect/>
          </a:stretch>
        </p:blipFill>
        <p:spPr>
          <a:xfrm>
            <a:off x="3700776" y="252943"/>
            <a:ext cx="4656223" cy="2690093"/>
          </a:xfrm>
          <a:prstGeom prst="rect">
            <a:avLst/>
          </a:prstGeom>
        </p:spPr>
      </p:pic>
    </p:spTree>
    <p:extLst>
      <p:ext uri="{BB962C8B-B14F-4D97-AF65-F5344CB8AC3E}">
        <p14:creationId xmlns:p14="http://schemas.microsoft.com/office/powerpoint/2010/main" val="3625321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31DA0-13C1-4292-92A1-61AF82B908D0}"/>
              </a:ext>
            </a:extLst>
          </p:cNvPr>
          <p:cNvSpPr>
            <a:spLocks noGrp="1"/>
          </p:cNvSpPr>
          <p:nvPr>
            <p:ph type="title"/>
          </p:nvPr>
        </p:nvSpPr>
        <p:spPr/>
        <p:txBody>
          <a:bodyPr/>
          <a:lstStyle/>
          <a:p>
            <a:r>
              <a:rPr lang="en-US" dirty="0"/>
              <a:t>Intake</a:t>
            </a:r>
          </a:p>
        </p:txBody>
      </p:sp>
      <p:sp>
        <p:nvSpPr>
          <p:cNvPr id="3" name="Content Placeholder 2">
            <a:extLst>
              <a:ext uri="{FF2B5EF4-FFF2-40B4-BE49-F238E27FC236}">
                <a16:creationId xmlns:a16="http://schemas.microsoft.com/office/drawing/2014/main" id="{E7F1345F-084A-455C-96A4-75E814BAFF6D}"/>
              </a:ext>
            </a:extLst>
          </p:cNvPr>
          <p:cNvSpPr>
            <a:spLocks noGrp="1"/>
          </p:cNvSpPr>
          <p:nvPr>
            <p:ph sz="half" idx="1"/>
          </p:nvPr>
        </p:nvSpPr>
        <p:spPr/>
        <p:txBody>
          <a:bodyPr>
            <a:normAutofit lnSpcReduction="10000"/>
          </a:bodyPr>
          <a:lstStyle/>
          <a:p>
            <a:r>
              <a:rPr lang="en-US" dirty="0"/>
              <a:t>Everyone needs to sign in, even if they are just dropping forms off. We need to be able to contact them later. </a:t>
            </a:r>
          </a:p>
          <a:p>
            <a:r>
              <a:rPr lang="en-US" dirty="0"/>
              <a:t>Customer needs to complete the front portion of the intake slip, front desk staff will mark the services provided on the back of the slip. The information will be entered into the intake spreadsheet. </a:t>
            </a:r>
          </a:p>
        </p:txBody>
      </p:sp>
      <p:pic>
        <p:nvPicPr>
          <p:cNvPr id="6" name="Content Placeholder 5">
            <a:extLst>
              <a:ext uri="{FF2B5EF4-FFF2-40B4-BE49-F238E27FC236}">
                <a16:creationId xmlns:a16="http://schemas.microsoft.com/office/drawing/2014/main" id="{47201CC6-E05C-4189-A936-796E177A033F}"/>
              </a:ext>
            </a:extLst>
          </p:cNvPr>
          <p:cNvPicPr>
            <a:picLocks noGrp="1" noChangeAspect="1"/>
          </p:cNvPicPr>
          <p:nvPr>
            <p:ph sz="half" idx="2"/>
          </p:nvPr>
        </p:nvPicPr>
        <p:blipFill>
          <a:blip r:embed="rId3">
            <a:extLst>
              <a:ext uri="{837473B0-CC2E-450A-ABE3-18F120FF3D39}">
                <a1611:picAttrSrcUrl xmlns:a1611="http://schemas.microsoft.com/office/drawing/2016/11/main" r:id="rId4"/>
              </a:ext>
            </a:extLst>
          </a:blip>
          <a:stretch>
            <a:fillRect/>
          </a:stretch>
        </p:blipFill>
        <p:spPr>
          <a:xfrm>
            <a:off x="5653761" y="3671888"/>
            <a:ext cx="5200890" cy="2384425"/>
          </a:xfrm>
        </p:spPr>
      </p:pic>
      <p:sp>
        <p:nvSpPr>
          <p:cNvPr id="7" name="TextBox 6">
            <a:extLst>
              <a:ext uri="{FF2B5EF4-FFF2-40B4-BE49-F238E27FC236}">
                <a16:creationId xmlns:a16="http://schemas.microsoft.com/office/drawing/2014/main" id="{329841D3-889F-4578-8332-CC1F6BD78DCE}"/>
              </a:ext>
            </a:extLst>
          </p:cNvPr>
          <p:cNvSpPr txBox="1"/>
          <p:nvPr/>
        </p:nvSpPr>
        <p:spPr>
          <a:xfrm>
            <a:off x="6172200" y="5189084"/>
            <a:ext cx="5181600" cy="230832"/>
          </a:xfrm>
          <a:prstGeom prst="rect">
            <a:avLst/>
          </a:prstGeom>
          <a:noFill/>
        </p:spPr>
        <p:txBody>
          <a:bodyPr wrap="square" rtlCol="0">
            <a:spAutoFit/>
          </a:bodyPr>
          <a:lstStyle/>
          <a:p>
            <a:r>
              <a:rPr lang="en-US" sz="900" dirty="0">
                <a:hlinkClick r:id="rId4" tooltip="http://tendallegra.blogspot.com/2013/03/la-fila-sbagliata.html"/>
              </a:rPr>
              <a:t>This Photo</a:t>
            </a:r>
            <a:r>
              <a:rPr lang="en-US" sz="900" dirty="0"/>
              <a:t> by Unknown Author is licensed under </a:t>
            </a:r>
            <a:r>
              <a:rPr lang="en-US" sz="900" dirty="0">
                <a:hlinkClick r:id="rId5" tooltip="https://creativecommons.org/licenses/by/3.0/"/>
              </a:rPr>
              <a:t>CC BY</a:t>
            </a:r>
            <a:endParaRPr lang="en-US" sz="900" dirty="0"/>
          </a:p>
        </p:txBody>
      </p:sp>
    </p:spTree>
    <p:extLst>
      <p:ext uri="{BB962C8B-B14F-4D97-AF65-F5344CB8AC3E}">
        <p14:creationId xmlns:p14="http://schemas.microsoft.com/office/powerpoint/2010/main" val="2030324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89083-B85D-469E-8DB5-2E8EE76EE029}"/>
              </a:ext>
            </a:extLst>
          </p:cNvPr>
          <p:cNvSpPr>
            <a:spLocks noGrp="1"/>
          </p:cNvSpPr>
          <p:nvPr>
            <p:ph type="title"/>
          </p:nvPr>
        </p:nvSpPr>
        <p:spPr/>
        <p:txBody>
          <a:bodyPr/>
          <a:lstStyle/>
          <a:p>
            <a:r>
              <a:rPr lang="en-US" dirty="0"/>
              <a:t>Citizen Connect</a:t>
            </a:r>
          </a:p>
        </p:txBody>
      </p:sp>
      <p:sp>
        <p:nvSpPr>
          <p:cNvPr id="4" name="Content Placeholder 3">
            <a:extLst>
              <a:ext uri="{FF2B5EF4-FFF2-40B4-BE49-F238E27FC236}">
                <a16:creationId xmlns:a16="http://schemas.microsoft.com/office/drawing/2014/main" id="{CC2E559E-87E1-4C43-A44C-956430E00D77}"/>
              </a:ext>
            </a:extLst>
          </p:cNvPr>
          <p:cNvSpPr>
            <a:spLocks noGrp="1"/>
          </p:cNvSpPr>
          <p:nvPr>
            <p:ph sz="half" idx="1"/>
          </p:nvPr>
        </p:nvSpPr>
        <p:spPr/>
        <p:txBody>
          <a:bodyPr>
            <a:normAutofit fontScale="92500" lnSpcReduction="20000"/>
          </a:bodyPr>
          <a:lstStyle/>
          <a:p>
            <a:r>
              <a:rPr lang="en-US" dirty="0"/>
              <a:t>All customers should register for a Citizen Connect Account. </a:t>
            </a:r>
          </a:p>
          <a:p>
            <a:r>
              <a:rPr lang="en-US" dirty="0"/>
              <a:t>With a Citizen Connect account, customers will be able to check their SNAP and Medicaid Benefits</a:t>
            </a:r>
          </a:p>
          <a:p>
            <a:r>
              <a:rPr lang="en-US" dirty="0"/>
              <a:t>Counselors can assign the customer Registration and Assessment</a:t>
            </a:r>
          </a:p>
          <a:p>
            <a:r>
              <a:rPr lang="en-US" dirty="0"/>
              <a:t>Customer can upload documents</a:t>
            </a:r>
          </a:p>
        </p:txBody>
      </p:sp>
      <p:pic>
        <p:nvPicPr>
          <p:cNvPr id="7" name="Content Placeholder 6">
            <a:extLst>
              <a:ext uri="{FF2B5EF4-FFF2-40B4-BE49-F238E27FC236}">
                <a16:creationId xmlns:a16="http://schemas.microsoft.com/office/drawing/2014/main" id="{87046FD9-677A-4BDD-ACFD-890D862F8D12}"/>
              </a:ext>
            </a:extLst>
          </p:cNvPr>
          <p:cNvPicPr>
            <a:picLocks noGrp="1" noChangeAspect="1"/>
          </p:cNvPicPr>
          <p:nvPr>
            <p:ph sz="half" idx="2"/>
          </p:nvPr>
        </p:nvPicPr>
        <p:blipFill>
          <a:blip r:embed="rId3"/>
          <a:stretch>
            <a:fillRect/>
          </a:stretch>
        </p:blipFill>
        <p:spPr>
          <a:xfrm>
            <a:off x="5020657" y="3185838"/>
            <a:ext cx="6152390" cy="3059831"/>
          </a:xfrm>
        </p:spPr>
      </p:pic>
    </p:spTree>
    <p:extLst>
      <p:ext uri="{BB962C8B-B14F-4D97-AF65-F5344CB8AC3E}">
        <p14:creationId xmlns:p14="http://schemas.microsoft.com/office/powerpoint/2010/main" val="2450932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gray">
          <a:xfrm>
            <a:off x="1586053" y="2141621"/>
            <a:ext cx="8722895" cy="4335379"/>
          </a:xfrm>
          <a:prstGeom prst="rect">
            <a:avLst/>
          </a:prstGeom>
          <a:solidFill>
            <a:schemeClr val="accent6">
              <a:lumMod val="20000"/>
              <a:lumOff val="8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0283" y="2429065"/>
            <a:ext cx="6281181" cy="2892783"/>
          </a:xfrm>
          <a:prstGeom prst="rect">
            <a:avLst/>
          </a:prstGeom>
          <a:ln w="38100">
            <a:noFill/>
          </a:ln>
        </p:spPr>
      </p:pic>
      <p:sp>
        <p:nvSpPr>
          <p:cNvPr id="3" name="Title 2">
            <a:extLst>
              <a:ext uri="{FF2B5EF4-FFF2-40B4-BE49-F238E27FC236}">
                <a16:creationId xmlns:a16="http://schemas.microsoft.com/office/drawing/2014/main" id="{84AED091-E5F1-4D19-AF78-6DC9C532B1EB}"/>
              </a:ext>
            </a:extLst>
          </p:cNvPr>
          <p:cNvSpPr>
            <a:spLocks noGrp="1"/>
          </p:cNvSpPr>
          <p:nvPr>
            <p:ph type="title" idx="4294967295"/>
          </p:nvPr>
        </p:nvSpPr>
        <p:spPr>
          <a:xfrm>
            <a:off x="3819525" y="266700"/>
            <a:ext cx="8372475" cy="333375"/>
          </a:xfrm>
        </p:spPr>
        <p:txBody>
          <a:bodyPr>
            <a:normAutofit fontScale="90000"/>
          </a:bodyPr>
          <a:lstStyle/>
          <a:p>
            <a:r>
              <a:rPr lang="en-US" sz="3200" b="1" dirty="0"/>
              <a:t>Citizen Connect</a:t>
            </a:r>
          </a:p>
        </p:txBody>
      </p:sp>
      <p:sp>
        <p:nvSpPr>
          <p:cNvPr id="22" name="Text Placeholder 8">
            <a:extLst>
              <a:ext uri="{FF2B5EF4-FFF2-40B4-BE49-F238E27FC236}">
                <a16:creationId xmlns:a16="http://schemas.microsoft.com/office/drawing/2014/main" id="{6C03970D-9B06-42BA-AA98-CFB9201EB122}"/>
              </a:ext>
            </a:extLst>
          </p:cNvPr>
          <p:cNvSpPr>
            <a:spLocks noGrp="1"/>
          </p:cNvSpPr>
          <p:nvPr>
            <p:ph type="body" sz="quarter" idx="4294967295"/>
          </p:nvPr>
        </p:nvSpPr>
        <p:spPr>
          <a:xfrm>
            <a:off x="0" y="720725"/>
            <a:ext cx="8370888" cy="552450"/>
          </a:xfrm>
        </p:spPr>
        <p:txBody>
          <a:bodyPr>
            <a:normAutofit fontScale="62500" lnSpcReduction="20000"/>
          </a:bodyPr>
          <a:lstStyle/>
          <a:p>
            <a:r>
              <a:rPr lang="en-US" sz="2400" dirty="0">
                <a:solidFill>
                  <a:schemeClr val="tx1"/>
                </a:solidFill>
                <a:latin typeface="Verdana" panose="020B0604030504040204" pitchFamily="34" charset="0"/>
                <a:cs typeface="Times New Roman" panose="02020603050405020304" pitchFamily="18" charset="0"/>
              </a:rPr>
              <a:t>Citizen Connect is a website for Kentucky HEALTH, SNAP Employment and Training (E&amp;T) recipients and individuals looking for employment.</a:t>
            </a:r>
            <a:endParaRPr lang="en-US" sz="2400" dirty="0">
              <a:solidFill>
                <a:schemeClr val="tx1"/>
              </a:solidFill>
            </a:endParaRPr>
          </a:p>
        </p:txBody>
      </p:sp>
      <p:sp>
        <p:nvSpPr>
          <p:cNvPr id="4" name="Rectangle 3"/>
          <p:cNvSpPr/>
          <p:nvPr/>
        </p:nvSpPr>
        <p:spPr bwMode="gray">
          <a:xfrm>
            <a:off x="1586052" y="1804574"/>
            <a:ext cx="8690395" cy="515783"/>
          </a:xfrm>
          <a:prstGeom prst="rect">
            <a:avLst/>
          </a:prstGeom>
          <a:solidFill>
            <a:srgbClr val="FF49D8"/>
          </a:solidFill>
          <a:ln w="3810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2000" b="1" dirty="0">
                <a:solidFill>
                  <a:schemeClr val="bg1"/>
                </a:solidFill>
              </a:rPr>
              <a:t>Citizen Connect</a:t>
            </a:r>
          </a:p>
        </p:txBody>
      </p:sp>
      <p:graphicFrame>
        <p:nvGraphicFramePr>
          <p:cNvPr id="2" name="Diagram 1"/>
          <p:cNvGraphicFramePr/>
          <p:nvPr/>
        </p:nvGraphicFramePr>
        <p:xfrm>
          <a:off x="8222000" y="2405002"/>
          <a:ext cx="2277251" cy="37204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Rectangle 8"/>
          <p:cNvSpPr/>
          <p:nvPr/>
        </p:nvSpPr>
        <p:spPr>
          <a:xfrm>
            <a:off x="1934568" y="5491138"/>
            <a:ext cx="6421121" cy="830997"/>
          </a:xfrm>
          <a:prstGeom prst="rect">
            <a:avLst/>
          </a:prstGeom>
        </p:spPr>
        <p:txBody>
          <a:bodyPr wrap="square">
            <a:spAutoFit/>
          </a:bodyPr>
          <a:lstStyle/>
          <a:p>
            <a:pPr algn="ctr"/>
            <a:r>
              <a:rPr lang="en-US" sz="1500" dirty="0"/>
              <a:t>For more information, please see a Workforce Case Manager or </a:t>
            </a:r>
            <a:r>
              <a:rPr lang="en-US" sz="2400" b="1" dirty="0"/>
              <a:t>visit CitizenConnect.ky.gov</a:t>
            </a:r>
          </a:p>
        </p:txBody>
      </p:sp>
    </p:spTree>
    <p:extLst>
      <p:ext uri="{BB962C8B-B14F-4D97-AF65-F5344CB8AC3E}">
        <p14:creationId xmlns:p14="http://schemas.microsoft.com/office/powerpoint/2010/main" val="691207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BB5D2-7426-4F88-A6B4-18994A0EF9CF}"/>
              </a:ext>
            </a:extLst>
          </p:cNvPr>
          <p:cNvSpPr>
            <a:spLocks noGrp="1"/>
          </p:cNvSpPr>
          <p:nvPr>
            <p:ph type="title"/>
          </p:nvPr>
        </p:nvSpPr>
        <p:spPr/>
        <p:txBody>
          <a:bodyPr/>
          <a:lstStyle/>
          <a:p>
            <a:r>
              <a:rPr lang="en-US" dirty="0"/>
              <a:t>Focus Career </a:t>
            </a:r>
          </a:p>
        </p:txBody>
      </p:sp>
      <p:pic>
        <p:nvPicPr>
          <p:cNvPr id="6" name="Content Placeholder 5">
            <a:extLst>
              <a:ext uri="{FF2B5EF4-FFF2-40B4-BE49-F238E27FC236}">
                <a16:creationId xmlns:a16="http://schemas.microsoft.com/office/drawing/2014/main" id="{9A05F4E7-D706-418A-95C5-8ACE965630A6}"/>
              </a:ext>
            </a:extLst>
          </p:cNvPr>
          <p:cNvPicPr>
            <a:picLocks noGrp="1" noChangeAspect="1"/>
          </p:cNvPicPr>
          <p:nvPr>
            <p:ph sz="half" idx="1"/>
          </p:nvPr>
        </p:nvPicPr>
        <p:blipFill>
          <a:blip r:embed="rId3"/>
          <a:stretch>
            <a:fillRect/>
          </a:stretch>
        </p:blipFill>
        <p:spPr>
          <a:xfrm>
            <a:off x="5614998" y="582079"/>
            <a:ext cx="4579582" cy="3515180"/>
          </a:xfrm>
        </p:spPr>
      </p:pic>
      <p:sp>
        <p:nvSpPr>
          <p:cNvPr id="4" name="Content Placeholder 3">
            <a:extLst>
              <a:ext uri="{FF2B5EF4-FFF2-40B4-BE49-F238E27FC236}">
                <a16:creationId xmlns:a16="http://schemas.microsoft.com/office/drawing/2014/main" id="{6D059571-8912-430C-BE5B-ACAB76E5A1C8}"/>
              </a:ext>
            </a:extLst>
          </p:cNvPr>
          <p:cNvSpPr>
            <a:spLocks noGrp="1"/>
          </p:cNvSpPr>
          <p:nvPr>
            <p:ph sz="half" idx="2"/>
          </p:nvPr>
        </p:nvSpPr>
        <p:spPr>
          <a:xfrm>
            <a:off x="5118447" y="4279036"/>
            <a:ext cx="6272022" cy="1776711"/>
          </a:xfrm>
        </p:spPr>
        <p:txBody>
          <a:bodyPr/>
          <a:lstStyle/>
          <a:p>
            <a:r>
              <a:rPr lang="en-US" dirty="0"/>
              <a:t>Access Job Posting from across the state</a:t>
            </a:r>
          </a:p>
          <a:p>
            <a:r>
              <a:rPr lang="en-US" dirty="0"/>
              <a:t>Develop resume</a:t>
            </a:r>
          </a:p>
          <a:p>
            <a:r>
              <a:rPr lang="en-US" dirty="0"/>
              <a:t>Explore labor market information </a:t>
            </a:r>
          </a:p>
        </p:txBody>
      </p:sp>
    </p:spTree>
    <p:extLst>
      <p:ext uri="{BB962C8B-B14F-4D97-AF65-F5344CB8AC3E}">
        <p14:creationId xmlns:p14="http://schemas.microsoft.com/office/powerpoint/2010/main" val="2150689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4440" r="26033"/>
          <a:stretch/>
        </p:blipFill>
        <p:spPr>
          <a:xfrm>
            <a:off x="6705601" y="-1"/>
            <a:ext cx="5486400" cy="6784273"/>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 b="-1048"/>
          <a:stretch/>
        </p:blipFill>
        <p:spPr>
          <a:xfrm>
            <a:off x="508000" y="5181600"/>
            <a:ext cx="3454400" cy="1338424"/>
          </a:xfrm>
          <a:prstGeom prst="rect">
            <a:avLst/>
          </a:prstGeom>
        </p:spPr>
      </p:pic>
      <p:sp>
        <p:nvSpPr>
          <p:cNvPr id="3" name="Rectangle 2"/>
          <p:cNvSpPr/>
          <p:nvPr/>
        </p:nvSpPr>
        <p:spPr>
          <a:xfrm>
            <a:off x="406402" y="449759"/>
            <a:ext cx="5583580" cy="913007"/>
          </a:xfrm>
          <a:prstGeom prst="rect">
            <a:avLst/>
          </a:prstGeom>
        </p:spPr>
        <p:txBody>
          <a:bodyPr wrap="none">
            <a:spAutoFit/>
          </a:bodyPr>
          <a:lstStyle/>
          <a:p>
            <a:r>
              <a:rPr lang="en-US" altLang="en-US" sz="5333" b="1" dirty="0">
                <a:solidFill>
                  <a:srgbClr val="00853F"/>
                </a:solidFill>
                <a:latin typeface="Arial" panose="020B0604020202020204" pitchFamily="34" charset="0"/>
                <a:cs typeface="Arial" panose="020B0604020202020204" pitchFamily="34" charset="0"/>
              </a:rPr>
              <a:t>Job Registration</a:t>
            </a:r>
          </a:p>
        </p:txBody>
      </p:sp>
      <p:sp>
        <p:nvSpPr>
          <p:cNvPr id="8" name="Rectangle 7"/>
          <p:cNvSpPr/>
          <p:nvPr/>
        </p:nvSpPr>
        <p:spPr>
          <a:xfrm>
            <a:off x="406401" y="1428331"/>
            <a:ext cx="8331200" cy="2964594"/>
          </a:xfrm>
          <a:prstGeom prst="rect">
            <a:avLst/>
          </a:prstGeom>
        </p:spPr>
        <p:txBody>
          <a:bodyPr wrap="square">
            <a:spAutoFit/>
          </a:bodyPr>
          <a:lstStyle/>
          <a:p>
            <a:r>
              <a:rPr lang="en-US" altLang="en-US" sz="3733" b="1" dirty="0">
                <a:latin typeface="Arial" panose="020B0604020202020204" pitchFamily="34" charset="0"/>
                <a:cs typeface="Arial" panose="020B0604020202020204" pitchFamily="34" charset="0"/>
              </a:rPr>
              <a:t>Whether you are unemployed or looking for a new career opportunity, Focus Career provides both a professional resume builder and a path to job registration.</a:t>
            </a:r>
          </a:p>
        </p:txBody>
      </p:sp>
      <p:sp>
        <p:nvSpPr>
          <p:cNvPr id="2" name="TextBox 1"/>
          <p:cNvSpPr txBox="1"/>
          <p:nvPr/>
        </p:nvSpPr>
        <p:spPr>
          <a:xfrm>
            <a:off x="3226831" y="4343401"/>
            <a:ext cx="5181600" cy="1241237"/>
          </a:xfrm>
          <a:prstGeom prst="rect">
            <a:avLst/>
          </a:prstGeom>
          <a:noFill/>
        </p:spPr>
        <p:txBody>
          <a:bodyPr wrap="square" rtlCol="0">
            <a:spAutoFit/>
          </a:bodyPr>
          <a:lstStyle/>
          <a:p>
            <a:r>
              <a:rPr lang="en-US" sz="3733" b="1" dirty="0"/>
              <a:t>Get started today at:  focuscareer.ky.gov</a:t>
            </a:r>
          </a:p>
        </p:txBody>
      </p:sp>
    </p:spTree>
    <p:extLst>
      <p:ext uri="{BB962C8B-B14F-4D97-AF65-F5344CB8AC3E}">
        <p14:creationId xmlns:p14="http://schemas.microsoft.com/office/powerpoint/2010/main" val="2706126660"/>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advClick="0" advTm="10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4440" r="26033"/>
          <a:stretch/>
        </p:blipFill>
        <p:spPr>
          <a:xfrm>
            <a:off x="6705601" y="-1"/>
            <a:ext cx="5486400" cy="6784273"/>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 b="-1048"/>
          <a:stretch/>
        </p:blipFill>
        <p:spPr>
          <a:xfrm>
            <a:off x="508000" y="5181600"/>
            <a:ext cx="3454400" cy="1338424"/>
          </a:xfrm>
          <a:prstGeom prst="rect">
            <a:avLst/>
          </a:prstGeom>
        </p:spPr>
      </p:pic>
      <p:sp>
        <p:nvSpPr>
          <p:cNvPr id="3" name="Rectangle 2"/>
          <p:cNvSpPr/>
          <p:nvPr/>
        </p:nvSpPr>
        <p:spPr>
          <a:xfrm>
            <a:off x="406402" y="449759"/>
            <a:ext cx="5583580" cy="913007"/>
          </a:xfrm>
          <a:prstGeom prst="rect">
            <a:avLst/>
          </a:prstGeom>
        </p:spPr>
        <p:txBody>
          <a:bodyPr wrap="none">
            <a:spAutoFit/>
          </a:bodyPr>
          <a:lstStyle/>
          <a:p>
            <a:r>
              <a:rPr lang="en-US" altLang="en-US" sz="5333" b="1" dirty="0">
                <a:solidFill>
                  <a:srgbClr val="00853F"/>
                </a:solidFill>
                <a:latin typeface="Arial" panose="020B0604020202020204" pitchFamily="34" charset="0"/>
                <a:cs typeface="Arial" panose="020B0604020202020204" pitchFamily="34" charset="0"/>
              </a:rPr>
              <a:t>Job Registration</a:t>
            </a:r>
          </a:p>
        </p:txBody>
      </p:sp>
      <p:sp>
        <p:nvSpPr>
          <p:cNvPr id="8" name="Rectangle 7"/>
          <p:cNvSpPr/>
          <p:nvPr/>
        </p:nvSpPr>
        <p:spPr>
          <a:xfrm>
            <a:off x="406400" y="1295401"/>
            <a:ext cx="8331200" cy="3786229"/>
          </a:xfrm>
          <a:prstGeom prst="rect">
            <a:avLst/>
          </a:prstGeom>
        </p:spPr>
        <p:txBody>
          <a:bodyPr wrap="square">
            <a:spAutoFit/>
          </a:bodyPr>
          <a:lstStyle/>
          <a:p>
            <a:r>
              <a:rPr lang="en-US" altLang="en-US" sz="2667" b="1" dirty="0">
                <a:latin typeface="Arial" panose="020B0604020202020204" pitchFamily="34" charset="0"/>
                <a:cs typeface="Arial" panose="020B0604020202020204" pitchFamily="34" charset="0"/>
              </a:rPr>
              <a:t>Focus Career allows you to:</a:t>
            </a:r>
          </a:p>
          <a:p>
            <a:pPr marL="457189" indent="-457189">
              <a:buFont typeface="Arial" panose="020B0604020202020204" pitchFamily="34" charset="0"/>
              <a:buChar char="•"/>
            </a:pPr>
            <a:r>
              <a:rPr lang="en-US" altLang="en-US" sz="2667" b="1" dirty="0">
                <a:latin typeface="Arial" panose="020B0604020202020204" pitchFamily="34" charset="0"/>
                <a:cs typeface="Arial" panose="020B0604020202020204" pitchFamily="34" charset="0"/>
              </a:rPr>
              <a:t>build a professional resume easily, using the interview wizard;</a:t>
            </a:r>
          </a:p>
          <a:p>
            <a:pPr marL="457189" indent="-457189">
              <a:buFont typeface="Arial" panose="020B0604020202020204" pitchFamily="34" charset="0"/>
              <a:buChar char="•"/>
            </a:pPr>
            <a:r>
              <a:rPr lang="en-US" altLang="en-US" sz="2667" b="1" dirty="0">
                <a:latin typeface="Arial" panose="020B0604020202020204" pitchFamily="34" charset="0"/>
                <a:cs typeface="Arial" panose="020B0604020202020204" pitchFamily="34" charset="0"/>
              </a:rPr>
              <a:t>find job leads instantly that match your skills and transferable abilities;</a:t>
            </a:r>
          </a:p>
          <a:p>
            <a:pPr marL="457189" indent="-457189">
              <a:buFont typeface="Arial" panose="020B0604020202020204" pitchFamily="34" charset="0"/>
              <a:buChar char="•"/>
            </a:pPr>
            <a:r>
              <a:rPr lang="en-US" altLang="en-US" sz="2667" b="1" dirty="0">
                <a:latin typeface="Arial" panose="020B0604020202020204" pitchFamily="34" charset="0"/>
                <a:cs typeface="Arial" panose="020B0604020202020204" pitchFamily="34" charset="0"/>
              </a:rPr>
              <a:t>schedule job alerts daily or weekly to your inbox; and </a:t>
            </a:r>
          </a:p>
          <a:p>
            <a:pPr marL="457189" indent="-457189">
              <a:buFont typeface="Arial" panose="020B0604020202020204" pitchFamily="34" charset="0"/>
              <a:buChar char="•"/>
            </a:pPr>
            <a:r>
              <a:rPr lang="en-US" altLang="en-US" sz="2667" b="1" dirty="0">
                <a:latin typeface="Arial" panose="020B0604020202020204" pitchFamily="34" charset="0"/>
                <a:cs typeface="Arial" panose="020B0604020202020204" pitchFamily="34" charset="0"/>
              </a:rPr>
              <a:t>explore career options and paths to reach your education and employment goals.</a:t>
            </a:r>
          </a:p>
        </p:txBody>
      </p:sp>
    </p:spTree>
    <p:extLst>
      <p:ext uri="{BB962C8B-B14F-4D97-AF65-F5344CB8AC3E}">
        <p14:creationId xmlns:p14="http://schemas.microsoft.com/office/powerpoint/2010/main" val="600226435"/>
      </p:ext>
    </p:extLst>
  </p:cSld>
  <p:clrMapOvr>
    <a:masterClrMapping/>
  </p:clrMapOvr>
  <mc:AlternateContent xmlns:mc="http://schemas.openxmlformats.org/markup-compatibility/2006" xmlns:p14="http://schemas.microsoft.com/office/powerpoint/2010/main">
    <mc:Choice Requires="p14">
      <p:transition spd="slow" p14:dur="1200" advClick="0" advTm="23000">
        <p14:prism/>
      </p:transition>
    </mc:Choice>
    <mc:Fallback xmlns="">
      <p:transition spd="slow" advClick="0" advTm="23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59EFF-9EB4-4414-88E2-116FF723396D}"/>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8CFDBEA5-BF80-4473-B8BC-FF261E6C3E54}"/>
              </a:ext>
            </a:extLst>
          </p:cNvPr>
          <p:cNvPicPr>
            <a:picLocks noGrp="1" noChangeAspect="1"/>
          </p:cNvPicPr>
          <p:nvPr>
            <p:ph sz="half" idx="1"/>
          </p:nvPr>
        </p:nvPicPr>
        <p:blipFill>
          <a:blip r:embed="rId3">
            <a:extLst>
              <a:ext uri="{837473B0-CC2E-450A-ABE3-18F120FF3D39}">
                <a1611:picAttrSrcUrl xmlns:a1611="http://schemas.microsoft.com/office/drawing/2016/11/main" r:id="rId4"/>
              </a:ext>
            </a:extLst>
          </a:blip>
          <a:stretch>
            <a:fillRect/>
          </a:stretch>
        </p:blipFill>
        <p:spPr>
          <a:xfrm>
            <a:off x="313484" y="2662356"/>
            <a:ext cx="4878387" cy="1824689"/>
          </a:xfrm>
        </p:spPr>
      </p:pic>
      <p:pic>
        <p:nvPicPr>
          <p:cNvPr id="8" name="Content Placeholder 7">
            <a:extLst>
              <a:ext uri="{FF2B5EF4-FFF2-40B4-BE49-F238E27FC236}">
                <a16:creationId xmlns:a16="http://schemas.microsoft.com/office/drawing/2014/main" id="{029C88CA-F7F6-495F-9D2A-59AF1B823E4A}"/>
              </a:ext>
            </a:extLst>
          </p:cNvPr>
          <p:cNvPicPr>
            <a:picLocks noGrp="1" noChangeAspect="1"/>
          </p:cNvPicPr>
          <p:nvPr>
            <p:ph sz="half" idx="2"/>
          </p:nvPr>
        </p:nvPicPr>
        <p:blipFill>
          <a:blip r:embed="rId5">
            <a:extLst>
              <a:ext uri="{837473B0-CC2E-450A-ABE3-18F120FF3D39}">
                <a1611:picAttrSrcUrl xmlns:a1611="http://schemas.microsoft.com/office/drawing/2016/11/main" r:id="rId6"/>
              </a:ext>
            </a:extLst>
          </a:blip>
          <a:stretch>
            <a:fillRect/>
          </a:stretch>
        </p:blipFill>
        <p:spPr>
          <a:xfrm>
            <a:off x="6251355" y="1948255"/>
            <a:ext cx="4336790" cy="3541712"/>
          </a:xfrm>
        </p:spPr>
      </p:pic>
    </p:spTree>
    <p:extLst>
      <p:ext uri="{BB962C8B-B14F-4D97-AF65-F5344CB8AC3E}">
        <p14:creationId xmlns:p14="http://schemas.microsoft.com/office/powerpoint/2010/main" val="2535147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4440" r="26033"/>
          <a:stretch/>
        </p:blipFill>
        <p:spPr>
          <a:xfrm>
            <a:off x="6705601" y="-1"/>
            <a:ext cx="5486400" cy="6784273"/>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 b="-1048"/>
          <a:stretch/>
        </p:blipFill>
        <p:spPr>
          <a:xfrm>
            <a:off x="508000" y="5181600"/>
            <a:ext cx="3454400" cy="1338424"/>
          </a:xfrm>
          <a:prstGeom prst="rect">
            <a:avLst/>
          </a:prstGeom>
        </p:spPr>
      </p:pic>
      <p:sp>
        <p:nvSpPr>
          <p:cNvPr id="6" name="Rectangle 5"/>
          <p:cNvSpPr/>
          <p:nvPr/>
        </p:nvSpPr>
        <p:spPr>
          <a:xfrm>
            <a:off x="406400" y="381001"/>
            <a:ext cx="6141938" cy="913007"/>
          </a:xfrm>
          <a:prstGeom prst="rect">
            <a:avLst/>
          </a:prstGeom>
        </p:spPr>
        <p:txBody>
          <a:bodyPr wrap="none">
            <a:spAutoFit/>
          </a:bodyPr>
          <a:lstStyle/>
          <a:p>
            <a:r>
              <a:rPr lang="en-US" altLang="en-US" sz="5333" b="1" dirty="0">
                <a:solidFill>
                  <a:srgbClr val="00853F"/>
                </a:solidFill>
                <a:latin typeface="Arial" panose="020B0604020202020204" pitchFamily="34" charset="0"/>
                <a:cs typeface="Arial" panose="020B0604020202020204" pitchFamily="34" charset="0"/>
              </a:rPr>
              <a:t>Services Available</a:t>
            </a:r>
          </a:p>
        </p:txBody>
      </p:sp>
      <p:sp>
        <p:nvSpPr>
          <p:cNvPr id="7" name="Rectangle 6"/>
          <p:cNvSpPr/>
          <p:nvPr/>
        </p:nvSpPr>
        <p:spPr>
          <a:xfrm>
            <a:off x="406400" y="1550908"/>
            <a:ext cx="7213600" cy="2390141"/>
          </a:xfrm>
          <a:prstGeom prst="rect">
            <a:avLst/>
          </a:prstGeom>
        </p:spPr>
        <p:txBody>
          <a:bodyPr wrap="square">
            <a:spAutoFit/>
          </a:bodyPr>
          <a:lstStyle/>
          <a:p>
            <a:pPr marL="609585" indent="-609585">
              <a:buFont typeface="Arial" panose="020B0604020202020204" pitchFamily="34" charset="0"/>
              <a:buChar char="•"/>
              <a:tabLst>
                <a:tab pos="465655" algn="l"/>
              </a:tabLst>
              <a:defRPr/>
            </a:pPr>
            <a:r>
              <a:rPr lang="en-US" altLang="en-US" sz="3733" b="1" dirty="0">
                <a:latin typeface="Arial" panose="020B0604020202020204" pitchFamily="34" charset="0"/>
                <a:cs typeface="Arial" panose="020B0604020202020204" pitchFamily="34" charset="0"/>
              </a:rPr>
              <a:t>Career exploration</a:t>
            </a:r>
          </a:p>
          <a:p>
            <a:pPr marL="609585" indent="-609585">
              <a:buFont typeface="Arial" panose="020B0604020202020204" pitchFamily="34" charset="0"/>
              <a:buChar char="•"/>
              <a:tabLst>
                <a:tab pos="465655" algn="l"/>
              </a:tabLst>
              <a:defRPr/>
            </a:pPr>
            <a:r>
              <a:rPr lang="en-US" altLang="en-US" sz="3733" b="1" dirty="0">
                <a:latin typeface="Arial" panose="020B0604020202020204" pitchFamily="34" charset="0"/>
                <a:cs typeface="Arial" panose="020B0604020202020204" pitchFamily="34" charset="0"/>
              </a:rPr>
              <a:t>Job search</a:t>
            </a:r>
          </a:p>
          <a:p>
            <a:pPr marL="609585" indent="-609585">
              <a:buFont typeface="Arial" panose="020B0604020202020204" pitchFamily="34" charset="0"/>
              <a:buChar char="•"/>
              <a:tabLst>
                <a:tab pos="465655" algn="l"/>
              </a:tabLst>
              <a:defRPr/>
            </a:pPr>
            <a:r>
              <a:rPr lang="en-US" altLang="en-US" sz="3733" b="1" dirty="0">
                <a:latin typeface="Arial" panose="020B0604020202020204" pitchFamily="34" charset="0"/>
                <a:cs typeface="Arial" panose="020B0604020202020204" pitchFamily="34" charset="0"/>
              </a:rPr>
              <a:t>Veterans express</a:t>
            </a:r>
          </a:p>
          <a:p>
            <a:pPr marL="609585" indent="-609585">
              <a:buFont typeface="Arial" panose="020B0604020202020204" pitchFamily="34" charset="0"/>
              <a:buChar char="•"/>
              <a:tabLst>
                <a:tab pos="465655" algn="l"/>
              </a:tabLst>
              <a:defRPr/>
            </a:pPr>
            <a:r>
              <a:rPr lang="en-US" altLang="en-US" sz="3733" b="1" dirty="0">
                <a:latin typeface="Arial" panose="020B0604020202020204" pitchFamily="34" charset="0"/>
                <a:cs typeface="Arial" panose="020B0604020202020204" pitchFamily="34" charset="0"/>
              </a:rPr>
              <a:t>Registering as a job seeker</a:t>
            </a:r>
          </a:p>
        </p:txBody>
      </p:sp>
    </p:spTree>
    <p:extLst>
      <p:ext uri="{BB962C8B-B14F-4D97-AF65-F5344CB8AC3E}">
        <p14:creationId xmlns:p14="http://schemas.microsoft.com/office/powerpoint/2010/main" val="2433194994"/>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advClick="0" advTm="10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4440" r="26033"/>
          <a:stretch/>
        </p:blipFill>
        <p:spPr>
          <a:xfrm>
            <a:off x="6705601" y="-1"/>
            <a:ext cx="5486400" cy="6784273"/>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 b="-1048"/>
          <a:stretch/>
        </p:blipFill>
        <p:spPr>
          <a:xfrm>
            <a:off x="508000" y="5181600"/>
            <a:ext cx="3454400" cy="1338424"/>
          </a:xfrm>
          <a:prstGeom prst="rect">
            <a:avLst/>
          </a:prstGeom>
        </p:spPr>
      </p:pic>
      <p:sp>
        <p:nvSpPr>
          <p:cNvPr id="6" name="Rectangle 5"/>
          <p:cNvSpPr/>
          <p:nvPr/>
        </p:nvSpPr>
        <p:spPr>
          <a:xfrm>
            <a:off x="406400" y="381001"/>
            <a:ext cx="6141938" cy="913007"/>
          </a:xfrm>
          <a:prstGeom prst="rect">
            <a:avLst/>
          </a:prstGeom>
        </p:spPr>
        <p:txBody>
          <a:bodyPr wrap="none">
            <a:spAutoFit/>
          </a:bodyPr>
          <a:lstStyle/>
          <a:p>
            <a:r>
              <a:rPr lang="en-US" altLang="en-US" sz="5333" b="1" dirty="0">
                <a:solidFill>
                  <a:srgbClr val="00853F"/>
                </a:solidFill>
                <a:latin typeface="Arial" panose="020B0604020202020204" pitchFamily="34" charset="0"/>
                <a:cs typeface="Arial" panose="020B0604020202020204" pitchFamily="34" charset="0"/>
              </a:rPr>
              <a:t>Services Available</a:t>
            </a:r>
          </a:p>
        </p:txBody>
      </p:sp>
      <p:sp>
        <p:nvSpPr>
          <p:cNvPr id="7" name="Rectangle 6"/>
          <p:cNvSpPr/>
          <p:nvPr/>
        </p:nvSpPr>
        <p:spPr>
          <a:xfrm>
            <a:off x="406400" y="1324848"/>
            <a:ext cx="8534400" cy="2390141"/>
          </a:xfrm>
          <a:prstGeom prst="rect">
            <a:avLst/>
          </a:prstGeom>
        </p:spPr>
        <p:txBody>
          <a:bodyPr wrap="square">
            <a:spAutoFit/>
          </a:bodyPr>
          <a:lstStyle/>
          <a:p>
            <a:pPr marL="609585" indent="-609585">
              <a:buFont typeface="Arial" panose="020B0604020202020204" pitchFamily="34" charset="0"/>
              <a:buChar char="•"/>
            </a:pPr>
            <a:r>
              <a:rPr lang="en-US" altLang="en-US" sz="3733" b="1" dirty="0">
                <a:latin typeface="Arial" panose="020B0604020202020204" pitchFamily="34" charset="0"/>
                <a:cs typeface="Arial" panose="020B0604020202020204" pitchFamily="34" charset="0"/>
              </a:rPr>
              <a:t>Assistance with resumes</a:t>
            </a:r>
          </a:p>
          <a:p>
            <a:pPr marL="609585" indent="-609585">
              <a:buFont typeface="Arial" panose="020B0604020202020204" pitchFamily="34" charset="0"/>
              <a:buChar char="•"/>
            </a:pPr>
            <a:r>
              <a:rPr lang="en-US" altLang="en-US" sz="3733" b="1" dirty="0">
                <a:latin typeface="Arial" panose="020B0604020202020204" pitchFamily="34" charset="0"/>
                <a:cs typeface="Arial" panose="020B0604020202020204" pitchFamily="34" charset="0"/>
              </a:rPr>
              <a:t>Computer skills training</a:t>
            </a:r>
          </a:p>
          <a:p>
            <a:pPr marL="609585" indent="-609585">
              <a:buFont typeface="Arial" panose="020B0604020202020204" pitchFamily="34" charset="0"/>
              <a:buChar char="•"/>
            </a:pPr>
            <a:r>
              <a:rPr lang="en-US" altLang="en-US" sz="3733" b="1" dirty="0">
                <a:latin typeface="Arial" panose="020B0604020202020204" pitchFamily="34" charset="0"/>
                <a:cs typeface="Arial" panose="020B0604020202020204" pitchFamily="34" charset="0"/>
              </a:rPr>
              <a:t>Assistance with interviewing</a:t>
            </a:r>
          </a:p>
          <a:p>
            <a:pPr marL="609585" indent="-609585">
              <a:buFont typeface="Arial" panose="020B0604020202020204" pitchFamily="34" charset="0"/>
              <a:buChar char="•"/>
            </a:pPr>
            <a:r>
              <a:rPr lang="en-US" altLang="en-US" sz="3733" b="1" dirty="0">
                <a:latin typeface="Arial" panose="020B0604020202020204" pitchFamily="34" charset="0"/>
                <a:cs typeface="Arial" panose="020B0604020202020204" pitchFamily="34" charset="0"/>
              </a:rPr>
              <a:t>Skill level testing</a:t>
            </a:r>
          </a:p>
        </p:txBody>
      </p:sp>
      <p:sp>
        <p:nvSpPr>
          <p:cNvPr id="2" name="Rectangle 1"/>
          <p:cNvSpPr/>
          <p:nvPr/>
        </p:nvSpPr>
        <p:spPr>
          <a:xfrm>
            <a:off x="3410286" y="3923110"/>
            <a:ext cx="4529893" cy="1405641"/>
          </a:xfrm>
          <a:prstGeom prst="rect">
            <a:avLst/>
          </a:prstGeom>
        </p:spPr>
        <p:txBody>
          <a:bodyPr wrap="none">
            <a:spAutoFit/>
          </a:bodyPr>
          <a:lstStyle/>
          <a:p>
            <a:pPr algn="ctr"/>
            <a:r>
              <a:rPr lang="en-US" altLang="en-US" sz="4267" b="1" dirty="0">
                <a:solidFill>
                  <a:srgbClr val="357B50"/>
                </a:solidFill>
                <a:latin typeface="Arial" panose="020B0604020202020204" pitchFamily="34" charset="0"/>
                <a:cs typeface="Arial" panose="020B0604020202020204" pitchFamily="34" charset="0"/>
              </a:rPr>
              <a:t>Talk to a career </a:t>
            </a:r>
            <a:br>
              <a:rPr lang="en-US" altLang="en-US" sz="4267" b="1" dirty="0">
                <a:solidFill>
                  <a:srgbClr val="357B50"/>
                </a:solidFill>
                <a:latin typeface="Arial" panose="020B0604020202020204" pitchFamily="34" charset="0"/>
                <a:cs typeface="Arial" panose="020B0604020202020204" pitchFamily="34" charset="0"/>
              </a:rPr>
            </a:br>
            <a:r>
              <a:rPr lang="en-US" altLang="en-US" sz="4267" b="1" dirty="0">
                <a:solidFill>
                  <a:srgbClr val="357B50"/>
                </a:solidFill>
                <a:latin typeface="Arial" panose="020B0604020202020204" pitchFamily="34" charset="0"/>
                <a:cs typeface="Arial" panose="020B0604020202020204" pitchFamily="34" charset="0"/>
              </a:rPr>
              <a:t>counselor today.</a:t>
            </a:r>
          </a:p>
        </p:txBody>
      </p:sp>
    </p:spTree>
    <p:extLst>
      <p:ext uri="{BB962C8B-B14F-4D97-AF65-F5344CB8AC3E}">
        <p14:creationId xmlns:p14="http://schemas.microsoft.com/office/powerpoint/2010/main" val="4268115558"/>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224E53F-D75D-1A4A-A7EA-B53B9E7B92D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93538114"/>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F80CD-7DE1-461F-A812-AAA0E93ED54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85CF095-66C3-46B9-B8CD-5A0E76BE6016}"/>
              </a:ext>
            </a:extLst>
          </p:cNvPr>
          <p:cNvSpPr>
            <a:spLocks noGrp="1"/>
          </p:cNvSpPr>
          <p:nvPr>
            <p:ph sz="half" idx="1"/>
          </p:nvPr>
        </p:nvSpPr>
        <p:spPr>
          <a:xfrm>
            <a:off x="6562817" y="1647248"/>
            <a:ext cx="4974779" cy="3522629"/>
          </a:xfrm>
        </p:spPr>
        <p:txBody>
          <a:bodyPr>
            <a:normAutofit fontScale="92500" lnSpcReduction="20000"/>
          </a:bodyPr>
          <a:lstStyle/>
          <a:p>
            <a:r>
              <a:rPr lang="en-US" dirty="0"/>
              <a:t>Who We Are</a:t>
            </a:r>
          </a:p>
          <a:p>
            <a:r>
              <a:rPr lang="en-US" dirty="0"/>
              <a:t>Customer Service</a:t>
            </a:r>
          </a:p>
          <a:p>
            <a:r>
              <a:rPr lang="en-US" dirty="0"/>
              <a:t>Intake</a:t>
            </a:r>
          </a:p>
          <a:p>
            <a:r>
              <a:rPr lang="en-US" dirty="0"/>
              <a:t>Citizen Connect and Focus Registration </a:t>
            </a:r>
          </a:p>
          <a:p>
            <a:r>
              <a:rPr lang="en-US" dirty="0"/>
              <a:t>Menu of Services</a:t>
            </a:r>
          </a:p>
          <a:p>
            <a:r>
              <a:rPr lang="en-US" dirty="0"/>
              <a:t>Routing Customers</a:t>
            </a:r>
          </a:p>
          <a:p>
            <a:r>
              <a:rPr lang="en-US" dirty="0"/>
              <a:t>Referrals</a:t>
            </a:r>
          </a:p>
          <a:p>
            <a:r>
              <a:rPr lang="en-US" dirty="0"/>
              <a:t>Activities in Staff Connect</a:t>
            </a:r>
          </a:p>
          <a:p>
            <a:r>
              <a:rPr lang="en-US" dirty="0"/>
              <a:t>Mock examples </a:t>
            </a:r>
          </a:p>
          <a:p>
            <a:endParaRPr lang="en-US" dirty="0"/>
          </a:p>
        </p:txBody>
      </p:sp>
      <p:pic>
        <p:nvPicPr>
          <p:cNvPr id="6" name="Content Placeholder 5">
            <a:extLst>
              <a:ext uri="{FF2B5EF4-FFF2-40B4-BE49-F238E27FC236}">
                <a16:creationId xmlns:a16="http://schemas.microsoft.com/office/drawing/2014/main" id="{7F673BA8-0821-4699-BC8A-2DCD08075CBF}"/>
              </a:ext>
            </a:extLst>
          </p:cNvPr>
          <p:cNvPicPr>
            <a:picLocks noGrp="1" noChangeAspect="1"/>
          </p:cNvPicPr>
          <p:nvPr>
            <p:ph sz="half" idx="2"/>
          </p:nvPr>
        </p:nvPicPr>
        <p:blipFill>
          <a:blip r:embed="rId3"/>
          <a:stretch>
            <a:fillRect/>
          </a:stretch>
        </p:blipFill>
        <p:spPr>
          <a:xfrm>
            <a:off x="654404" y="1470208"/>
            <a:ext cx="5441596" cy="3699669"/>
          </a:xfrm>
        </p:spPr>
      </p:pic>
    </p:spTree>
    <p:extLst>
      <p:ext uri="{BB962C8B-B14F-4D97-AF65-F5344CB8AC3E}">
        <p14:creationId xmlns:p14="http://schemas.microsoft.com/office/powerpoint/2010/main" val="39924922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4440" r="26033"/>
          <a:stretch/>
        </p:blipFill>
        <p:spPr>
          <a:xfrm>
            <a:off x="6705601" y="-1"/>
            <a:ext cx="5486400" cy="6784273"/>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 b="-1048"/>
          <a:stretch/>
        </p:blipFill>
        <p:spPr>
          <a:xfrm>
            <a:off x="508000" y="5181600"/>
            <a:ext cx="3454400" cy="1338424"/>
          </a:xfrm>
          <a:prstGeom prst="rect">
            <a:avLst/>
          </a:prstGeom>
        </p:spPr>
      </p:pic>
      <p:sp>
        <p:nvSpPr>
          <p:cNvPr id="3" name="Rectangle 2"/>
          <p:cNvSpPr/>
          <p:nvPr/>
        </p:nvSpPr>
        <p:spPr>
          <a:xfrm>
            <a:off x="406400" y="449758"/>
            <a:ext cx="8432800" cy="913007"/>
          </a:xfrm>
          <a:prstGeom prst="rect">
            <a:avLst/>
          </a:prstGeom>
        </p:spPr>
        <p:txBody>
          <a:bodyPr wrap="square">
            <a:spAutoFit/>
          </a:bodyPr>
          <a:lstStyle/>
          <a:p>
            <a:r>
              <a:rPr lang="en-US" altLang="en-US" sz="5333" b="1" dirty="0">
                <a:solidFill>
                  <a:srgbClr val="00853F"/>
                </a:solidFill>
                <a:latin typeface="Arial" panose="020B0604020202020204" pitchFamily="34" charset="0"/>
                <a:cs typeface="Arial" panose="020B0604020202020204" pitchFamily="34" charset="0"/>
              </a:rPr>
              <a:t>Veterans</a:t>
            </a:r>
          </a:p>
        </p:txBody>
      </p:sp>
      <p:sp>
        <p:nvSpPr>
          <p:cNvPr id="2" name="Rectangle 1"/>
          <p:cNvSpPr/>
          <p:nvPr/>
        </p:nvSpPr>
        <p:spPr>
          <a:xfrm>
            <a:off x="406400" y="1295400"/>
            <a:ext cx="8636000" cy="3375411"/>
          </a:xfrm>
          <a:prstGeom prst="rect">
            <a:avLst/>
          </a:prstGeom>
        </p:spPr>
        <p:txBody>
          <a:bodyPr wrap="square">
            <a:spAutoFit/>
          </a:bodyPr>
          <a:lstStyle/>
          <a:p>
            <a:r>
              <a:rPr lang="en-US" sz="4267" b="1" dirty="0">
                <a:latin typeface="Arial" panose="020B0604020202020204" pitchFamily="34" charset="0"/>
                <a:cs typeface="Arial" panose="020B0604020202020204" pitchFamily="34" charset="0"/>
              </a:rPr>
              <a:t>You have served us.  </a:t>
            </a:r>
            <a:br>
              <a:rPr lang="en-US" sz="4267" b="1" dirty="0">
                <a:latin typeface="Arial" panose="020B0604020202020204" pitchFamily="34" charset="0"/>
                <a:cs typeface="Arial" panose="020B0604020202020204" pitchFamily="34" charset="0"/>
              </a:rPr>
            </a:br>
            <a:r>
              <a:rPr lang="en-US" sz="4267" b="1" dirty="0">
                <a:latin typeface="Arial" panose="020B0604020202020204" pitchFamily="34" charset="0"/>
                <a:cs typeface="Arial" panose="020B0604020202020204" pitchFamily="34" charset="0"/>
              </a:rPr>
              <a:t>Now let us serve you.</a:t>
            </a:r>
          </a:p>
          <a:p>
            <a:endParaRPr lang="en-US" sz="3200" dirty="0">
              <a:latin typeface="Arial" panose="020B0604020202020204" pitchFamily="34" charset="0"/>
              <a:cs typeface="Arial" panose="020B0604020202020204" pitchFamily="34" charset="0"/>
            </a:endParaRPr>
          </a:p>
          <a:p>
            <a:r>
              <a:rPr lang="en-US" sz="3200" b="1" dirty="0">
                <a:latin typeface="Arial" panose="020B0604020202020204" pitchFamily="34" charset="0"/>
                <a:cs typeface="Arial" panose="020B0604020202020204" pitchFamily="34" charset="0"/>
              </a:rPr>
              <a:t>You may qualify for special assistance if you have served in the military or you are the spouse of a veteran.  Let us know!</a:t>
            </a:r>
          </a:p>
        </p:txBody>
      </p:sp>
    </p:spTree>
    <p:extLst>
      <p:ext uri="{BB962C8B-B14F-4D97-AF65-F5344CB8AC3E}">
        <p14:creationId xmlns:p14="http://schemas.microsoft.com/office/powerpoint/2010/main" val="1698974378"/>
      </p:ext>
    </p:extLst>
  </p:cSld>
  <p:clrMapOvr>
    <a:masterClrMapping/>
  </p:clrMapOvr>
  <mc:AlternateContent xmlns:mc="http://schemas.openxmlformats.org/markup-compatibility/2006" xmlns:p14="http://schemas.microsoft.com/office/powerpoint/2010/main">
    <mc:Choice Requires="p14">
      <p:transition spd="slow" p14:dur="1200" advClick="0" advTm="15000">
        <p14:prism/>
      </p:transition>
    </mc:Choice>
    <mc:Fallback xmlns="">
      <p:transition spd="slow" advClick="0" advTm="15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4440" r="26033"/>
          <a:stretch/>
        </p:blipFill>
        <p:spPr>
          <a:xfrm>
            <a:off x="6705601" y="-1"/>
            <a:ext cx="5486400" cy="6784273"/>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 b="-1048"/>
          <a:stretch/>
        </p:blipFill>
        <p:spPr>
          <a:xfrm>
            <a:off x="508000" y="5303162"/>
            <a:ext cx="3291840" cy="1275439"/>
          </a:xfrm>
          <a:prstGeom prst="rect">
            <a:avLst/>
          </a:prstGeom>
        </p:spPr>
      </p:pic>
      <p:sp>
        <p:nvSpPr>
          <p:cNvPr id="6" name="Rectangle 5"/>
          <p:cNvSpPr/>
          <p:nvPr/>
        </p:nvSpPr>
        <p:spPr>
          <a:xfrm>
            <a:off x="406402" y="177801"/>
            <a:ext cx="4214615" cy="913007"/>
          </a:xfrm>
          <a:prstGeom prst="rect">
            <a:avLst/>
          </a:prstGeom>
        </p:spPr>
        <p:txBody>
          <a:bodyPr wrap="none">
            <a:spAutoFit/>
          </a:bodyPr>
          <a:lstStyle/>
          <a:p>
            <a:r>
              <a:rPr lang="en-US" altLang="en-US" sz="5333" b="1" dirty="0">
                <a:solidFill>
                  <a:srgbClr val="00853F"/>
                </a:solidFill>
                <a:latin typeface="Arial" panose="020B0604020202020204" pitchFamily="34" charset="0"/>
                <a:cs typeface="Arial" panose="020B0604020202020204" pitchFamily="34" charset="0"/>
              </a:rPr>
              <a:t>Job Seekers</a:t>
            </a:r>
          </a:p>
        </p:txBody>
      </p:sp>
      <p:sp>
        <p:nvSpPr>
          <p:cNvPr id="7" name="Rectangle 6"/>
          <p:cNvSpPr/>
          <p:nvPr/>
        </p:nvSpPr>
        <p:spPr>
          <a:xfrm>
            <a:off x="406400" y="990600"/>
            <a:ext cx="8331200" cy="3047181"/>
          </a:xfrm>
          <a:prstGeom prst="rect">
            <a:avLst/>
          </a:prstGeom>
        </p:spPr>
        <p:txBody>
          <a:bodyPr wrap="square">
            <a:spAutoFit/>
          </a:bodyPr>
          <a:lstStyle/>
          <a:p>
            <a:r>
              <a:rPr lang="en-US" sz="3200" b="1" dirty="0">
                <a:solidFill>
                  <a:srgbClr val="008000"/>
                </a:solidFill>
                <a:latin typeface="Arial" panose="020B0604020202020204" pitchFamily="34" charset="0"/>
                <a:cs typeface="Arial" panose="020B0604020202020204" pitchFamily="34" charset="0"/>
              </a:rPr>
              <a:t>WIN Career Readiness Certification</a:t>
            </a:r>
          </a:p>
          <a:p>
            <a:endParaRPr lang="en-US" sz="1600" b="1" dirty="0">
              <a:latin typeface="Arial" panose="020B0604020202020204" pitchFamily="34" charset="0"/>
              <a:cs typeface="Arial" panose="020B0604020202020204" pitchFamily="34" charset="0"/>
            </a:endParaRPr>
          </a:p>
          <a:p>
            <a:r>
              <a:rPr lang="en-US" sz="3200" b="1" dirty="0">
                <a:latin typeface="Arial" panose="020B0604020202020204" pitchFamily="34" charset="0"/>
                <a:cs typeface="Arial" panose="020B0604020202020204" pitchFamily="34" charset="0"/>
              </a:rPr>
              <a:t>Earn a workplace skills credential by taking training and assessments:</a:t>
            </a:r>
          </a:p>
          <a:p>
            <a:pPr marL="457189" indent="-457189">
              <a:buFont typeface="Arial" panose="020B0604020202020204" pitchFamily="34" charset="0"/>
              <a:buChar char="•"/>
            </a:pPr>
            <a:r>
              <a:rPr lang="en-US" sz="2667" b="1" dirty="0">
                <a:latin typeface="Arial" panose="020B0604020202020204" pitchFamily="34" charset="0"/>
                <a:cs typeface="Arial" panose="020B0604020202020204" pitchFamily="34" charset="0"/>
              </a:rPr>
              <a:t>Applied Mathematics</a:t>
            </a:r>
          </a:p>
          <a:p>
            <a:pPr marL="457189" indent="-457189">
              <a:buFont typeface="Arial" panose="020B0604020202020204" pitchFamily="34" charset="0"/>
              <a:buChar char="•"/>
            </a:pPr>
            <a:r>
              <a:rPr lang="en-US" sz="2667" b="1" dirty="0">
                <a:latin typeface="Arial" panose="020B0604020202020204" pitchFamily="34" charset="0"/>
                <a:cs typeface="Arial" panose="020B0604020202020204" pitchFamily="34" charset="0"/>
              </a:rPr>
              <a:t>Locating Information</a:t>
            </a:r>
          </a:p>
          <a:p>
            <a:pPr marL="457189" indent="-457189">
              <a:buFont typeface="Arial" panose="020B0604020202020204" pitchFamily="34" charset="0"/>
              <a:buChar char="•"/>
            </a:pPr>
            <a:r>
              <a:rPr lang="en-US" sz="2667" b="1" dirty="0">
                <a:latin typeface="Arial" panose="020B0604020202020204" pitchFamily="34" charset="0"/>
                <a:cs typeface="Arial" panose="020B0604020202020204" pitchFamily="34" charset="0"/>
              </a:rPr>
              <a:t>Reading for Information </a:t>
            </a:r>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34117" t="33438" r="37647" b="43570"/>
          <a:stretch/>
        </p:blipFill>
        <p:spPr>
          <a:xfrm>
            <a:off x="5074529" y="4742939"/>
            <a:ext cx="2139071" cy="1871687"/>
          </a:xfrm>
          <a:prstGeom prst="rect">
            <a:avLst/>
          </a:prstGeom>
        </p:spPr>
      </p:pic>
    </p:spTree>
    <p:extLst>
      <p:ext uri="{BB962C8B-B14F-4D97-AF65-F5344CB8AC3E}">
        <p14:creationId xmlns:p14="http://schemas.microsoft.com/office/powerpoint/2010/main" val="2475634956"/>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4440" r="26033"/>
          <a:stretch/>
        </p:blipFill>
        <p:spPr>
          <a:xfrm>
            <a:off x="6705601" y="-1"/>
            <a:ext cx="5486400" cy="6784273"/>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 b="-1048"/>
          <a:stretch/>
        </p:blipFill>
        <p:spPr>
          <a:xfrm>
            <a:off x="508000" y="5303162"/>
            <a:ext cx="3291840" cy="1275439"/>
          </a:xfrm>
          <a:prstGeom prst="rect">
            <a:avLst/>
          </a:prstGeom>
        </p:spPr>
      </p:pic>
      <p:sp>
        <p:nvSpPr>
          <p:cNvPr id="6" name="Rectangle 5"/>
          <p:cNvSpPr/>
          <p:nvPr/>
        </p:nvSpPr>
        <p:spPr>
          <a:xfrm>
            <a:off x="406402" y="177801"/>
            <a:ext cx="4214615" cy="913007"/>
          </a:xfrm>
          <a:prstGeom prst="rect">
            <a:avLst/>
          </a:prstGeom>
        </p:spPr>
        <p:txBody>
          <a:bodyPr wrap="none">
            <a:spAutoFit/>
          </a:bodyPr>
          <a:lstStyle/>
          <a:p>
            <a:r>
              <a:rPr lang="en-US" altLang="en-US" sz="5333" b="1" dirty="0">
                <a:solidFill>
                  <a:srgbClr val="00853F"/>
                </a:solidFill>
                <a:latin typeface="Arial" panose="020B0604020202020204" pitchFamily="34" charset="0"/>
                <a:cs typeface="Arial" panose="020B0604020202020204" pitchFamily="34" charset="0"/>
              </a:rPr>
              <a:t>Job </a:t>
            </a:r>
            <a:r>
              <a:rPr lang="en-US" altLang="en-US" sz="5333" b="1" dirty="0">
                <a:solidFill>
                  <a:srgbClr val="008000"/>
                </a:solidFill>
                <a:latin typeface="Arial" panose="020B0604020202020204" pitchFamily="34" charset="0"/>
                <a:cs typeface="Arial" panose="020B0604020202020204" pitchFamily="34" charset="0"/>
              </a:rPr>
              <a:t>Seekers</a:t>
            </a:r>
          </a:p>
        </p:txBody>
      </p:sp>
      <p:sp>
        <p:nvSpPr>
          <p:cNvPr id="7" name="Rectangle 6"/>
          <p:cNvSpPr/>
          <p:nvPr/>
        </p:nvSpPr>
        <p:spPr>
          <a:xfrm>
            <a:off x="406400" y="889001"/>
            <a:ext cx="8331200" cy="4442498"/>
          </a:xfrm>
          <a:prstGeom prst="rect">
            <a:avLst/>
          </a:prstGeom>
        </p:spPr>
        <p:txBody>
          <a:bodyPr wrap="square">
            <a:spAutoFit/>
          </a:bodyPr>
          <a:lstStyle/>
          <a:p>
            <a:r>
              <a:rPr lang="en-US" sz="3200" b="1" dirty="0">
                <a:solidFill>
                  <a:srgbClr val="008000"/>
                </a:solidFill>
                <a:latin typeface="Arial" panose="020B0604020202020204" pitchFamily="34" charset="0"/>
                <a:cs typeface="Arial" panose="020B0604020202020204" pitchFamily="34" charset="0"/>
              </a:rPr>
              <a:t>Kentucky Essential Skills Certification</a:t>
            </a:r>
          </a:p>
          <a:p>
            <a:endParaRPr lang="en-US" sz="1600" b="1" dirty="0">
              <a:solidFill>
                <a:srgbClr val="008000"/>
              </a:solidFill>
              <a:latin typeface="Arial" panose="020B0604020202020204" pitchFamily="34" charset="0"/>
              <a:cs typeface="Arial" panose="020B0604020202020204" pitchFamily="34" charset="0"/>
            </a:endParaRPr>
          </a:p>
          <a:p>
            <a:r>
              <a:rPr lang="en-US" sz="3200" b="1" dirty="0">
                <a:latin typeface="Arial" panose="020B0604020202020204" pitchFamily="34" charset="0"/>
                <a:cs typeface="Arial" panose="020B0604020202020204" pitchFamily="34" charset="0"/>
              </a:rPr>
              <a:t>Earn a certificate by taking the training and assessments for in demand soft skills employers are asking for:</a:t>
            </a:r>
          </a:p>
          <a:p>
            <a:pPr marL="457189" indent="-457189">
              <a:buFont typeface="Arial" panose="020B0604020202020204" pitchFamily="34" charset="0"/>
              <a:buChar char="•"/>
            </a:pPr>
            <a:r>
              <a:rPr lang="en-US" sz="2667" b="1" dirty="0">
                <a:latin typeface="Arial" panose="020B0604020202020204" pitchFamily="34" charset="0"/>
                <a:cs typeface="Arial" panose="020B0604020202020204" pitchFamily="34" charset="0"/>
              </a:rPr>
              <a:t>Promoting Teamwork &amp; Collaboration</a:t>
            </a:r>
          </a:p>
          <a:p>
            <a:pPr marL="457189" indent="-457189">
              <a:buFont typeface="Arial" panose="020B0604020202020204" pitchFamily="34" charset="0"/>
              <a:buChar char="•"/>
            </a:pPr>
            <a:r>
              <a:rPr lang="en-US" sz="2667" b="1" dirty="0">
                <a:latin typeface="Arial" panose="020B0604020202020204" pitchFamily="34" charset="0"/>
                <a:cs typeface="Arial" panose="020B0604020202020204" pitchFamily="34" charset="0"/>
              </a:rPr>
              <a:t>Conveying Professionalism</a:t>
            </a:r>
          </a:p>
          <a:p>
            <a:pPr marL="457189" indent="-457189">
              <a:buFont typeface="Arial" panose="020B0604020202020204" pitchFamily="34" charset="0"/>
              <a:buChar char="•"/>
            </a:pPr>
            <a:r>
              <a:rPr lang="en-US" sz="2667" b="1" dirty="0">
                <a:latin typeface="Arial" panose="020B0604020202020204" pitchFamily="34" charset="0"/>
                <a:cs typeface="Arial" panose="020B0604020202020204" pitchFamily="34" charset="0"/>
              </a:rPr>
              <a:t>Communicating Effectively</a:t>
            </a:r>
          </a:p>
          <a:p>
            <a:pPr marL="457189" indent="-457189">
              <a:buFont typeface="Arial" panose="020B0604020202020204" pitchFamily="34" charset="0"/>
              <a:buChar char="•"/>
            </a:pPr>
            <a:r>
              <a:rPr lang="en-US" sz="2667" b="1" dirty="0">
                <a:latin typeface="Arial" panose="020B0604020202020204" pitchFamily="34" charset="0"/>
                <a:cs typeface="Arial" panose="020B0604020202020204" pitchFamily="34" charset="0"/>
              </a:rPr>
              <a:t>Thinking Critically &amp; Problem Solving</a:t>
            </a:r>
          </a:p>
          <a:p>
            <a:pPr marL="457189" indent="-457189">
              <a:buFont typeface="Arial" panose="020B0604020202020204" pitchFamily="34" charset="0"/>
              <a:buChar char="•"/>
            </a:pPr>
            <a:endParaRPr lang="en-US" sz="3200" b="1"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34117" t="33438" r="37647" b="43570"/>
          <a:stretch/>
        </p:blipFill>
        <p:spPr>
          <a:xfrm>
            <a:off x="5074529" y="5303161"/>
            <a:ext cx="1498816" cy="1311464"/>
          </a:xfrm>
          <a:prstGeom prst="rect">
            <a:avLst/>
          </a:prstGeom>
        </p:spPr>
      </p:pic>
    </p:spTree>
    <p:extLst>
      <p:ext uri="{BB962C8B-B14F-4D97-AF65-F5344CB8AC3E}">
        <p14:creationId xmlns:p14="http://schemas.microsoft.com/office/powerpoint/2010/main" val="1136711353"/>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4440" r="26033"/>
          <a:stretch/>
        </p:blipFill>
        <p:spPr>
          <a:xfrm>
            <a:off x="6705601" y="-1"/>
            <a:ext cx="5486400" cy="6858001"/>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 b="-1048"/>
          <a:stretch/>
        </p:blipFill>
        <p:spPr>
          <a:xfrm>
            <a:off x="508000" y="5303162"/>
            <a:ext cx="3291840" cy="1275439"/>
          </a:xfrm>
          <a:prstGeom prst="rect">
            <a:avLst/>
          </a:prstGeom>
        </p:spPr>
      </p:pic>
      <p:sp>
        <p:nvSpPr>
          <p:cNvPr id="3" name="Rectangle 2"/>
          <p:cNvSpPr/>
          <p:nvPr/>
        </p:nvSpPr>
        <p:spPr>
          <a:xfrm>
            <a:off x="406402" y="76201"/>
            <a:ext cx="4214615" cy="913007"/>
          </a:xfrm>
          <a:prstGeom prst="rect">
            <a:avLst/>
          </a:prstGeom>
        </p:spPr>
        <p:txBody>
          <a:bodyPr wrap="none">
            <a:spAutoFit/>
          </a:bodyPr>
          <a:lstStyle/>
          <a:p>
            <a:r>
              <a:rPr lang="en-US" altLang="en-US" sz="5333" b="1" dirty="0">
                <a:solidFill>
                  <a:srgbClr val="00853F"/>
                </a:solidFill>
                <a:latin typeface="Arial" panose="020B0604020202020204" pitchFamily="34" charset="0"/>
                <a:cs typeface="Arial" panose="020B0604020202020204" pitchFamily="34" charset="0"/>
              </a:rPr>
              <a:t>Job Seekers</a:t>
            </a:r>
          </a:p>
        </p:txBody>
      </p:sp>
      <p:sp>
        <p:nvSpPr>
          <p:cNvPr id="6" name="Rectangle 5"/>
          <p:cNvSpPr/>
          <p:nvPr/>
        </p:nvSpPr>
        <p:spPr>
          <a:xfrm>
            <a:off x="406400" y="990601"/>
            <a:ext cx="9245600" cy="4811830"/>
          </a:xfrm>
          <a:prstGeom prst="rect">
            <a:avLst/>
          </a:prstGeom>
        </p:spPr>
        <p:txBody>
          <a:bodyPr wrap="square">
            <a:spAutoFit/>
          </a:bodyPr>
          <a:lstStyle/>
          <a:p>
            <a:r>
              <a:rPr lang="en-US" sz="3200" b="1" dirty="0">
                <a:latin typeface="Arial" panose="020B0604020202020204" pitchFamily="34" charset="0"/>
                <a:cs typeface="Arial" panose="020B0604020202020204" pitchFamily="34" charset="0"/>
              </a:rPr>
              <a:t>ACT's National Career Readiness Certificate</a:t>
            </a:r>
            <a:r>
              <a:rPr lang="en-US" sz="3200" b="1" baseline="30000" dirty="0">
                <a:latin typeface="Arial" panose="020B0604020202020204" pitchFamily="34" charset="0"/>
                <a:cs typeface="Arial" panose="020B0604020202020204" pitchFamily="34" charset="0"/>
              </a:rPr>
              <a:t> ®</a:t>
            </a:r>
            <a:r>
              <a:rPr lang="en-US" sz="3200" b="1" dirty="0">
                <a:latin typeface="Arial" panose="020B0604020202020204" pitchFamily="34" charset="0"/>
                <a:cs typeface="Arial" panose="020B0604020202020204" pitchFamily="34" charset="0"/>
              </a:rPr>
              <a:t> (NCRC</a:t>
            </a:r>
            <a:r>
              <a:rPr lang="en-US" sz="3200" b="1" baseline="30000" dirty="0">
                <a:latin typeface="Arial" panose="020B0604020202020204" pitchFamily="34" charset="0"/>
                <a:cs typeface="Arial" panose="020B0604020202020204" pitchFamily="34" charset="0"/>
              </a:rPr>
              <a:t> ®</a:t>
            </a:r>
            <a:r>
              <a:rPr lang="en-US" sz="3200" b="1" dirty="0">
                <a:latin typeface="Arial" panose="020B0604020202020204" pitchFamily="34" charset="0"/>
                <a:cs typeface="Arial" panose="020B0604020202020204" pitchFamily="34" charset="0"/>
              </a:rPr>
              <a:t>) is a portable credential demonstrating workplace employability skills.</a:t>
            </a:r>
          </a:p>
          <a:p>
            <a:endParaRPr lang="en-US" sz="1867" b="1" dirty="0">
              <a:latin typeface="Arial" panose="020B0604020202020204" pitchFamily="34" charset="0"/>
              <a:cs typeface="Arial" panose="020B0604020202020204" pitchFamily="34" charset="0"/>
            </a:endParaRPr>
          </a:p>
          <a:p>
            <a:r>
              <a:rPr lang="en-US" sz="3200" b="1" dirty="0">
                <a:latin typeface="Arial" panose="020B0604020202020204" pitchFamily="34" charset="0"/>
                <a:cs typeface="Arial" panose="020B0604020202020204" pitchFamily="34" charset="0"/>
              </a:rPr>
              <a:t>Individuals can earn the NCRC by taking three </a:t>
            </a:r>
            <a:r>
              <a:rPr lang="en-US" sz="3200" b="1" dirty="0" err="1">
                <a:latin typeface="Arial" panose="020B0604020202020204" pitchFamily="34" charset="0"/>
                <a:cs typeface="Arial" panose="020B0604020202020204" pitchFamily="34" charset="0"/>
              </a:rPr>
              <a:t>WorkKeys</a:t>
            </a:r>
            <a:r>
              <a:rPr lang="en-US" sz="3200" b="1" baseline="30000" dirty="0">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assessments.</a:t>
            </a:r>
          </a:p>
          <a:p>
            <a:pPr marL="457189" indent="-457189">
              <a:buFont typeface="Arial" panose="020B0604020202020204" pitchFamily="34" charset="0"/>
              <a:buChar char="•"/>
            </a:pPr>
            <a:r>
              <a:rPr lang="en-US" sz="2667" b="1" dirty="0">
                <a:latin typeface="Arial" panose="020B0604020202020204" pitchFamily="34" charset="0"/>
                <a:cs typeface="Arial" panose="020B0604020202020204" pitchFamily="34" charset="0"/>
              </a:rPr>
              <a:t>Applied Math</a:t>
            </a:r>
          </a:p>
          <a:p>
            <a:pPr marL="457189" indent="-457189">
              <a:buFont typeface="Arial" panose="020B0604020202020204" pitchFamily="34" charset="0"/>
              <a:buChar char="•"/>
            </a:pPr>
            <a:r>
              <a:rPr lang="en-US" sz="2667" b="1" dirty="0">
                <a:latin typeface="Arial" panose="020B0604020202020204" pitchFamily="34" charset="0"/>
                <a:cs typeface="Arial" panose="020B0604020202020204" pitchFamily="34" charset="0"/>
              </a:rPr>
              <a:t>Graphic Literacy</a:t>
            </a:r>
          </a:p>
          <a:p>
            <a:pPr marL="457189" indent="-457189">
              <a:buFont typeface="Arial" panose="020B0604020202020204" pitchFamily="34" charset="0"/>
              <a:buChar char="•"/>
            </a:pPr>
            <a:r>
              <a:rPr lang="en-US" sz="2667" b="1" dirty="0">
                <a:latin typeface="Arial" panose="020B0604020202020204" pitchFamily="34" charset="0"/>
                <a:cs typeface="Arial" panose="020B0604020202020204" pitchFamily="34" charset="0"/>
              </a:rPr>
              <a:t>Workplace Documents</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7200" y="6172200"/>
            <a:ext cx="3165451" cy="38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5760859"/>
      </p:ext>
    </p:extLst>
  </p:cSld>
  <p:clrMapOvr>
    <a:masterClrMapping/>
  </p:clrMapOvr>
  <mc:AlternateContent xmlns:mc="http://schemas.openxmlformats.org/markup-compatibility/2006" xmlns:p14="http://schemas.microsoft.com/office/powerpoint/2010/main">
    <mc:Choice Requires="p14">
      <p:transition spd="slow" p14:dur="1200" advClick="0" advTm="15000">
        <p14:prism/>
      </p:transition>
    </mc:Choice>
    <mc:Fallback xmlns="">
      <p:transition spd="slow" advClick="0" advTm="15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4440" r="26033"/>
          <a:stretch/>
        </p:blipFill>
        <p:spPr>
          <a:xfrm>
            <a:off x="6705601" y="-1"/>
            <a:ext cx="5486400" cy="6784273"/>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 b="-1048"/>
          <a:stretch/>
        </p:blipFill>
        <p:spPr>
          <a:xfrm>
            <a:off x="508000" y="5303162"/>
            <a:ext cx="3291840" cy="1275439"/>
          </a:xfrm>
          <a:prstGeom prst="rect">
            <a:avLst/>
          </a:prstGeom>
        </p:spPr>
      </p:pic>
      <p:sp>
        <p:nvSpPr>
          <p:cNvPr id="3" name="Rectangle 2"/>
          <p:cNvSpPr/>
          <p:nvPr/>
        </p:nvSpPr>
        <p:spPr>
          <a:xfrm>
            <a:off x="406402" y="177801"/>
            <a:ext cx="4214615" cy="913007"/>
          </a:xfrm>
          <a:prstGeom prst="rect">
            <a:avLst/>
          </a:prstGeom>
        </p:spPr>
        <p:txBody>
          <a:bodyPr wrap="none">
            <a:spAutoFit/>
          </a:bodyPr>
          <a:lstStyle/>
          <a:p>
            <a:r>
              <a:rPr lang="en-US" altLang="en-US" sz="5333" b="1" dirty="0">
                <a:solidFill>
                  <a:srgbClr val="00853F"/>
                </a:solidFill>
                <a:latin typeface="Arial" panose="020B0604020202020204" pitchFamily="34" charset="0"/>
                <a:cs typeface="Arial" panose="020B0604020202020204" pitchFamily="34" charset="0"/>
              </a:rPr>
              <a:t>Job Seekers</a:t>
            </a:r>
          </a:p>
        </p:txBody>
      </p:sp>
      <p:sp>
        <p:nvSpPr>
          <p:cNvPr id="2" name="Rectangle 1"/>
          <p:cNvSpPr/>
          <p:nvPr/>
        </p:nvSpPr>
        <p:spPr>
          <a:xfrm>
            <a:off x="406400" y="990600"/>
            <a:ext cx="8839200" cy="4524315"/>
          </a:xfrm>
          <a:prstGeom prst="rect">
            <a:avLst/>
          </a:prstGeom>
        </p:spPr>
        <p:txBody>
          <a:bodyPr wrap="square">
            <a:spAutoFit/>
          </a:bodyPr>
          <a:lstStyle/>
          <a:p>
            <a:r>
              <a:rPr lang="en-US" sz="3200" b="1" dirty="0">
                <a:latin typeface="Arial" panose="020B0604020202020204" pitchFamily="34" charset="0"/>
                <a:cs typeface="Arial" panose="020B0604020202020204" pitchFamily="34" charset="0"/>
              </a:rPr>
              <a:t>WorkKeys assessments measure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real-world skills that employers believe are critical to job success. Test questions are based on everyday workplace situations in the real world.</a:t>
            </a:r>
          </a:p>
          <a:p>
            <a:endParaRPr lang="en-US" sz="1600" b="1" dirty="0">
              <a:latin typeface="Arial" panose="020B0604020202020204" pitchFamily="34" charset="0"/>
              <a:cs typeface="Arial" panose="020B0604020202020204" pitchFamily="34" charset="0"/>
            </a:endParaRPr>
          </a:p>
          <a:p>
            <a:r>
              <a:rPr lang="en-US" sz="3200" b="1" dirty="0">
                <a:latin typeface="Arial" panose="020B0604020202020204" pitchFamily="34" charset="0"/>
                <a:cs typeface="Arial" panose="020B0604020202020204" pitchFamily="34" charset="0"/>
              </a:rPr>
              <a:t>Talk to a Career Counselor about the NCRC.</a:t>
            </a:r>
          </a:p>
          <a:p>
            <a:endParaRPr lang="en-US" sz="1600" b="1" dirty="0">
              <a:latin typeface="Arial" panose="020B0604020202020204" pitchFamily="34" charset="0"/>
              <a:cs typeface="Arial" panose="020B0604020202020204" pitchFamily="34" charset="0"/>
            </a:endParaRPr>
          </a:p>
          <a:p>
            <a:pPr algn="ctr"/>
            <a:r>
              <a:rPr lang="en-US" sz="3200" b="1" dirty="0">
                <a:solidFill>
                  <a:srgbClr val="008000"/>
                </a:solidFill>
                <a:latin typeface="Arial" panose="020B0604020202020204" pitchFamily="34" charset="0"/>
                <a:cs typeface="Arial" panose="020B0604020202020204" pitchFamily="34" charset="0"/>
              </a:rPr>
              <a:t>Stand out from the crowd by </a:t>
            </a:r>
          </a:p>
          <a:p>
            <a:pPr algn="ctr"/>
            <a:r>
              <a:rPr lang="en-US" sz="3200" b="1" dirty="0">
                <a:solidFill>
                  <a:srgbClr val="008000"/>
                </a:solidFill>
                <a:latin typeface="Arial" panose="020B0604020202020204" pitchFamily="34" charset="0"/>
                <a:cs typeface="Arial" panose="020B0604020202020204" pitchFamily="34" charset="0"/>
              </a:rPr>
              <a:t>earning the NCRC</a:t>
            </a:r>
            <a:r>
              <a:rPr lang="en-US" sz="3200" b="1" dirty="0">
                <a:latin typeface="Arial" panose="020B0604020202020204" pitchFamily="34" charset="0"/>
                <a:cs typeface="Arial" panose="020B0604020202020204" pitchFamily="34" charset="0"/>
              </a:rPr>
              <a:t>.</a:t>
            </a: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7200" y="6172200"/>
            <a:ext cx="3165451" cy="38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2808469"/>
      </p:ext>
    </p:extLst>
  </p:cSld>
  <p:clrMapOvr>
    <a:masterClrMapping/>
  </p:clrMapOvr>
  <mc:AlternateContent xmlns:mc="http://schemas.openxmlformats.org/markup-compatibility/2006" xmlns:p14="http://schemas.microsoft.com/office/powerpoint/2010/main">
    <mc:Choice Requires="p14">
      <p:transition spd="slow" p14:dur="1200" advClick="0" advTm="15000">
        <p14:prism/>
      </p:transition>
    </mc:Choice>
    <mc:Fallback xmlns="">
      <p:transition spd="slow" advClick="0" advTm="15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6DEF42-3AA7-9849-A3D0-B142214D6DF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5802680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4440" r="26033"/>
          <a:stretch/>
        </p:blipFill>
        <p:spPr>
          <a:xfrm>
            <a:off x="6705601" y="-1"/>
            <a:ext cx="5486400" cy="6784273"/>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 b="-1048"/>
          <a:stretch/>
        </p:blipFill>
        <p:spPr>
          <a:xfrm>
            <a:off x="508000" y="5181600"/>
            <a:ext cx="3454400" cy="1338424"/>
          </a:xfrm>
          <a:prstGeom prst="rect">
            <a:avLst/>
          </a:prstGeom>
        </p:spPr>
      </p:pic>
      <p:sp>
        <p:nvSpPr>
          <p:cNvPr id="3" name="Rectangle 2"/>
          <p:cNvSpPr/>
          <p:nvPr/>
        </p:nvSpPr>
        <p:spPr>
          <a:xfrm>
            <a:off x="406400" y="449758"/>
            <a:ext cx="8432800" cy="913007"/>
          </a:xfrm>
          <a:prstGeom prst="rect">
            <a:avLst/>
          </a:prstGeom>
        </p:spPr>
        <p:txBody>
          <a:bodyPr wrap="square">
            <a:spAutoFit/>
          </a:bodyPr>
          <a:lstStyle/>
          <a:p>
            <a:r>
              <a:rPr lang="en-US" altLang="en-US" sz="5333" b="1" dirty="0">
                <a:solidFill>
                  <a:srgbClr val="00853F"/>
                </a:solidFill>
                <a:latin typeface="Arial" panose="020B0604020202020204" pitchFamily="34" charset="0"/>
                <a:cs typeface="Arial" panose="020B0604020202020204" pitchFamily="34" charset="0"/>
              </a:rPr>
              <a:t>Vocational Services</a:t>
            </a:r>
          </a:p>
        </p:txBody>
      </p:sp>
      <p:sp>
        <p:nvSpPr>
          <p:cNvPr id="6" name="Rectangle 5"/>
          <p:cNvSpPr/>
          <p:nvPr/>
        </p:nvSpPr>
        <p:spPr>
          <a:xfrm>
            <a:off x="406400" y="1371601"/>
            <a:ext cx="8128000" cy="3785652"/>
          </a:xfrm>
          <a:prstGeom prst="rect">
            <a:avLst/>
          </a:prstGeom>
        </p:spPr>
        <p:txBody>
          <a:bodyPr wrap="square">
            <a:spAutoFit/>
          </a:bodyPr>
          <a:lstStyle/>
          <a:p>
            <a:r>
              <a:rPr lang="en-US" sz="2400" b="1" dirty="0">
                <a:latin typeface="Arial" panose="020B0604020202020204" pitchFamily="34" charset="0"/>
                <a:cs typeface="Arial" panose="020B0604020202020204" pitchFamily="34" charset="0"/>
              </a:rPr>
              <a:t>The Kentucky Career Center helps Kentuckians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with disabilities achieve suitable employment and independence.</a:t>
            </a:r>
          </a:p>
          <a:p>
            <a:r>
              <a:rPr lang="en-US" sz="2400" b="1" dirty="0">
                <a:latin typeface="Arial" panose="020B0604020202020204" pitchFamily="34" charset="0"/>
                <a:cs typeface="Arial" panose="020B0604020202020204" pitchFamily="34" charset="0"/>
              </a:rPr>
              <a:t> </a:t>
            </a:r>
          </a:p>
          <a:p>
            <a:r>
              <a:rPr lang="en-US" sz="2400" b="1" dirty="0">
                <a:latin typeface="Arial" panose="020B0604020202020204" pitchFamily="34" charset="0"/>
                <a:cs typeface="Arial" panose="020B0604020202020204" pitchFamily="34" charset="0"/>
              </a:rPr>
              <a:t>Whatever your disability, we work with you on an individual basis to assist you in reaching your goals. This includes specialized services for the blind. </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It all starts with a one-on-one meeting with you to determine whether you are eligible for our services</a:t>
            </a:r>
            <a:r>
              <a:rPr lang="en-US"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05703168"/>
      </p:ext>
    </p:extLst>
  </p:cSld>
  <p:clrMapOvr>
    <a:masterClrMapping/>
  </p:clrMapOvr>
  <mc:AlternateContent xmlns:mc="http://schemas.openxmlformats.org/markup-compatibility/2006" xmlns:p14="http://schemas.microsoft.com/office/powerpoint/2010/main">
    <mc:Choice Requires="p14">
      <p:transition spd="slow" p14:dur="1200" advClick="0" advTm="15000">
        <p14:prism/>
      </p:transition>
    </mc:Choice>
    <mc:Fallback xmlns="">
      <p:transition spd="slow" advClick="0" advTm="15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4440" r="26033"/>
          <a:stretch/>
        </p:blipFill>
        <p:spPr>
          <a:xfrm>
            <a:off x="6705601" y="-1"/>
            <a:ext cx="5486400" cy="6784273"/>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 b="-1048"/>
          <a:stretch/>
        </p:blipFill>
        <p:spPr>
          <a:xfrm>
            <a:off x="508000" y="5181600"/>
            <a:ext cx="3454400" cy="1338424"/>
          </a:xfrm>
          <a:prstGeom prst="rect">
            <a:avLst/>
          </a:prstGeom>
        </p:spPr>
      </p:pic>
      <p:sp>
        <p:nvSpPr>
          <p:cNvPr id="3" name="Rectangle 2"/>
          <p:cNvSpPr/>
          <p:nvPr/>
        </p:nvSpPr>
        <p:spPr>
          <a:xfrm>
            <a:off x="406400" y="449758"/>
            <a:ext cx="8432800" cy="913007"/>
          </a:xfrm>
          <a:prstGeom prst="rect">
            <a:avLst/>
          </a:prstGeom>
        </p:spPr>
        <p:txBody>
          <a:bodyPr wrap="square">
            <a:spAutoFit/>
          </a:bodyPr>
          <a:lstStyle/>
          <a:p>
            <a:r>
              <a:rPr lang="en-US" altLang="en-US" sz="5333" b="1" dirty="0">
                <a:solidFill>
                  <a:srgbClr val="00853F"/>
                </a:solidFill>
                <a:latin typeface="Arial" panose="020B0604020202020204" pitchFamily="34" charset="0"/>
                <a:cs typeface="Arial" panose="020B0604020202020204" pitchFamily="34" charset="0"/>
              </a:rPr>
              <a:t>Vocational Services</a:t>
            </a:r>
          </a:p>
        </p:txBody>
      </p:sp>
      <p:sp>
        <p:nvSpPr>
          <p:cNvPr id="6" name="Rectangle 5"/>
          <p:cNvSpPr/>
          <p:nvPr/>
        </p:nvSpPr>
        <p:spPr>
          <a:xfrm>
            <a:off x="406400" y="1371600"/>
            <a:ext cx="8128000" cy="3539430"/>
          </a:xfrm>
          <a:prstGeom prst="rect">
            <a:avLst/>
          </a:prstGeom>
        </p:spPr>
        <p:txBody>
          <a:bodyPr wrap="square">
            <a:spAutoFit/>
          </a:bodyPr>
          <a:lstStyle/>
          <a:p>
            <a:r>
              <a:rPr lang="en-US" sz="3200" b="1" dirty="0">
                <a:latin typeface="Arial" panose="020B0604020202020204" pitchFamily="34" charset="0"/>
                <a:cs typeface="Arial" panose="020B0604020202020204" pitchFamily="34" charset="0"/>
              </a:rPr>
              <a:t>Among the variety of services we offer:</a:t>
            </a:r>
          </a:p>
          <a:p>
            <a:endParaRPr lang="en-US" sz="3200" b="1" dirty="0">
              <a:latin typeface="Arial" panose="020B0604020202020204" pitchFamily="34" charset="0"/>
              <a:cs typeface="Arial" panose="020B0604020202020204" pitchFamily="34" charset="0"/>
            </a:endParaRPr>
          </a:p>
          <a:p>
            <a:pPr marL="457189" indent="-457189">
              <a:buFont typeface="Arial" panose="020B0604020202020204" pitchFamily="34" charset="0"/>
              <a:buChar char="•"/>
            </a:pPr>
            <a:r>
              <a:rPr lang="en-US" sz="3200" b="1" dirty="0">
                <a:latin typeface="Arial" panose="020B0604020202020204" pitchFamily="34" charset="0"/>
                <a:cs typeface="Arial" panose="020B0604020202020204" pitchFamily="34" charset="0"/>
              </a:rPr>
              <a:t>assessment for determining eligibility and vocational rehabilitation needs</a:t>
            </a:r>
          </a:p>
          <a:p>
            <a:pPr marL="457189" indent="-457189">
              <a:buFont typeface="Arial" panose="020B0604020202020204" pitchFamily="34" charset="0"/>
              <a:buChar char="•"/>
            </a:pPr>
            <a:r>
              <a:rPr lang="en-US" sz="3200" b="1" dirty="0">
                <a:latin typeface="Arial" panose="020B0604020202020204" pitchFamily="34" charset="0"/>
                <a:cs typeface="Arial" panose="020B0604020202020204" pitchFamily="34" charset="0"/>
              </a:rPr>
              <a:t>counseling and guidance</a:t>
            </a:r>
          </a:p>
          <a:p>
            <a:pPr marL="457189" indent="-457189">
              <a:buFont typeface="Arial" panose="020B0604020202020204" pitchFamily="34" charset="0"/>
              <a:buChar char="•"/>
            </a:pPr>
            <a:r>
              <a:rPr lang="en-US" sz="3200" b="1" dirty="0">
                <a:latin typeface="Arial" panose="020B0604020202020204" pitchFamily="34" charset="0"/>
                <a:cs typeface="Arial" panose="020B0604020202020204" pitchFamily="34" charset="0"/>
              </a:rPr>
              <a:t>vocational and other training services </a:t>
            </a:r>
          </a:p>
          <a:p>
            <a:pPr marL="457189" indent="-457189">
              <a:buFont typeface="Arial" panose="020B0604020202020204" pitchFamily="34" charset="0"/>
              <a:buChar char="•"/>
            </a:pPr>
            <a:r>
              <a:rPr lang="en-US" sz="3200" b="1" dirty="0">
                <a:latin typeface="Arial" panose="020B0604020202020204" pitchFamily="34" charset="0"/>
                <a:cs typeface="Arial" panose="020B0604020202020204" pitchFamily="34" charset="0"/>
              </a:rPr>
              <a:t>supported employment </a:t>
            </a:r>
          </a:p>
        </p:txBody>
      </p:sp>
    </p:spTree>
    <p:extLst>
      <p:ext uri="{BB962C8B-B14F-4D97-AF65-F5344CB8AC3E}">
        <p14:creationId xmlns:p14="http://schemas.microsoft.com/office/powerpoint/2010/main" val="743741275"/>
      </p:ext>
    </p:extLst>
  </p:cSld>
  <p:clrMapOvr>
    <a:masterClrMapping/>
  </p:clrMapOvr>
  <mc:AlternateContent xmlns:mc="http://schemas.openxmlformats.org/markup-compatibility/2006" xmlns:p14="http://schemas.microsoft.com/office/powerpoint/2010/main">
    <mc:Choice Requires="p14">
      <p:transition spd="slow" p14:dur="1200" advClick="0" advTm="15000">
        <p14:prism/>
      </p:transition>
    </mc:Choice>
    <mc:Fallback xmlns="">
      <p:transition spd="slow" advClick="0" advTm="15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4440" r="26033"/>
          <a:stretch/>
        </p:blipFill>
        <p:spPr>
          <a:xfrm>
            <a:off x="6705601" y="-1"/>
            <a:ext cx="5486400" cy="6784273"/>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 b="-1048"/>
          <a:stretch/>
        </p:blipFill>
        <p:spPr>
          <a:xfrm>
            <a:off x="508000" y="5181600"/>
            <a:ext cx="3454400" cy="1338424"/>
          </a:xfrm>
          <a:prstGeom prst="rect">
            <a:avLst/>
          </a:prstGeom>
        </p:spPr>
      </p:pic>
      <p:sp>
        <p:nvSpPr>
          <p:cNvPr id="3" name="Rectangle 2"/>
          <p:cNvSpPr/>
          <p:nvPr/>
        </p:nvSpPr>
        <p:spPr>
          <a:xfrm>
            <a:off x="406400" y="279400"/>
            <a:ext cx="8432800" cy="913007"/>
          </a:xfrm>
          <a:prstGeom prst="rect">
            <a:avLst/>
          </a:prstGeom>
        </p:spPr>
        <p:txBody>
          <a:bodyPr wrap="square">
            <a:spAutoFit/>
          </a:bodyPr>
          <a:lstStyle/>
          <a:p>
            <a:r>
              <a:rPr lang="en-US" altLang="en-US" sz="5333" b="1" dirty="0">
                <a:solidFill>
                  <a:srgbClr val="00853F"/>
                </a:solidFill>
                <a:latin typeface="Arial" panose="020B0604020202020204" pitchFamily="34" charset="0"/>
                <a:cs typeface="Arial" panose="020B0604020202020204" pitchFamily="34" charset="0"/>
              </a:rPr>
              <a:t>Vocational Services</a:t>
            </a:r>
          </a:p>
        </p:txBody>
      </p:sp>
      <p:sp>
        <p:nvSpPr>
          <p:cNvPr id="6" name="Rectangle 5"/>
          <p:cNvSpPr/>
          <p:nvPr/>
        </p:nvSpPr>
        <p:spPr>
          <a:xfrm>
            <a:off x="406400" y="1193800"/>
            <a:ext cx="8128000" cy="4031873"/>
          </a:xfrm>
          <a:prstGeom prst="rect">
            <a:avLst/>
          </a:prstGeom>
        </p:spPr>
        <p:txBody>
          <a:bodyPr wrap="square">
            <a:spAutoFit/>
          </a:bodyPr>
          <a:lstStyle/>
          <a:p>
            <a:r>
              <a:rPr lang="en-US" sz="3200" b="1" dirty="0">
                <a:latin typeface="Arial" panose="020B0604020202020204" pitchFamily="34" charset="0"/>
                <a:cs typeface="Arial" panose="020B0604020202020204" pitchFamily="34" charset="0"/>
              </a:rPr>
              <a:t>Among the variety of services we offer:</a:t>
            </a:r>
          </a:p>
          <a:p>
            <a:endParaRPr lang="en-US" sz="3200" b="1" dirty="0">
              <a:latin typeface="Arial" panose="020B0604020202020204" pitchFamily="34" charset="0"/>
              <a:cs typeface="Arial" panose="020B0604020202020204" pitchFamily="34" charset="0"/>
            </a:endParaRPr>
          </a:p>
          <a:p>
            <a:pPr marL="457189" indent="-457189">
              <a:buFont typeface="Arial" panose="020B0604020202020204" pitchFamily="34" charset="0"/>
              <a:buChar char="•"/>
            </a:pPr>
            <a:r>
              <a:rPr lang="en-US" sz="3200" b="1" dirty="0">
                <a:latin typeface="Arial" panose="020B0604020202020204" pitchFamily="34" charset="0"/>
                <a:cs typeface="Arial" panose="020B0604020202020204" pitchFamily="34" charset="0"/>
              </a:rPr>
              <a:t>personal assistance services </a:t>
            </a:r>
          </a:p>
          <a:p>
            <a:pPr marL="457189" indent="-457189">
              <a:buFont typeface="Arial" panose="020B0604020202020204" pitchFamily="34" charset="0"/>
              <a:buChar char="•"/>
            </a:pPr>
            <a:r>
              <a:rPr lang="en-US" sz="3200" b="1" dirty="0">
                <a:latin typeface="Arial" panose="020B0604020202020204" pitchFamily="34" charset="0"/>
                <a:cs typeface="Arial" panose="020B0604020202020204" pitchFamily="34" charset="0"/>
              </a:rPr>
              <a:t>transition services (from school to employment) </a:t>
            </a:r>
          </a:p>
          <a:p>
            <a:pPr marL="457189" indent="-457189">
              <a:buFont typeface="Arial" panose="020B0604020202020204" pitchFamily="34" charset="0"/>
              <a:buChar char="•"/>
            </a:pPr>
            <a:r>
              <a:rPr lang="en-US" sz="3200" b="1" dirty="0">
                <a:latin typeface="Arial" panose="020B0604020202020204" pitchFamily="34" charset="0"/>
                <a:cs typeface="Arial" panose="020B0604020202020204" pitchFamily="34" charset="0"/>
              </a:rPr>
              <a:t>support services (such as transportation, interpreter and note-taking services) </a:t>
            </a:r>
          </a:p>
        </p:txBody>
      </p:sp>
    </p:spTree>
    <p:extLst>
      <p:ext uri="{BB962C8B-B14F-4D97-AF65-F5344CB8AC3E}">
        <p14:creationId xmlns:p14="http://schemas.microsoft.com/office/powerpoint/2010/main" val="3131871328"/>
      </p:ext>
    </p:extLst>
  </p:cSld>
  <p:clrMapOvr>
    <a:masterClrMapping/>
  </p:clrMapOvr>
  <mc:AlternateContent xmlns:mc="http://schemas.openxmlformats.org/markup-compatibility/2006" xmlns:p14="http://schemas.microsoft.com/office/powerpoint/2010/main">
    <mc:Choice Requires="p14">
      <p:transition spd="slow" p14:dur="1200" advClick="0" advTm="15000">
        <p14:prism/>
      </p:transition>
    </mc:Choice>
    <mc:Fallback xmlns="">
      <p:transition spd="slow" advClick="0" advTm="15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4440" r="26033"/>
          <a:stretch/>
        </p:blipFill>
        <p:spPr>
          <a:xfrm>
            <a:off x="6705601" y="-1"/>
            <a:ext cx="5486400" cy="6784273"/>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 b="-1048"/>
          <a:stretch/>
        </p:blipFill>
        <p:spPr>
          <a:xfrm>
            <a:off x="508000" y="5181600"/>
            <a:ext cx="3454400" cy="1338424"/>
          </a:xfrm>
          <a:prstGeom prst="rect">
            <a:avLst/>
          </a:prstGeom>
        </p:spPr>
      </p:pic>
      <p:sp>
        <p:nvSpPr>
          <p:cNvPr id="3" name="Rectangle 2"/>
          <p:cNvSpPr/>
          <p:nvPr/>
        </p:nvSpPr>
        <p:spPr>
          <a:xfrm>
            <a:off x="406400" y="279400"/>
            <a:ext cx="8432800" cy="913007"/>
          </a:xfrm>
          <a:prstGeom prst="rect">
            <a:avLst/>
          </a:prstGeom>
        </p:spPr>
        <p:txBody>
          <a:bodyPr wrap="square">
            <a:spAutoFit/>
          </a:bodyPr>
          <a:lstStyle/>
          <a:p>
            <a:r>
              <a:rPr lang="en-US" altLang="en-US" sz="5333" b="1" dirty="0">
                <a:solidFill>
                  <a:srgbClr val="00853F"/>
                </a:solidFill>
                <a:latin typeface="Arial" panose="020B0604020202020204" pitchFamily="34" charset="0"/>
                <a:cs typeface="Arial" panose="020B0604020202020204" pitchFamily="34" charset="0"/>
              </a:rPr>
              <a:t>Vocational Services</a:t>
            </a:r>
          </a:p>
        </p:txBody>
      </p:sp>
      <p:sp>
        <p:nvSpPr>
          <p:cNvPr id="6" name="Rectangle 5"/>
          <p:cNvSpPr/>
          <p:nvPr/>
        </p:nvSpPr>
        <p:spPr>
          <a:xfrm>
            <a:off x="203200" y="1093550"/>
            <a:ext cx="8737600" cy="4031873"/>
          </a:xfrm>
          <a:prstGeom prst="rect">
            <a:avLst/>
          </a:prstGeom>
        </p:spPr>
        <p:txBody>
          <a:bodyPr wrap="square">
            <a:spAutoFit/>
          </a:bodyPr>
          <a:lstStyle/>
          <a:p>
            <a:r>
              <a:rPr lang="en-US" sz="3200" b="1" dirty="0">
                <a:latin typeface="Arial" panose="020B0604020202020204" pitchFamily="34" charset="0"/>
                <a:cs typeface="Arial" panose="020B0604020202020204" pitchFamily="34" charset="0"/>
              </a:rPr>
              <a:t>Among the variety of services we offer:</a:t>
            </a:r>
          </a:p>
          <a:p>
            <a:endParaRPr lang="en-US" sz="3200" b="1" dirty="0">
              <a:latin typeface="Arial" panose="020B0604020202020204" pitchFamily="34" charset="0"/>
              <a:cs typeface="Arial" panose="020B0604020202020204" pitchFamily="34" charset="0"/>
            </a:endParaRPr>
          </a:p>
          <a:p>
            <a:pPr marL="457189" indent="-457189">
              <a:buFont typeface="Arial" panose="020B0604020202020204" pitchFamily="34" charset="0"/>
              <a:buChar char="•"/>
            </a:pPr>
            <a:r>
              <a:rPr lang="en-US" sz="3200" b="1" dirty="0">
                <a:latin typeface="Arial" panose="020B0604020202020204" pitchFamily="34" charset="0"/>
                <a:cs typeface="Arial" panose="020B0604020202020204" pitchFamily="34" charset="0"/>
              </a:rPr>
              <a:t>rehabilitation technology – vehicle modifications, workplace accessibility modifications, telecommunications, sensory and other technological aids and devices</a:t>
            </a:r>
          </a:p>
          <a:p>
            <a:pPr marL="457189" indent="-457189">
              <a:buFont typeface="Arial" panose="020B0604020202020204" pitchFamily="34" charset="0"/>
              <a:buChar char="•"/>
            </a:pPr>
            <a:r>
              <a:rPr lang="en-US" sz="3200" b="1" dirty="0">
                <a:latin typeface="Arial" panose="020B0604020202020204" pitchFamily="34" charset="0"/>
                <a:cs typeface="Arial" panose="020B0604020202020204" pitchFamily="34" charset="0"/>
              </a:rPr>
              <a:t>job placement and job retention services </a:t>
            </a:r>
          </a:p>
        </p:txBody>
      </p:sp>
    </p:spTree>
    <p:extLst>
      <p:ext uri="{BB962C8B-B14F-4D97-AF65-F5344CB8AC3E}">
        <p14:creationId xmlns:p14="http://schemas.microsoft.com/office/powerpoint/2010/main" val="203792656"/>
      </p:ext>
    </p:extLst>
  </p:cSld>
  <p:clrMapOvr>
    <a:masterClrMapping/>
  </p:clrMapOvr>
  <mc:AlternateContent xmlns:mc="http://schemas.openxmlformats.org/markup-compatibility/2006" xmlns:p14="http://schemas.microsoft.com/office/powerpoint/2010/main">
    <mc:Choice Requires="p14">
      <p:transition spd="slow" p14:dur="1200" advClick="0" advTm="15000">
        <p14:prism/>
      </p:transition>
    </mc:Choice>
    <mc:Fallback xmlns="">
      <p:transition spd="slow" advClick="0" advTm="1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08397-4855-4D12-B234-C696FD3A4D09}"/>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C9843FC1-E627-438C-BBA7-4E4C929359BE}"/>
              </a:ext>
            </a:extLst>
          </p:cNvPr>
          <p:cNvPicPr>
            <a:picLocks noGrp="1" noChangeAspect="1"/>
          </p:cNvPicPr>
          <p:nvPr>
            <p:ph sz="half" idx="1"/>
          </p:nvPr>
        </p:nvPicPr>
        <p:blipFill>
          <a:blip r:embed="rId3"/>
          <a:stretch>
            <a:fillRect/>
          </a:stretch>
        </p:blipFill>
        <p:spPr>
          <a:xfrm>
            <a:off x="-12238" y="1568649"/>
            <a:ext cx="6005572" cy="3378135"/>
          </a:xfrm>
        </p:spPr>
      </p:pic>
      <p:sp>
        <p:nvSpPr>
          <p:cNvPr id="4" name="Content Placeholder 3">
            <a:extLst>
              <a:ext uri="{FF2B5EF4-FFF2-40B4-BE49-F238E27FC236}">
                <a16:creationId xmlns:a16="http://schemas.microsoft.com/office/drawing/2014/main" id="{70BBB7AF-C3AF-4CDA-AED5-749F924341BE}"/>
              </a:ext>
            </a:extLst>
          </p:cNvPr>
          <p:cNvSpPr>
            <a:spLocks noGrp="1"/>
          </p:cNvSpPr>
          <p:nvPr>
            <p:ph sz="half" idx="2"/>
          </p:nvPr>
        </p:nvSpPr>
        <p:spPr>
          <a:xfrm>
            <a:off x="5682053" y="1491670"/>
            <a:ext cx="6272022" cy="2383586"/>
          </a:xfrm>
        </p:spPr>
        <p:txBody>
          <a:bodyPr>
            <a:normAutofit fontScale="92500" lnSpcReduction="20000"/>
          </a:bodyPr>
          <a:lstStyle/>
          <a:p>
            <a:pPr marL="0" indent="0">
              <a:buNone/>
            </a:pPr>
            <a:endParaRPr lang="en-US" dirty="0"/>
          </a:p>
          <a:p>
            <a:pPr marL="0" indent="0">
              <a:buNone/>
            </a:pPr>
            <a:endParaRPr lang="en-US" dirty="0"/>
          </a:p>
          <a:p>
            <a:pPr marL="0" indent="0">
              <a:buNone/>
            </a:pPr>
            <a:endParaRPr lang="en-US" dirty="0"/>
          </a:p>
          <a:p>
            <a:pPr marL="0" indent="0" algn="ctr">
              <a:buNone/>
            </a:pPr>
            <a:r>
              <a:rPr lang="en-US" sz="3600" dirty="0"/>
              <a:t>A one-stop solution for employers and job seekers</a:t>
            </a:r>
          </a:p>
          <a:p>
            <a:endParaRPr lang="en-US" dirty="0"/>
          </a:p>
        </p:txBody>
      </p:sp>
    </p:spTree>
    <p:extLst>
      <p:ext uri="{BB962C8B-B14F-4D97-AF65-F5344CB8AC3E}">
        <p14:creationId xmlns:p14="http://schemas.microsoft.com/office/powerpoint/2010/main" val="19002759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gray">
          <a:xfrm>
            <a:off x="1522327" y="2514600"/>
            <a:ext cx="4676101" cy="3389179"/>
          </a:xfrm>
          <a:prstGeom prst="rect">
            <a:avLst/>
          </a:prstGeom>
          <a:solidFill>
            <a:schemeClr val="accent6"/>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7" name="Rectangle 6"/>
          <p:cNvSpPr/>
          <p:nvPr/>
        </p:nvSpPr>
        <p:spPr bwMode="gray">
          <a:xfrm>
            <a:off x="1522328" y="1467380"/>
            <a:ext cx="9145673" cy="1060601"/>
          </a:xfrm>
          <a:prstGeom prst="rect">
            <a:avLst/>
          </a:prstGeom>
          <a:solidFill>
            <a:schemeClr val="accent4">
              <a:lumMod val="5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30" name="Oval 29"/>
          <p:cNvSpPr/>
          <p:nvPr/>
        </p:nvSpPr>
        <p:spPr bwMode="gray">
          <a:xfrm>
            <a:off x="2317377" y="3281819"/>
            <a:ext cx="2456564" cy="2456564"/>
          </a:xfrm>
          <a:prstGeom prst="ellipse">
            <a:avLst/>
          </a:prstGeom>
          <a:solidFill>
            <a:schemeClr val="accent6">
              <a:lumMod val="40000"/>
              <a:lumOff val="6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2" name="Text Placeholder 1">
            <a:extLst>
              <a:ext uri="{FF2B5EF4-FFF2-40B4-BE49-F238E27FC236}">
                <a16:creationId xmlns:a16="http://schemas.microsoft.com/office/drawing/2014/main" id="{53E9B690-81ED-4CAA-851E-63A2046A9E4F}"/>
              </a:ext>
            </a:extLst>
          </p:cNvPr>
          <p:cNvSpPr>
            <a:spLocks noGrp="1"/>
          </p:cNvSpPr>
          <p:nvPr>
            <p:ph type="body" sz="quarter" idx="4294967295"/>
          </p:nvPr>
        </p:nvSpPr>
        <p:spPr>
          <a:xfrm>
            <a:off x="0" y="841375"/>
            <a:ext cx="8637588" cy="625475"/>
          </a:xfrm>
        </p:spPr>
        <p:txBody>
          <a:bodyPr>
            <a:normAutofit fontScale="85000" lnSpcReduction="20000"/>
          </a:bodyPr>
          <a:lstStyle/>
          <a:p>
            <a:r>
              <a:rPr lang="en-US" sz="1867" dirty="0">
                <a:solidFill>
                  <a:schemeClr val="tx1"/>
                </a:solidFill>
                <a:latin typeface="Verdana" panose="020B0604030504040204" pitchFamily="34" charset="0"/>
                <a:ea typeface="Times New Roman" panose="02020603050405020304" pitchFamily="18" charset="0"/>
                <a:cs typeface="Times New Roman" panose="02020603050405020304" pitchFamily="18" charset="0"/>
              </a:rPr>
              <a:t>Kentucky HEALTH </a:t>
            </a:r>
            <a:r>
              <a:rPr lang="en-US" sz="1867" dirty="0">
                <a:solidFill>
                  <a:schemeClr val="tx1"/>
                </a:solidFill>
              </a:rPr>
              <a:t>(Helping to Engage &amp; Achieve Long Term Health)</a:t>
            </a:r>
            <a:r>
              <a:rPr lang="en-US" sz="1867" dirty="0">
                <a:solidFill>
                  <a:schemeClr val="tx1"/>
                </a:solidFill>
                <a:latin typeface="Verdana" panose="020B0604030504040204" pitchFamily="34" charset="0"/>
                <a:cs typeface="Times New Roman" panose="02020603050405020304" pitchFamily="18" charset="0"/>
              </a:rPr>
              <a:t> </a:t>
            </a:r>
            <a:r>
              <a:rPr lang="en-US" sz="1867" dirty="0">
                <a:solidFill>
                  <a:schemeClr val="tx1"/>
                </a:solidFill>
                <a:latin typeface="Verdana" panose="020B0604030504040204" pitchFamily="34" charset="0"/>
                <a:ea typeface="Times New Roman" panose="02020603050405020304" pitchFamily="18" charset="0"/>
                <a:cs typeface="Times New Roman" panose="02020603050405020304" pitchFamily="18" charset="0"/>
              </a:rPr>
              <a:t>is Kentucky’s new health and well-being program for some Medicaid recipients.</a:t>
            </a:r>
          </a:p>
          <a:p>
            <a:endParaRPr lang="en-US" sz="1500" dirty="0">
              <a:solidFill>
                <a:schemeClr val="tx1"/>
              </a:solidFill>
              <a:latin typeface="Verdana" panose="020B0604030504040204" pitchFamily="34" charset="0"/>
              <a:ea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7A3B94F2-6FB2-4E1A-B683-9B50DD47EDA1}"/>
              </a:ext>
            </a:extLst>
          </p:cNvPr>
          <p:cNvSpPr>
            <a:spLocks noGrp="1"/>
          </p:cNvSpPr>
          <p:nvPr>
            <p:ph type="title" idx="4294967295"/>
          </p:nvPr>
        </p:nvSpPr>
        <p:spPr>
          <a:xfrm>
            <a:off x="3819525" y="280988"/>
            <a:ext cx="8372475" cy="333375"/>
          </a:xfrm>
        </p:spPr>
        <p:txBody>
          <a:bodyPr>
            <a:normAutofit fontScale="90000"/>
          </a:bodyPr>
          <a:lstStyle/>
          <a:p>
            <a:pPr lvl="1"/>
            <a:r>
              <a:rPr lang="en-US" sz="4267" b="1" dirty="0">
                <a:solidFill>
                  <a:schemeClr val="accent4"/>
                </a:solidFill>
                <a:latin typeface="+mj-lt"/>
              </a:rPr>
              <a:t>Kentucky HEALTH</a:t>
            </a:r>
            <a:endParaRPr lang="en-US" sz="4267" dirty="0">
              <a:solidFill>
                <a:schemeClr val="accent4"/>
              </a:solidFill>
              <a:latin typeface="+mj-lt"/>
            </a:endParaRPr>
          </a:p>
        </p:txBody>
      </p:sp>
      <p:sp>
        <p:nvSpPr>
          <p:cNvPr id="4" name="Rectangle 3"/>
          <p:cNvSpPr/>
          <p:nvPr/>
        </p:nvSpPr>
        <p:spPr>
          <a:xfrm>
            <a:off x="1925781" y="1212520"/>
            <a:ext cx="8234219" cy="307777"/>
          </a:xfrm>
          <a:prstGeom prst="rect">
            <a:avLst/>
          </a:prstGeom>
        </p:spPr>
        <p:txBody>
          <a:bodyPr wrap="square">
            <a:spAutoFit/>
          </a:bodyPr>
          <a:lstStyle/>
          <a:p>
            <a:pPr defTabSz="914377">
              <a:defRPr/>
            </a:pPr>
            <a:r>
              <a:rPr lang="en-US" sz="1400" dirty="0">
                <a:solidFill>
                  <a:prstClr val="black"/>
                </a:solidFill>
                <a:latin typeface="Verdana" panose="020B0604030504040204" pitchFamily="34" charset="0"/>
                <a:ea typeface="Times New Roman" panose="02020603050405020304" pitchFamily="18" charset="0"/>
                <a:cs typeface="Times New Roman" panose="02020603050405020304" pitchFamily="18" charset="0"/>
              </a:rPr>
              <a:t> </a:t>
            </a:r>
            <a:endParaRPr lang="en-US" sz="1400" dirty="0">
              <a:solidFill>
                <a:prstClr val="black"/>
              </a:solidFill>
              <a:latin typeface="Verdana"/>
            </a:endParaRPr>
          </a:p>
        </p:txBody>
      </p:sp>
      <p:sp>
        <p:nvSpPr>
          <p:cNvPr id="6" name="Oval 5"/>
          <p:cNvSpPr/>
          <p:nvPr/>
        </p:nvSpPr>
        <p:spPr>
          <a:xfrm>
            <a:off x="2453793" y="3414709"/>
            <a:ext cx="2182081" cy="21820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1000" b="1" dirty="0">
                <a:latin typeface="Verdana" panose="020B0604030504040204" pitchFamily="34" charset="0"/>
                <a:ea typeface="Times New Roman" panose="02020603050405020304" pitchFamily="18" charset="0"/>
                <a:cs typeface="Times New Roman" panose="02020603050405020304" pitchFamily="18" charset="0"/>
              </a:rPr>
              <a:t> </a:t>
            </a:r>
            <a:endParaRPr lang="en-US" sz="1100"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20" name="Text Box 316"/>
          <p:cNvSpPr txBox="1"/>
          <p:nvPr/>
        </p:nvSpPr>
        <p:spPr>
          <a:xfrm>
            <a:off x="2430065" y="3828797"/>
            <a:ext cx="2242275" cy="155600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US" sz="2400" b="1" dirty="0">
                <a:solidFill>
                  <a:srgbClr val="FFFFFF"/>
                </a:solidFill>
                <a:latin typeface="Verdana" panose="020B0604030504040204" pitchFamily="34" charset="0"/>
                <a:ea typeface="Times New Roman" panose="02020603050405020304" pitchFamily="18" charset="0"/>
                <a:cs typeface="Times New Roman" panose="02020603050405020304" pitchFamily="18" charset="0"/>
              </a:rPr>
              <a:t>Apply</a:t>
            </a:r>
            <a:r>
              <a:rPr lang="en-US" dirty="0">
                <a:solidFill>
                  <a:srgbClr val="FFFFFF"/>
                </a:solidFill>
                <a:latin typeface="Verdana" panose="020B0604030504040204" pitchFamily="34" charset="0"/>
                <a:ea typeface="Times New Roman" panose="02020603050405020304" pitchFamily="18" charset="0"/>
                <a:cs typeface="Times New Roman" panose="02020603050405020304" pitchFamily="18" charset="0"/>
              </a:rPr>
              <a:t> for a Kentucky HEALTH program </a:t>
            </a:r>
            <a:r>
              <a:rPr lang="en-US" sz="2400" b="1" dirty="0">
                <a:solidFill>
                  <a:srgbClr val="FFFFFF"/>
                </a:solidFill>
                <a:latin typeface="Verdana" panose="020B0604030504040204" pitchFamily="34" charset="0"/>
                <a:ea typeface="Times New Roman" panose="02020603050405020304" pitchFamily="18" charset="0"/>
                <a:cs typeface="Times New Roman" panose="02020603050405020304" pitchFamily="18" charset="0"/>
              </a:rPr>
              <a:t>TODAY!</a:t>
            </a:r>
            <a:endParaRPr lang="en-US" sz="2400" b="1"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35" name="Rectangle 34"/>
          <p:cNvSpPr/>
          <p:nvPr/>
        </p:nvSpPr>
        <p:spPr>
          <a:xfrm>
            <a:off x="1524002" y="6103700"/>
            <a:ext cx="9143999" cy="748988"/>
          </a:xfrm>
          <a:prstGeom prst="rect">
            <a:avLst/>
          </a:prstGeom>
        </p:spPr>
        <p:txBody>
          <a:bodyPr wrap="square">
            <a:spAutoFit/>
          </a:bodyPr>
          <a:lstStyle/>
          <a:p>
            <a:pPr algn="ctr"/>
            <a:r>
              <a:rPr lang="en-US" sz="4267" dirty="0">
                <a:latin typeface="+mj-lt"/>
              </a:rPr>
              <a:t>Visit </a:t>
            </a:r>
            <a:r>
              <a:rPr lang="en-US" sz="4267" b="1" dirty="0">
                <a:latin typeface="+mj-lt"/>
              </a:rPr>
              <a:t>KentuckyHEALTH.ky.gov</a:t>
            </a:r>
            <a:endParaRPr lang="en-US" sz="4267" b="1"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0004" y="1563352"/>
            <a:ext cx="3625773" cy="95124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7202" y="2563474"/>
            <a:ext cx="5130799" cy="3390117"/>
          </a:xfrm>
          <a:prstGeom prst="rect">
            <a:avLst/>
          </a:prstGeom>
        </p:spPr>
      </p:pic>
      <p:sp>
        <p:nvSpPr>
          <p:cNvPr id="29" name="Rectangle 28"/>
          <p:cNvSpPr/>
          <p:nvPr/>
        </p:nvSpPr>
        <p:spPr>
          <a:xfrm>
            <a:off x="1524000" y="2656998"/>
            <a:ext cx="4054405" cy="666786"/>
          </a:xfrm>
          <a:prstGeom prst="rect">
            <a:avLst/>
          </a:prstGeom>
        </p:spPr>
        <p:txBody>
          <a:bodyPr wrap="square">
            <a:spAutoFit/>
          </a:bodyPr>
          <a:lstStyle/>
          <a:p>
            <a:pPr algn="ctr"/>
            <a:r>
              <a:rPr lang="en-US" sz="3733" b="1" dirty="0">
                <a:solidFill>
                  <a:schemeClr val="bg1"/>
                </a:solidFill>
                <a:latin typeface="+mj-lt"/>
              </a:rPr>
              <a:t>Are </a:t>
            </a:r>
            <a:r>
              <a:rPr lang="en-US" sz="3733" b="1" dirty="0">
                <a:latin typeface="+mj-lt"/>
              </a:rPr>
              <a:t>YOU</a:t>
            </a:r>
            <a:r>
              <a:rPr lang="en-US" sz="3733" b="1" dirty="0">
                <a:solidFill>
                  <a:schemeClr val="bg1"/>
                </a:solidFill>
                <a:latin typeface="+mj-lt"/>
              </a:rPr>
              <a:t> qualified?</a:t>
            </a:r>
            <a:endParaRPr lang="en-US" sz="3733" b="1" dirty="0">
              <a:solidFill>
                <a:schemeClr val="bg1"/>
              </a:solidFill>
            </a:endParaRPr>
          </a:p>
        </p:txBody>
      </p:sp>
      <p:sp>
        <p:nvSpPr>
          <p:cNvPr id="9" name="Rectangle 8"/>
          <p:cNvSpPr/>
          <p:nvPr/>
        </p:nvSpPr>
        <p:spPr bwMode="gray">
          <a:xfrm>
            <a:off x="5537202" y="5153893"/>
            <a:ext cx="5130799" cy="799657"/>
          </a:xfrm>
          <a:prstGeom prst="rect">
            <a:avLst/>
          </a:prstGeom>
          <a:solidFill>
            <a:schemeClr val="accent6">
              <a:lumMod val="5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3733" b="1" dirty="0">
                <a:solidFill>
                  <a:schemeClr val="bg1"/>
                </a:solidFill>
              </a:rPr>
              <a:t>Get Started Today</a:t>
            </a:r>
          </a:p>
        </p:txBody>
      </p:sp>
    </p:spTree>
    <p:custDataLst>
      <p:tags r:id="rId1"/>
    </p:custDataLst>
    <p:extLst>
      <p:ext uri="{BB962C8B-B14F-4D97-AF65-F5344CB8AC3E}">
        <p14:creationId xmlns:p14="http://schemas.microsoft.com/office/powerpoint/2010/main" val="33686705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rotWithShape="1">
          <a:blip r:embed="rId3">
            <a:extLst>
              <a:ext uri="{28A0092B-C50C-407E-A947-70E740481C1C}">
                <a14:useLocalDpi xmlns:a14="http://schemas.microsoft.com/office/drawing/2010/main" val="0"/>
              </a:ext>
            </a:extLst>
          </a:blip>
          <a:srcRect l="74429" t="3048" r="606" b="15237"/>
          <a:stretch/>
        </p:blipFill>
        <p:spPr>
          <a:xfrm>
            <a:off x="8915687" y="1577339"/>
            <a:ext cx="1752600" cy="3295451"/>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7269" t="3048" r="606" b="15237"/>
          <a:stretch/>
        </p:blipFill>
        <p:spPr>
          <a:xfrm>
            <a:off x="1524001" y="1609409"/>
            <a:ext cx="5063231" cy="3315359"/>
          </a:xfrm>
          <a:prstGeom prst="rect">
            <a:avLst/>
          </a:prstGeom>
        </p:spPr>
      </p:pic>
      <p:sp>
        <p:nvSpPr>
          <p:cNvPr id="38" name="Rectangle 37"/>
          <p:cNvSpPr/>
          <p:nvPr/>
        </p:nvSpPr>
        <p:spPr bwMode="gray">
          <a:xfrm>
            <a:off x="1524000" y="5232781"/>
            <a:ext cx="9144000" cy="1102211"/>
          </a:xfrm>
          <a:prstGeom prst="rect">
            <a:avLst/>
          </a:prstGeom>
          <a:solidFill>
            <a:srgbClr val="FFCF65"/>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35" name="Rounded Rectangle 34"/>
          <p:cNvSpPr/>
          <p:nvPr/>
        </p:nvSpPr>
        <p:spPr bwMode="gray">
          <a:xfrm>
            <a:off x="4927601" y="1871291"/>
            <a:ext cx="5723308" cy="3001499"/>
          </a:xfrm>
          <a:prstGeom prst="roundRect">
            <a:avLst/>
          </a:prstGeom>
          <a:solidFill>
            <a:schemeClr val="accent1">
              <a:lumMod val="20000"/>
              <a:lumOff val="80000"/>
            </a:schemeClr>
          </a:solidFill>
          <a:ln w="19050" algn="ctr">
            <a:solidFill>
              <a:schemeClr val="accent2"/>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3" name="Title 2">
            <a:extLst>
              <a:ext uri="{FF2B5EF4-FFF2-40B4-BE49-F238E27FC236}">
                <a16:creationId xmlns:a16="http://schemas.microsoft.com/office/drawing/2014/main" id="{E9328DD1-9300-440A-82B4-B4B7FED7927E}"/>
              </a:ext>
            </a:extLst>
          </p:cNvPr>
          <p:cNvSpPr>
            <a:spLocks noGrp="1"/>
          </p:cNvSpPr>
          <p:nvPr>
            <p:ph type="title" idx="4294967295"/>
          </p:nvPr>
        </p:nvSpPr>
        <p:spPr>
          <a:xfrm>
            <a:off x="3424238" y="246063"/>
            <a:ext cx="8767762" cy="423862"/>
          </a:xfrm>
        </p:spPr>
        <p:txBody>
          <a:bodyPr>
            <a:normAutofit fontScale="90000"/>
          </a:bodyPr>
          <a:lstStyle/>
          <a:p>
            <a:r>
              <a:rPr lang="en-US" sz="3200" b="1" dirty="0"/>
              <a:t>SNAP E&amp;T Program</a:t>
            </a:r>
          </a:p>
        </p:txBody>
      </p:sp>
      <p:sp>
        <p:nvSpPr>
          <p:cNvPr id="4" name="Text Placeholder 3"/>
          <p:cNvSpPr>
            <a:spLocks noGrp="1"/>
          </p:cNvSpPr>
          <p:nvPr>
            <p:ph type="body" sz="quarter" idx="4294967295"/>
          </p:nvPr>
        </p:nvSpPr>
        <p:spPr>
          <a:xfrm>
            <a:off x="0" y="828675"/>
            <a:ext cx="9080500" cy="568325"/>
          </a:xfrm>
        </p:spPr>
        <p:txBody>
          <a:bodyPr>
            <a:normAutofit fontScale="70000" lnSpcReduction="20000"/>
          </a:bodyPr>
          <a:lstStyle/>
          <a:p>
            <a:r>
              <a:rPr lang="en-US" sz="2133" dirty="0">
                <a:solidFill>
                  <a:schemeClr val="tx1"/>
                </a:solidFill>
              </a:rPr>
              <a:t>The Supplemental Nutrition Assistance Program (SNAP) Employment &amp; Training (E&amp;T) Program places SNAP participants into employment, and training programs.</a:t>
            </a:r>
          </a:p>
        </p:txBody>
      </p:sp>
      <p:sp>
        <p:nvSpPr>
          <p:cNvPr id="12" name="Rounded Rectangle 11"/>
          <p:cNvSpPr/>
          <p:nvPr/>
        </p:nvSpPr>
        <p:spPr bwMode="gray">
          <a:xfrm>
            <a:off x="5343971" y="1598950"/>
            <a:ext cx="4980512" cy="617233"/>
          </a:xfrm>
          <a:prstGeom prst="roundRect">
            <a:avLst/>
          </a:prstGeom>
          <a:solidFill>
            <a:schemeClr val="accent1"/>
          </a:solidFill>
          <a:ln w="57150" algn="ctr">
            <a:solidFill>
              <a:schemeClr val="accent2"/>
            </a:solidFill>
            <a:miter lim="800000"/>
            <a:headEnd/>
            <a:tailEnd/>
          </a:ln>
        </p:spPr>
        <p:txBody>
          <a:bodyPr wrap="square" lIns="88900" tIns="88900" rIns="88900" bIns="88900" rtlCol="0" anchor="ctr"/>
          <a:lstStyle/>
          <a:p>
            <a:pPr algn="ctr">
              <a:lnSpc>
                <a:spcPct val="106000"/>
              </a:lnSpc>
              <a:buFont typeface="Wingdings 2" pitchFamily="18" charset="2"/>
              <a:buNone/>
            </a:pPr>
            <a:r>
              <a:rPr lang="en-US" sz="2400" dirty="0">
                <a:solidFill>
                  <a:schemeClr val="bg1"/>
                </a:solidFill>
              </a:rPr>
              <a:t>How the </a:t>
            </a:r>
            <a:r>
              <a:rPr lang="en-US" sz="2400" b="1" dirty="0">
                <a:solidFill>
                  <a:schemeClr val="bg1"/>
                </a:solidFill>
              </a:rPr>
              <a:t>KCC </a:t>
            </a:r>
            <a:r>
              <a:rPr lang="en-US" sz="2400" dirty="0">
                <a:solidFill>
                  <a:schemeClr val="bg1"/>
                </a:solidFill>
              </a:rPr>
              <a:t>Can</a:t>
            </a:r>
            <a:r>
              <a:rPr lang="en-US" sz="2400" b="1" dirty="0">
                <a:solidFill>
                  <a:schemeClr val="bg1"/>
                </a:solidFill>
              </a:rPr>
              <a:t> Help YOU!</a:t>
            </a:r>
          </a:p>
        </p:txBody>
      </p:sp>
      <p:sp>
        <p:nvSpPr>
          <p:cNvPr id="18" name="Rectangle 17"/>
          <p:cNvSpPr/>
          <p:nvPr/>
        </p:nvSpPr>
        <p:spPr>
          <a:xfrm>
            <a:off x="6208623" y="2448665"/>
            <a:ext cx="4226152" cy="1077026"/>
          </a:xfrm>
          <a:prstGeom prst="rect">
            <a:avLst/>
          </a:prstGeom>
        </p:spPr>
        <p:txBody>
          <a:bodyPr wrap="square">
            <a:spAutoFit/>
          </a:bodyPr>
          <a:lstStyle/>
          <a:p>
            <a:r>
              <a:rPr lang="en-US" sz="2133" dirty="0"/>
              <a:t>Help you gain </a:t>
            </a:r>
            <a:r>
              <a:rPr lang="en-US" sz="2133" b="1" dirty="0">
                <a:solidFill>
                  <a:schemeClr val="accent2"/>
                </a:solidFill>
              </a:rPr>
              <a:t>NEW</a:t>
            </a:r>
            <a:r>
              <a:rPr lang="en-US" sz="2133" dirty="0"/>
              <a:t> </a:t>
            </a:r>
            <a:r>
              <a:rPr lang="en-US" sz="2133" b="1" dirty="0"/>
              <a:t>skills, training, work </a:t>
            </a:r>
            <a:r>
              <a:rPr lang="en-US" sz="2133" dirty="0"/>
              <a:t>or</a:t>
            </a:r>
            <a:r>
              <a:rPr lang="en-US" sz="2133" b="1" dirty="0"/>
              <a:t> employment experience</a:t>
            </a:r>
            <a:endParaRPr lang="en-US" sz="2133" dirty="0"/>
          </a:p>
        </p:txBody>
      </p:sp>
      <p:sp>
        <p:nvSpPr>
          <p:cNvPr id="33" name="Oval 32"/>
          <p:cNvSpPr/>
          <p:nvPr/>
        </p:nvSpPr>
        <p:spPr bwMode="gray">
          <a:xfrm>
            <a:off x="5400124" y="2621952"/>
            <a:ext cx="541421" cy="541421"/>
          </a:xfrm>
          <a:prstGeom prst="ellipse">
            <a:avLst/>
          </a:prstGeom>
          <a:noFill/>
          <a:ln w="57150" algn="ctr">
            <a:solidFill>
              <a:schemeClr val="accent4"/>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pic>
        <p:nvPicPr>
          <p:cNvPr id="34" name="Picture 33"/>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449697" y="2472197"/>
            <a:ext cx="672033" cy="672033"/>
          </a:xfrm>
          <a:prstGeom prst="rect">
            <a:avLst/>
          </a:prstGeom>
        </p:spPr>
      </p:pic>
      <p:sp>
        <p:nvSpPr>
          <p:cNvPr id="37" name="Rectangle 36"/>
          <p:cNvSpPr/>
          <p:nvPr/>
        </p:nvSpPr>
        <p:spPr>
          <a:xfrm>
            <a:off x="1847371" y="5402245"/>
            <a:ext cx="8484652" cy="913199"/>
          </a:xfrm>
          <a:prstGeom prst="rect">
            <a:avLst/>
          </a:prstGeom>
        </p:spPr>
        <p:txBody>
          <a:bodyPr wrap="square">
            <a:spAutoFit/>
          </a:bodyPr>
          <a:lstStyle/>
          <a:p>
            <a:pPr algn="ctr"/>
            <a:r>
              <a:rPr lang="en-US" sz="2667" dirty="0"/>
              <a:t>See a Career Counselor to get help on finding a</a:t>
            </a:r>
            <a:r>
              <a:rPr lang="en-US" sz="2667" b="1" dirty="0">
                <a:solidFill>
                  <a:schemeClr val="accent4"/>
                </a:solidFill>
              </a:rPr>
              <a:t> job opportunity </a:t>
            </a:r>
            <a:r>
              <a:rPr lang="en-US" sz="2667" dirty="0"/>
              <a:t>for you </a:t>
            </a:r>
            <a:r>
              <a:rPr lang="en-US" sz="2667" b="1" dirty="0">
                <a:solidFill>
                  <a:schemeClr val="accent4"/>
                </a:solidFill>
              </a:rPr>
              <a:t>TODAY!</a:t>
            </a:r>
          </a:p>
        </p:txBody>
      </p:sp>
      <p:sp>
        <p:nvSpPr>
          <p:cNvPr id="40" name="Rectangle 39"/>
          <p:cNvSpPr/>
          <p:nvPr/>
        </p:nvSpPr>
        <p:spPr>
          <a:xfrm>
            <a:off x="6184558" y="3635207"/>
            <a:ext cx="4366993" cy="338554"/>
          </a:xfrm>
          <a:prstGeom prst="rect">
            <a:avLst/>
          </a:prstGeom>
        </p:spPr>
        <p:txBody>
          <a:bodyPr wrap="square">
            <a:spAutoFit/>
          </a:bodyPr>
          <a:lstStyle/>
          <a:p>
            <a:endParaRPr lang="en-US" sz="1600" dirty="0"/>
          </a:p>
        </p:txBody>
      </p:sp>
      <p:sp>
        <p:nvSpPr>
          <p:cNvPr id="41" name="Oval 40"/>
          <p:cNvSpPr/>
          <p:nvPr/>
        </p:nvSpPr>
        <p:spPr bwMode="gray">
          <a:xfrm>
            <a:off x="5376060" y="3797568"/>
            <a:ext cx="541421" cy="541421"/>
          </a:xfrm>
          <a:prstGeom prst="ellipse">
            <a:avLst/>
          </a:prstGeom>
          <a:noFill/>
          <a:ln w="57150" algn="ctr">
            <a:solidFill>
              <a:schemeClr val="accent4"/>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pic>
        <p:nvPicPr>
          <p:cNvPr id="42" name="Picture 4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425633" y="3647813"/>
            <a:ext cx="672033" cy="672033"/>
          </a:xfrm>
          <a:prstGeom prst="rect">
            <a:avLst/>
          </a:prstGeom>
        </p:spPr>
      </p:pic>
      <p:sp>
        <p:nvSpPr>
          <p:cNvPr id="43" name="Rectangle 42"/>
          <p:cNvSpPr/>
          <p:nvPr/>
        </p:nvSpPr>
        <p:spPr>
          <a:xfrm>
            <a:off x="6208622" y="3648939"/>
            <a:ext cx="3782209" cy="1077026"/>
          </a:xfrm>
          <a:prstGeom prst="rect">
            <a:avLst/>
          </a:prstGeom>
        </p:spPr>
        <p:txBody>
          <a:bodyPr wrap="square">
            <a:spAutoFit/>
          </a:bodyPr>
          <a:lstStyle/>
          <a:p>
            <a:r>
              <a:rPr lang="en-US" sz="2133" dirty="0"/>
              <a:t>Help you </a:t>
            </a:r>
            <a:r>
              <a:rPr lang="en-US" sz="2133" b="1" dirty="0"/>
              <a:t>find</a:t>
            </a:r>
            <a:r>
              <a:rPr lang="en-US" sz="2133" dirty="0"/>
              <a:t> </a:t>
            </a:r>
            <a:r>
              <a:rPr lang="en-US" sz="2133" b="1" dirty="0"/>
              <a:t>employment</a:t>
            </a:r>
            <a:r>
              <a:rPr lang="en-US" sz="2133" dirty="0"/>
              <a:t> and track work participation requirements</a:t>
            </a:r>
          </a:p>
        </p:txBody>
      </p:sp>
    </p:spTree>
    <p:extLst>
      <p:ext uri="{BB962C8B-B14F-4D97-AF65-F5344CB8AC3E}">
        <p14:creationId xmlns:p14="http://schemas.microsoft.com/office/powerpoint/2010/main" val="2867900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4440" r="26033"/>
          <a:stretch/>
        </p:blipFill>
        <p:spPr>
          <a:xfrm>
            <a:off x="6705601" y="-1"/>
            <a:ext cx="5486400" cy="6784273"/>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 b="-1048"/>
          <a:stretch/>
        </p:blipFill>
        <p:spPr>
          <a:xfrm>
            <a:off x="508000" y="5181600"/>
            <a:ext cx="3454400" cy="1338424"/>
          </a:xfrm>
          <a:prstGeom prst="rect">
            <a:avLst/>
          </a:prstGeom>
        </p:spPr>
      </p:pic>
      <p:sp>
        <p:nvSpPr>
          <p:cNvPr id="3" name="Rectangle 2"/>
          <p:cNvSpPr/>
          <p:nvPr/>
        </p:nvSpPr>
        <p:spPr>
          <a:xfrm>
            <a:off x="383536" y="467381"/>
            <a:ext cx="8094588" cy="913007"/>
          </a:xfrm>
          <a:prstGeom prst="rect">
            <a:avLst/>
          </a:prstGeom>
        </p:spPr>
        <p:txBody>
          <a:bodyPr wrap="none">
            <a:spAutoFit/>
          </a:bodyPr>
          <a:lstStyle/>
          <a:p>
            <a:r>
              <a:rPr lang="en-US" altLang="en-US" sz="5333" b="1" dirty="0">
                <a:solidFill>
                  <a:srgbClr val="00853F"/>
                </a:solidFill>
                <a:latin typeface="Arial" panose="020B0604020202020204" pitchFamily="34" charset="0"/>
                <a:cs typeface="Arial" panose="020B0604020202020204" pitchFamily="34" charset="0"/>
              </a:rPr>
              <a:t>Training for a Better Job</a:t>
            </a:r>
          </a:p>
        </p:txBody>
      </p:sp>
      <p:sp>
        <p:nvSpPr>
          <p:cNvPr id="8" name="Rectangle 7"/>
          <p:cNvSpPr/>
          <p:nvPr/>
        </p:nvSpPr>
        <p:spPr>
          <a:xfrm>
            <a:off x="406400" y="1480741"/>
            <a:ext cx="8331200" cy="1815690"/>
          </a:xfrm>
          <a:prstGeom prst="rect">
            <a:avLst/>
          </a:prstGeom>
        </p:spPr>
        <p:txBody>
          <a:bodyPr wrap="square">
            <a:spAutoFit/>
          </a:bodyPr>
          <a:lstStyle/>
          <a:p>
            <a:r>
              <a:rPr lang="en-US" altLang="en-US" sz="3733" dirty="0">
                <a:latin typeface="Arial" panose="020B0604020202020204" pitchFamily="34" charset="0"/>
                <a:cs typeface="Arial" panose="020B0604020202020204" pitchFamily="34" charset="0"/>
              </a:rPr>
              <a:t>You might benefit from training to learn new skills or to reinforce skills that have gotten a little rusty. </a:t>
            </a:r>
          </a:p>
        </p:txBody>
      </p:sp>
      <p:sp>
        <p:nvSpPr>
          <p:cNvPr id="6" name="Rectangle 5"/>
          <p:cNvSpPr/>
          <p:nvPr/>
        </p:nvSpPr>
        <p:spPr>
          <a:xfrm>
            <a:off x="485136" y="3530601"/>
            <a:ext cx="8049264" cy="830997"/>
          </a:xfrm>
          <a:prstGeom prst="rect">
            <a:avLst/>
          </a:prstGeom>
        </p:spPr>
        <p:txBody>
          <a:bodyPr wrap="square">
            <a:spAutoFit/>
          </a:bodyPr>
          <a:lstStyle/>
          <a:p>
            <a:pPr algn="ctr"/>
            <a:r>
              <a:rPr lang="en-US" sz="4800" b="1" dirty="0">
                <a:solidFill>
                  <a:srgbClr val="357B50"/>
                </a:solidFill>
                <a:latin typeface="Arial" panose="020B0604020202020204" pitchFamily="34" charset="0"/>
                <a:cs typeface="Arial" panose="020B0604020202020204" pitchFamily="34" charset="0"/>
              </a:rPr>
              <a:t>Ask us how today.</a:t>
            </a:r>
          </a:p>
        </p:txBody>
      </p:sp>
    </p:spTree>
    <p:extLst>
      <p:ext uri="{BB962C8B-B14F-4D97-AF65-F5344CB8AC3E}">
        <p14:creationId xmlns:p14="http://schemas.microsoft.com/office/powerpoint/2010/main" val="3110531488"/>
      </p:ext>
    </p:extLst>
  </p:cSld>
  <p:clrMapOvr>
    <a:masterClrMapping/>
  </p:clrMapOvr>
  <mc:AlternateContent xmlns:mc="http://schemas.openxmlformats.org/markup-compatibility/2006" xmlns:p14="http://schemas.microsoft.com/office/powerpoint/2010/main">
    <mc:Choice Requires="p14">
      <p:transition spd="slow" p14:dur="1200" advClick="0" advTm="8000">
        <p14:prism/>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4440" r="26033"/>
          <a:stretch/>
        </p:blipFill>
        <p:spPr>
          <a:xfrm>
            <a:off x="6705601" y="-1"/>
            <a:ext cx="5486400" cy="6784273"/>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 b="-1048"/>
          <a:stretch/>
        </p:blipFill>
        <p:spPr>
          <a:xfrm>
            <a:off x="508000" y="5181600"/>
            <a:ext cx="3454400" cy="1338424"/>
          </a:xfrm>
          <a:prstGeom prst="rect">
            <a:avLst/>
          </a:prstGeom>
        </p:spPr>
      </p:pic>
      <p:sp>
        <p:nvSpPr>
          <p:cNvPr id="3" name="Rectangle 2"/>
          <p:cNvSpPr/>
          <p:nvPr/>
        </p:nvSpPr>
        <p:spPr>
          <a:xfrm>
            <a:off x="406400" y="449759"/>
            <a:ext cx="8094588" cy="913007"/>
          </a:xfrm>
          <a:prstGeom prst="rect">
            <a:avLst/>
          </a:prstGeom>
        </p:spPr>
        <p:txBody>
          <a:bodyPr wrap="none">
            <a:spAutoFit/>
          </a:bodyPr>
          <a:lstStyle/>
          <a:p>
            <a:r>
              <a:rPr lang="en-US" altLang="en-US" sz="5333" b="1" dirty="0">
                <a:solidFill>
                  <a:srgbClr val="00853F"/>
                </a:solidFill>
                <a:latin typeface="Arial" panose="020B0604020202020204" pitchFamily="34" charset="0"/>
                <a:cs typeface="Arial" panose="020B0604020202020204" pitchFamily="34" charset="0"/>
              </a:rPr>
              <a:t>Training for a Better Job</a:t>
            </a:r>
          </a:p>
        </p:txBody>
      </p:sp>
      <p:sp>
        <p:nvSpPr>
          <p:cNvPr id="2" name="Rectangle 1"/>
          <p:cNvSpPr/>
          <p:nvPr/>
        </p:nvSpPr>
        <p:spPr>
          <a:xfrm>
            <a:off x="406400" y="1295400"/>
            <a:ext cx="8150864" cy="3786229"/>
          </a:xfrm>
          <a:prstGeom prst="rect">
            <a:avLst/>
          </a:prstGeom>
        </p:spPr>
        <p:txBody>
          <a:bodyPr wrap="square">
            <a:spAutoFit/>
          </a:bodyPr>
          <a:lstStyle/>
          <a:p>
            <a:r>
              <a:rPr lang="en-US" sz="2667" b="1" dirty="0">
                <a:latin typeface="Arial" panose="020B0604020202020204" pitchFamily="34" charset="0"/>
                <a:cs typeface="Arial" panose="020B0604020202020204" pitchFamily="34" charset="0"/>
              </a:rPr>
              <a:t>Through a variety of training programs, the Kentucky Career Center helps eligible individuals find self-sustaining employment. </a:t>
            </a:r>
          </a:p>
          <a:p>
            <a:endParaRPr lang="en-US" sz="2667" b="1" dirty="0">
              <a:latin typeface="Arial" panose="020B0604020202020204" pitchFamily="34" charset="0"/>
              <a:cs typeface="Arial" panose="020B0604020202020204" pitchFamily="34" charset="0"/>
            </a:endParaRPr>
          </a:p>
          <a:p>
            <a:r>
              <a:rPr lang="en-US" sz="2667" b="1" dirty="0">
                <a:latin typeface="Arial" panose="020B0604020202020204" pitchFamily="34" charset="0"/>
                <a:cs typeface="Arial" panose="020B0604020202020204" pitchFamily="34" charset="0"/>
              </a:rPr>
              <a:t>Training is usually offered through: </a:t>
            </a:r>
          </a:p>
          <a:p>
            <a:pPr marL="380990" indent="-380990">
              <a:buFont typeface="Arial" panose="020B0604020202020204" pitchFamily="34" charset="0"/>
              <a:buChar char="•"/>
            </a:pPr>
            <a:r>
              <a:rPr lang="en-US" sz="2667" b="1" dirty="0">
                <a:latin typeface="Arial" panose="020B0604020202020204" pitchFamily="34" charset="0"/>
                <a:cs typeface="Arial" panose="020B0604020202020204" pitchFamily="34" charset="0"/>
              </a:rPr>
              <a:t>community and technical colleges </a:t>
            </a:r>
          </a:p>
          <a:p>
            <a:pPr marL="380990" indent="-380990">
              <a:buFont typeface="Arial" panose="020B0604020202020204" pitchFamily="34" charset="0"/>
              <a:buChar char="•"/>
            </a:pPr>
            <a:r>
              <a:rPr lang="en-US" sz="2667" b="1" dirty="0">
                <a:latin typeface="Arial" panose="020B0604020202020204" pitchFamily="34" charset="0"/>
                <a:cs typeface="Arial" panose="020B0604020202020204" pitchFamily="34" charset="0"/>
              </a:rPr>
              <a:t>universities</a:t>
            </a:r>
          </a:p>
          <a:p>
            <a:pPr marL="380990" indent="-380990">
              <a:buFont typeface="Arial" panose="020B0604020202020204" pitchFamily="34" charset="0"/>
              <a:buChar char="•"/>
            </a:pPr>
            <a:r>
              <a:rPr lang="en-US" sz="2667" b="1" dirty="0">
                <a:latin typeface="Arial" panose="020B0604020202020204" pitchFamily="34" charset="0"/>
                <a:cs typeface="Arial" panose="020B0604020202020204" pitchFamily="34" charset="0"/>
              </a:rPr>
              <a:t>private for-profit organizations </a:t>
            </a:r>
          </a:p>
          <a:p>
            <a:pPr marL="380990" indent="-380990">
              <a:buFont typeface="Arial" panose="020B0604020202020204" pitchFamily="34" charset="0"/>
              <a:buChar char="•"/>
            </a:pPr>
            <a:r>
              <a:rPr lang="en-US" sz="2667" b="1" dirty="0">
                <a:latin typeface="Arial" panose="020B0604020202020204" pitchFamily="34" charset="0"/>
                <a:cs typeface="Arial" panose="020B0604020202020204" pitchFamily="34" charset="0"/>
              </a:rPr>
              <a:t>businesses </a:t>
            </a:r>
          </a:p>
        </p:txBody>
      </p:sp>
    </p:spTree>
    <p:extLst>
      <p:ext uri="{BB962C8B-B14F-4D97-AF65-F5344CB8AC3E}">
        <p14:creationId xmlns:p14="http://schemas.microsoft.com/office/powerpoint/2010/main" val="765869155"/>
      </p:ext>
    </p:extLst>
  </p:cSld>
  <p:clrMapOvr>
    <a:masterClrMapping/>
  </p:clrMapOvr>
  <mc:AlternateContent xmlns:mc="http://schemas.openxmlformats.org/markup-compatibility/2006" xmlns:p14="http://schemas.microsoft.com/office/powerpoint/2010/main">
    <mc:Choice Requires="p14">
      <p:transition spd="slow" p14:dur="1200" advClick="0" advTm="15000">
        <p14:prism/>
      </p:transition>
    </mc:Choice>
    <mc:Fallback xmlns="">
      <p:transition spd="slow" advClick="0" advTm="15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4E41E-90D5-4E30-B867-674C66EC0D56}"/>
              </a:ext>
            </a:extLst>
          </p:cNvPr>
          <p:cNvSpPr>
            <a:spLocks noGrp="1"/>
          </p:cNvSpPr>
          <p:nvPr>
            <p:ph type="title"/>
          </p:nvPr>
        </p:nvSpPr>
        <p:spPr/>
        <p:txBody>
          <a:bodyPr/>
          <a:lstStyle/>
          <a:p>
            <a:r>
              <a:rPr lang="en-US" dirty="0"/>
              <a:t>Business Services</a:t>
            </a:r>
          </a:p>
        </p:txBody>
      </p:sp>
      <p:pic>
        <p:nvPicPr>
          <p:cNvPr id="6" name="Content Placeholder 5">
            <a:extLst>
              <a:ext uri="{FF2B5EF4-FFF2-40B4-BE49-F238E27FC236}">
                <a16:creationId xmlns:a16="http://schemas.microsoft.com/office/drawing/2014/main" id="{89631651-43B5-4467-9D66-34191802E05E}"/>
              </a:ext>
            </a:extLst>
          </p:cNvPr>
          <p:cNvPicPr>
            <a:picLocks noGrp="1" noChangeAspect="1"/>
          </p:cNvPicPr>
          <p:nvPr>
            <p:ph sz="half" idx="1"/>
          </p:nvPr>
        </p:nvPicPr>
        <p:blipFill>
          <a:blip r:embed="rId3">
            <a:extLst>
              <a:ext uri="{837473B0-CC2E-450A-ABE3-18F120FF3D39}">
                <a1611:picAttrSrcUrl xmlns:a1611="http://schemas.microsoft.com/office/drawing/2016/11/main" r:id="rId4"/>
              </a:ext>
            </a:extLst>
          </a:blip>
          <a:stretch>
            <a:fillRect/>
          </a:stretch>
        </p:blipFill>
        <p:spPr>
          <a:xfrm>
            <a:off x="6035759" y="803275"/>
            <a:ext cx="4440070" cy="2382838"/>
          </a:xfrm>
        </p:spPr>
      </p:pic>
      <p:sp>
        <p:nvSpPr>
          <p:cNvPr id="4" name="Content Placeholder 3">
            <a:extLst>
              <a:ext uri="{FF2B5EF4-FFF2-40B4-BE49-F238E27FC236}">
                <a16:creationId xmlns:a16="http://schemas.microsoft.com/office/drawing/2014/main" id="{02CF0AC2-9360-4E72-8712-9020C4A4BBC1}"/>
              </a:ext>
            </a:extLst>
          </p:cNvPr>
          <p:cNvSpPr>
            <a:spLocks noGrp="1"/>
          </p:cNvSpPr>
          <p:nvPr>
            <p:ph sz="half" idx="2"/>
          </p:nvPr>
        </p:nvSpPr>
        <p:spPr/>
        <p:txBody>
          <a:bodyPr/>
          <a:lstStyle/>
          <a:p>
            <a:r>
              <a:rPr lang="en-US" dirty="0"/>
              <a:t>Recruiting</a:t>
            </a:r>
          </a:p>
          <a:p>
            <a:r>
              <a:rPr lang="en-US" dirty="0"/>
              <a:t>Training</a:t>
            </a:r>
          </a:p>
          <a:p>
            <a:r>
              <a:rPr lang="en-US" dirty="0"/>
              <a:t>Rapid response</a:t>
            </a:r>
          </a:p>
          <a:p>
            <a:r>
              <a:rPr lang="en-US" dirty="0"/>
              <a:t>Labor issues</a:t>
            </a:r>
          </a:p>
          <a:p>
            <a:endParaRPr lang="en-US" dirty="0"/>
          </a:p>
        </p:txBody>
      </p:sp>
    </p:spTree>
    <p:extLst>
      <p:ext uri="{BB962C8B-B14F-4D97-AF65-F5344CB8AC3E}">
        <p14:creationId xmlns:p14="http://schemas.microsoft.com/office/powerpoint/2010/main" val="30830964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420B-EDB4-46BB-B0AF-486F4A90785E}"/>
              </a:ext>
            </a:extLst>
          </p:cNvPr>
          <p:cNvSpPr>
            <a:spLocks noGrp="1"/>
          </p:cNvSpPr>
          <p:nvPr>
            <p:ph type="title"/>
          </p:nvPr>
        </p:nvSpPr>
        <p:spPr/>
        <p:txBody>
          <a:bodyPr/>
          <a:lstStyle/>
          <a:p>
            <a:r>
              <a:rPr lang="en-US" dirty="0"/>
              <a:t>Business Services Contacts </a:t>
            </a:r>
          </a:p>
        </p:txBody>
      </p:sp>
      <p:sp>
        <p:nvSpPr>
          <p:cNvPr id="3" name="Content Placeholder 2">
            <a:extLst>
              <a:ext uri="{FF2B5EF4-FFF2-40B4-BE49-F238E27FC236}">
                <a16:creationId xmlns:a16="http://schemas.microsoft.com/office/drawing/2014/main" id="{1FC05223-F289-46CB-9EA4-3184D9587E08}"/>
              </a:ext>
            </a:extLst>
          </p:cNvPr>
          <p:cNvSpPr>
            <a:spLocks noGrp="1"/>
          </p:cNvSpPr>
          <p:nvPr>
            <p:ph sz="half" idx="1"/>
          </p:nvPr>
        </p:nvSpPr>
        <p:spPr>
          <a:xfrm>
            <a:off x="5120878" y="527539"/>
            <a:ext cx="6269591" cy="2901462"/>
          </a:xfrm>
        </p:spPr>
        <p:txBody>
          <a:bodyPr>
            <a:normAutofit fontScale="85000" lnSpcReduction="20000"/>
          </a:bodyPr>
          <a:lstStyle/>
          <a:p>
            <a:r>
              <a:rPr lang="en-US" dirty="0"/>
              <a:t>Business Service Coordinator</a:t>
            </a:r>
          </a:p>
          <a:p>
            <a:pPr lvl="1"/>
            <a:r>
              <a:rPr lang="en-US" dirty="0"/>
              <a:t>Jeremy Faulkner</a:t>
            </a:r>
          </a:p>
          <a:p>
            <a:r>
              <a:rPr lang="en-US" dirty="0"/>
              <a:t>Business Service Representatives</a:t>
            </a:r>
          </a:p>
          <a:p>
            <a:pPr lvl="1"/>
            <a:r>
              <a:rPr lang="en-US" dirty="0"/>
              <a:t>Kevin Dingess</a:t>
            </a:r>
          </a:p>
          <a:p>
            <a:pPr lvl="1"/>
            <a:r>
              <a:rPr lang="en-US" dirty="0"/>
              <a:t>Victor McKay</a:t>
            </a:r>
          </a:p>
          <a:p>
            <a:r>
              <a:rPr lang="en-US" dirty="0"/>
              <a:t>Local Veterans Employment Representative</a:t>
            </a:r>
          </a:p>
          <a:p>
            <a:pPr lvl="1"/>
            <a:r>
              <a:rPr lang="en-US" dirty="0"/>
              <a:t>Amanda Cummins </a:t>
            </a:r>
          </a:p>
          <a:p>
            <a:r>
              <a:rPr lang="en-US" dirty="0"/>
              <a:t>Career Development Office</a:t>
            </a:r>
          </a:p>
          <a:p>
            <a:pPr lvl="1"/>
            <a:r>
              <a:rPr lang="en-US" dirty="0"/>
              <a:t>Tonia Anderson </a:t>
            </a:r>
          </a:p>
          <a:p>
            <a:pPr marL="0" indent="0">
              <a:buNone/>
            </a:pPr>
            <a:endParaRPr lang="en-US" dirty="0"/>
          </a:p>
        </p:txBody>
      </p:sp>
      <p:pic>
        <p:nvPicPr>
          <p:cNvPr id="6" name="Content Placeholder 5">
            <a:extLst>
              <a:ext uri="{FF2B5EF4-FFF2-40B4-BE49-F238E27FC236}">
                <a16:creationId xmlns:a16="http://schemas.microsoft.com/office/drawing/2014/main" id="{C1DCE262-43CB-4E62-B44E-CFCDF03B63B9}"/>
              </a:ext>
            </a:extLst>
          </p:cNvPr>
          <p:cNvPicPr>
            <a:picLocks noGrp="1" noChangeAspect="1"/>
          </p:cNvPicPr>
          <p:nvPr>
            <p:ph sz="half" idx="2"/>
          </p:nvPr>
        </p:nvPicPr>
        <p:blipFill>
          <a:blip r:embed="rId3">
            <a:extLst>
              <a:ext uri="{837473B0-CC2E-450A-ABE3-18F120FF3D39}">
                <a1611:picAttrSrcUrl xmlns:a1611="http://schemas.microsoft.com/office/drawing/2016/11/main" r:id="rId4"/>
              </a:ext>
            </a:extLst>
          </a:blip>
          <a:stretch>
            <a:fillRect/>
          </a:stretch>
        </p:blipFill>
        <p:spPr>
          <a:xfrm>
            <a:off x="6989001" y="3671888"/>
            <a:ext cx="2530410" cy="2384425"/>
          </a:xfrm>
        </p:spPr>
      </p:pic>
    </p:spTree>
    <p:extLst>
      <p:ext uri="{BB962C8B-B14F-4D97-AF65-F5344CB8AC3E}">
        <p14:creationId xmlns:p14="http://schemas.microsoft.com/office/powerpoint/2010/main" val="13553099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C1C2B-D041-4623-9A79-7BA62897FC92}"/>
              </a:ext>
            </a:extLst>
          </p:cNvPr>
          <p:cNvSpPr>
            <a:spLocks noGrp="1"/>
          </p:cNvSpPr>
          <p:nvPr>
            <p:ph type="title"/>
          </p:nvPr>
        </p:nvSpPr>
        <p:spPr/>
        <p:txBody>
          <a:bodyPr/>
          <a:lstStyle/>
          <a:p>
            <a:r>
              <a:rPr lang="en-US" dirty="0"/>
              <a:t>KET In  Demand Videos </a:t>
            </a:r>
          </a:p>
        </p:txBody>
      </p:sp>
      <p:pic>
        <p:nvPicPr>
          <p:cNvPr id="5" name="Content Placeholder 4">
            <a:extLst>
              <a:ext uri="{FF2B5EF4-FFF2-40B4-BE49-F238E27FC236}">
                <a16:creationId xmlns:a16="http://schemas.microsoft.com/office/drawing/2014/main" id="{37F133F3-E6B7-4DF5-A7E5-E3EA90207CB1}"/>
              </a:ext>
            </a:extLst>
          </p:cNvPr>
          <p:cNvPicPr>
            <a:picLocks noGrp="1" noChangeAspect="1"/>
          </p:cNvPicPr>
          <p:nvPr>
            <p:ph sz="half" idx="1"/>
          </p:nvPr>
        </p:nvPicPr>
        <p:blipFill>
          <a:blip r:embed="rId3"/>
          <a:stretch>
            <a:fillRect/>
          </a:stretch>
        </p:blipFill>
        <p:spPr>
          <a:xfrm>
            <a:off x="4613229" y="802252"/>
            <a:ext cx="7021481" cy="4988948"/>
          </a:xfrm>
          <a:prstGeom prst="rect">
            <a:avLst/>
          </a:prstGeom>
        </p:spPr>
      </p:pic>
      <p:sp>
        <p:nvSpPr>
          <p:cNvPr id="4" name="Content Placeholder 3">
            <a:extLst>
              <a:ext uri="{FF2B5EF4-FFF2-40B4-BE49-F238E27FC236}">
                <a16:creationId xmlns:a16="http://schemas.microsoft.com/office/drawing/2014/main" id="{23DAA478-5173-471E-BE09-45BEF4C9FD86}"/>
              </a:ext>
            </a:extLst>
          </p:cNvPr>
          <p:cNvSpPr>
            <a:spLocks noGrp="1"/>
          </p:cNvSpPr>
          <p:nvPr>
            <p:ph sz="half" idx="2"/>
          </p:nvPr>
        </p:nvSpPr>
        <p:spPr>
          <a:xfrm>
            <a:off x="557290" y="5070764"/>
            <a:ext cx="4055939" cy="1178948"/>
          </a:xfrm>
        </p:spPr>
        <p:txBody>
          <a:bodyPr/>
          <a:lstStyle/>
          <a:p>
            <a:r>
              <a:rPr lang="en-US" dirty="0">
                <a:hlinkClick r:id="rId4"/>
              </a:rPr>
              <a:t>https://tencocareercenter.com/sectors/</a:t>
            </a:r>
            <a:r>
              <a:rPr lang="en-US" dirty="0"/>
              <a:t> </a:t>
            </a:r>
          </a:p>
        </p:txBody>
      </p:sp>
    </p:spTree>
    <p:extLst>
      <p:ext uri="{BB962C8B-B14F-4D97-AF65-F5344CB8AC3E}">
        <p14:creationId xmlns:p14="http://schemas.microsoft.com/office/powerpoint/2010/main" val="23567483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10FC-8A87-416A-AAF3-1F3A73419364}"/>
              </a:ext>
            </a:extLst>
          </p:cNvPr>
          <p:cNvSpPr>
            <a:spLocks noGrp="1"/>
          </p:cNvSpPr>
          <p:nvPr>
            <p:ph type="title"/>
          </p:nvPr>
        </p:nvSpPr>
        <p:spPr/>
        <p:txBody>
          <a:bodyPr/>
          <a:lstStyle/>
          <a:p>
            <a:r>
              <a:rPr lang="en-US" dirty="0"/>
              <a:t>Other Partners </a:t>
            </a:r>
          </a:p>
        </p:txBody>
      </p:sp>
      <p:sp>
        <p:nvSpPr>
          <p:cNvPr id="3" name="Content Placeholder 2">
            <a:extLst>
              <a:ext uri="{FF2B5EF4-FFF2-40B4-BE49-F238E27FC236}">
                <a16:creationId xmlns:a16="http://schemas.microsoft.com/office/drawing/2014/main" id="{E66BF1B3-8C03-48F1-911F-668DE7A1C1AE}"/>
              </a:ext>
            </a:extLst>
          </p:cNvPr>
          <p:cNvSpPr>
            <a:spLocks noGrp="1"/>
          </p:cNvSpPr>
          <p:nvPr>
            <p:ph sz="half" idx="1"/>
          </p:nvPr>
        </p:nvSpPr>
        <p:spPr>
          <a:xfrm>
            <a:off x="5120878" y="803187"/>
            <a:ext cx="6269591" cy="5175582"/>
          </a:xfrm>
        </p:spPr>
        <p:txBody>
          <a:bodyPr/>
          <a:lstStyle/>
          <a:p>
            <a:r>
              <a:rPr lang="en-US" sz="2400" dirty="0"/>
              <a:t>Native American Programs</a:t>
            </a:r>
          </a:p>
          <a:p>
            <a:r>
              <a:rPr lang="en-US" sz="2400" dirty="0"/>
              <a:t>Migrant and Seasonal Farmworker Program</a:t>
            </a:r>
          </a:p>
          <a:p>
            <a:r>
              <a:rPr lang="en-US" sz="2400" dirty="0"/>
              <a:t>Adult Education / Skills U</a:t>
            </a:r>
          </a:p>
          <a:p>
            <a:r>
              <a:rPr lang="en-US" sz="2400" dirty="0"/>
              <a:t>Senior Community Service Employment Program</a:t>
            </a:r>
          </a:p>
          <a:p>
            <a:r>
              <a:rPr lang="en-US" sz="2400" dirty="0"/>
              <a:t>Community and Technical Colleges </a:t>
            </a:r>
          </a:p>
          <a:p>
            <a:r>
              <a:rPr lang="en-US" sz="2400" dirty="0"/>
              <a:t>Commonwealth Opportunity Center</a:t>
            </a:r>
          </a:p>
          <a:p>
            <a:r>
              <a:rPr lang="en-US" sz="2400" dirty="0"/>
              <a:t>Goodwill Industries </a:t>
            </a:r>
          </a:p>
          <a:p>
            <a:endParaRPr lang="en-US" dirty="0"/>
          </a:p>
          <a:p>
            <a:endParaRPr lang="en-US" dirty="0"/>
          </a:p>
        </p:txBody>
      </p:sp>
    </p:spTree>
    <p:extLst>
      <p:ext uri="{BB962C8B-B14F-4D97-AF65-F5344CB8AC3E}">
        <p14:creationId xmlns:p14="http://schemas.microsoft.com/office/powerpoint/2010/main" val="9051470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8471" y="0"/>
            <a:ext cx="8875059" cy="6858000"/>
          </a:xfrm>
          <a:prstGeom prst="rect">
            <a:avLst/>
          </a:prstGeom>
        </p:spPr>
      </p:pic>
    </p:spTree>
    <p:extLst>
      <p:ext uri="{BB962C8B-B14F-4D97-AF65-F5344CB8AC3E}">
        <p14:creationId xmlns:p14="http://schemas.microsoft.com/office/powerpoint/2010/main" val="3881727127"/>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832E8C-E0CA-F54B-8B61-37E05D07225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09706069"/>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79E9D-F2C6-4D11-B530-D54380B85F56}"/>
              </a:ext>
            </a:extLst>
          </p:cNvPr>
          <p:cNvSpPr>
            <a:spLocks noGrp="1"/>
          </p:cNvSpPr>
          <p:nvPr>
            <p:ph type="title"/>
          </p:nvPr>
        </p:nvSpPr>
        <p:spPr/>
        <p:txBody>
          <a:bodyPr/>
          <a:lstStyle/>
          <a:p>
            <a:r>
              <a:rPr lang="en-US" dirty="0"/>
              <a:t>TENCO Workforce Development Board</a:t>
            </a:r>
          </a:p>
        </p:txBody>
      </p:sp>
      <p:sp>
        <p:nvSpPr>
          <p:cNvPr id="4" name="Text Placeholder 3">
            <a:extLst>
              <a:ext uri="{FF2B5EF4-FFF2-40B4-BE49-F238E27FC236}">
                <a16:creationId xmlns:a16="http://schemas.microsoft.com/office/drawing/2014/main" id="{6CE64E52-B441-440B-8F49-015F60874737}"/>
              </a:ext>
            </a:extLst>
          </p:cNvPr>
          <p:cNvSpPr>
            <a:spLocks noGrp="1"/>
          </p:cNvSpPr>
          <p:nvPr>
            <p:ph type="body" idx="1"/>
          </p:nvPr>
        </p:nvSpPr>
        <p:spPr>
          <a:xfrm>
            <a:off x="839788" y="1349406"/>
            <a:ext cx="5157787" cy="1155669"/>
          </a:xfrm>
        </p:spPr>
        <p:txBody>
          <a:bodyPr/>
          <a:lstStyle/>
          <a:p>
            <a:r>
              <a:rPr lang="en-US" dirty="0"/>
              <a:t>Mission Statement</a:t>
            </a:r>
          </a:p>
        </p:txBody>
      </p:sp>
      <p:sp>
        <p:nvSpPr>
          <p:cNvPr id="3" name="Content Placeholder 2">
            <a:extLst>
              <a:ext uri="{FF2B5EF4-FFF2-40B4-BE49-F238E27FC236}">
                <a16:creationId xmlns:a16="http://schemas.microsoft.com/office/drawing/2014/main" id="{2254344C-89C2-448A-A43D-174E86B69D03}"/>
              </a:ext>
            </a:extLst>
          </p:cNvPr>
          <p:cNvSpPr>
            <a:spLocks noGrp="1"/>
          </p:cNvSpPr>
          <p:nvPr>
            <p:ph sz="half" idx="2"/>
          </p:nvPr>
        </p:nvSpPr>
        <p:spPr/>
        <p:txBody>
          <a:bodyPr>
            <a:normAutofit fontScale="92500"/>
          </a:bodyPr>
          <a:lstStyle/>
          <a:p>
            <a:pPr>
              <a:buFont typeface="Wingdings" panose="05000000000000000000" pitchFamily="2" charset="2"/>
              <a:buChar char="ü"/>
            </a:pPr>
            <a:r>
              <a:rPr lang="en-US" dirty="0"/>
              <a:t>Our mission is to assist community and industry leaders, as well as economic developers, to facilitate positive solutions for workplace issues, and to improve the economic well-being of the region. </a:t>
            </a:r>
          </a:p>
        </p:txBody>
      </p:sp>
      <p:sp>
        <p:nvSpPr>
          <p:cNvPr id="5" name="Text Placeholder 4">
            <a:extLst>
              <a:ext uri="{FF2B5EF4-FFF2-40B4-BE49-F238E27FC236}">
                <a16:creationId xmlns:a16="http://schemas.microsoft.com/office/drawing/2014/main" id="{C5446D46-9972-4508-B67E-65D572156677}"/>
              </a:ext>
            </a:extLst>
          </p:cNvPr>
          <p:cNvSpPr>
            <a:spLocks noGrp="1"/>
          </p:cNvSpPr>
          <p:nvPr>
            <p:ph type="body" sz="quarter" idx="3"/>
          </p:nvPr>
        </p:nvSpPr>
        <p:spPr/>
        <p:txBody>
          <a:bodyPr/>
          <a:lstStyle/>
          <a:p>
            <a:r>
              <a:rPr lang="en-US" dirty="0"/>
              <a:t>Vision Statement </a:t>
            </a:r>
          </a:p>
        </p:txBody>
      </p:sp>
      <p:sp>
        <p:nvSpPr>
          <p:cNvPr id="6" name="Content Placeholder 5">
            <a:extLst>
              <a:ext uri="{FF2B5EF4-FFF2-40B4-BE49-F238E27FC236}">
                <a16:creationId xmlns:a16="http://schemas.microsoft.com/office/drawing/2014/main" id="{EA9F3E8A-5228-41DE-94E8-E9CD5D7F5101}"/>
              </a:ext>
            </a:extLst>
          </p:cNvPr>
          <p:cNvSpPr>
            <a:spLocks noGrp="1"/>
          </p:cNvSpPr>
          <p:nvPr>
            <p:ph sz="quarter" idx="4"/>
          </p:nvPr>
        </p:nvSpPr>
        <p:spPr/>
        <p:txBody>
          <a:bodyPr>
            <a:normAutofit fontScale="92500"/>
          </a:bodyPr>
          <a:lstStyle/>
          <a:p>
            <a:pPr>
              <a:buFont typeface="Wingdings" panose="05000000000000000000" pitchFamily="2" charset="2"/>
              <a:buChar char="ü"/>
            </a:pPr>
            <a:r>
              <a:rPr lang="en-US" dirty="0"/>
              <a:t>The TENCO Workforce Development Board works to create a highly skilled, knowledgeable and creative workforce that attracts new businesses and enhances the success of existing businesses, resulting in additional employment opportunities at competitive wages. </a:t>
            </a:r>
          </a:p>
          <a:p>
            <a:endParaRPr lang="en-US" dirty="0"/>
          </a:p>
        </p:txBody>
      </p:sp>
      <p:sp>
        <p:nvSpPr>
          <p:cNvPr id="7" name="Text Placeholder 4">
            <a:extLst>
              <a:ext uri="{FF2B5EF4-FFF2-40B4-BE49-F238E27FC236}">
                <a16:creationId xmlns:a16="http://schemas.microsoft.com/office/drawing/2014/main" id="{575C98F4-15F1-458B-8358-F47241BCA905}"/>
              </a:ext>
            </a:extLst>
          </p:cNvPr>
          <p:cNvSpPr txBox="1">
            <a:spLocks/>
          </p:cNvSpPr>
          <p:nvPr/>
        </p:nvSpPr>
        <p:spPr>
          <a:xfrm>
            <a:off x="5087798" y="869357"/>
            <a:ext cx="6264414" cy="685800"/>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1000"/>
              </a:spcBef>
              <a:buClr>
                <a:schemeClr val="accent1"/>
              </a:buClr>
              <a:buSzPct val="110000"/>
              <a:buFont typeface="Wingdings" panose="05000000000000000000" pitchFamily="2" charset="2"/>
              <a:buNone/>
              <a:defRPr sz="2200" b="0" kern="1200" cap="all" baseline="0">
                <a:solidFill>
                  <a:schemeClr val="accent1"/>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2000" b="1" kern="120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800" b="1" kern="120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600" b="1" kern="120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600" b="1" kern="120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600" b="1" kern="120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600" b="1" kern="120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600" b="1" kern="120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600" b="1" kern="1200">
                <a:solidFill>
                  <a:schemeClr val="tx1"/>
                </a:solidFill>
                <a:effectLst/>
                <a:latin typeface="+mn-lt"/>
                <a:ea typeface="+mn-ea"/>
                <a:cs typeface="+mn-cs"/>
              </a:defRPr>
            </a:lvl9pPr>
          </a:lstStyle>
          <a:p>
            <a:r>
              <a:rPr lang="en-US" dirty="0"/>
              <a:t>Mission statement</a:t>
            </a:r>
          </a:p>
        </p:txBody>
      </p:sp>
    </p:spTree>
    <p:extLst>
      <p:ext uri="{BB962C8B-B14F-4D97-AF65-F5344CB8AC3E}">
        <p14:creationId xmlns:p14="http://schemas.microsoft.com/office/powerpoint/2010/main" val="2435845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E00F3-BD01-4DDA-BD52-681A30A8839C}"/>
              </a:ext>
            </a:extLst>
          </p:cNvPr>
          <p:cNvSpPr>
            <a:spLocks noGrp="1"/>
          </p:cNvSpPr>
          <p:nvPr>
            <p:ph type="title"/>
          </p:nvPr>
        </p:nvSpPr>
        <p:spPr/>
        <p:txBody>
          <a:bodyPr/>
          <a:lstStyle/>
          <a:p>
            <a:r>
              <a:rPr lang="en-US" dirty="0"/>
              <a:t>Activities in Staff Connect </a:t>
            </a:r>
          </a:p>
        </p:txBody>
      </p:sp>
      <p:pic>
        <p:nvPicPr>
          <p:cNvPr id="8" name="Content Placeholder 7">
            <a:extLst>
              <a:ext uri="{FF2B5EF4-FFF2-40B4-BE49-F238E27FC236}">
                <a16:creationId xmlns:a16="http://schemas.microsoft.com/office/drawing/2014/main" id="{7531549B-F650-4F90-B591-3EA03EB97ED7}"/>
              </a:ext>
            </a:extLst>
          </p:cNvPr>
          <p:cNvPicPr>
            <a:picLocks noGrp="1" noChangeAspect="1"/>
          </p:cNvPicPr>
          <p:nvPr>
            <p:ph sz="half" idx="1"/>
          </p:nvPr>
        </p:nvPicPr>
        <p:blipFill>
          <a:blip r:embed="rId3"/>
          <a:stretch>
            <a:fillRect/>
          </a:stretch>
        </p:blipFill>
        <p:spPr>
          <a:xfrm>
            <a:off x="5748273" y="803275"/>
            <a:ext cx="5015042" cy="2382838"/>
          </a:xfrm>
        </p:spPr>
      </p:pic>
      <p:pic>
        <p:nvPicPr>
          <p:cNvPr id="12" name="Content Placeholder 11">
            <a:extLst>
              <a:ext uri="{FF2B5EF4-FFF2-40B4-BE49-F238E27FC236}">
                <a16:creationId xmlns:a16="http://schemas.microsoft.com/office/drawing/2014/main" id="{A4FB5A98-6542-47D6-8B2D-8C9C7DB17CA8}"/>
              </a:ext>
            </a:extLst>
          </p:cNvPr>
          <p:cNvPicPr>
            <a:picLocks noGrp="1" noChangeAspect="1"/>
          </p:cNvPicPr>
          <p:nvPr>
            <p:ph sz="half" idx="2"/>
          </p:nvPr>
        </p:nvPicPr>
        <p:blipFill>
          <a:blip r:embed="rId4"/>
          <a:stretch>
            <a:fillRect/>
          </a:stretch>
        </p:blipFill>
        <p:spPr>
          <a:xfrm>
            <a:off x="6314993" y="3671888"/>
            <a:ext cx="3878426" cy="2384425"/>
          </a:xfrm>
        </p:spPr>
      </p:pic>
    </p:spTree>
    <p:extLst>
      <p:ext uri="{BB962C8B-B14F-4D97-AF65-F5344CB8AC3E}">
        <p14:creationId xmlns:p14="http://schemas.microsoft.com/office/powerpoint/2010/main" val="35790771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B4FB7-3312-4BC3-BC58-6730E923763E}"/>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66BFF7DC-4F72-4535-847E-438A8E1D8071}"/>
              </a:ext>
            </a:extLst>
          </p:cNvPr>
          <p:cNvPicPr>
            <a:picLocks noGrp="1" noChangeAspect="1"/>
          </p:cNvPicPr>
          <p:nvPr>
            <p:ph sz="half" idx="1"/>
          </p:nvPr>
        </p:nvPicPr>
        <p:blipFill>
          <a:blip r:embed="rId3"/>
          <a:stretch>
            <a:fillRect/>
          </a:stretch>
        </p:blipFill>
        <p:spPr>
          <a:xfrm>
            <a:off x="48614" y="1184689"/>
            <a:ext cx="5181600" cy="4002297"/>
          </a:xfrm>
        </p:spPr>
      </p:pic>
      <p:sp>
        <p:nvSpPr>
          <p:cNvPr id="9" name="Content Placeholder 8">
            <a:extLst>
              <a:ext uri="{FF2B5EF4-FFF2-40B4-BE49-F238E27FC236}">
                <a16:creationId xmlns:a16="http://schemas.microsoft.com/office/drawing/2014/main" id="{61F94248-E038-4863-8640-13B013AE7263}"/>
              </a:ext>
            </a:extLst>
          </p:cNvPr>
          <p:cNvSpPr>
            <a:spLocks noGrp="1"/>
          </p:cNvSpPr>
          <p:nvPr>
            <p:ph sz="half" idx="2"/>
          </p:nvPr>
        </p:nvSpPr>
        <p:spPr/>
        <p:txBody>
          <a:bodyPr/>
          <a:lstStyle/>
          <a:p>
            <a:r>
              <a:rPr lang="en-US" dirty="0"/>
              <a:t>You will only enter Staff Assisted Activities</a:t>
            </a:r>
          </a:p>
          <a:p>
            <a:r>
              <a:rPr lang="en-US" dirty="0"/>
              <a:t>Self-Service Activities are automatically captured by the system</a:t>
            </a:r>
          </a:p>
        </p:txBody>
      </p:sp>
    </p:spTree>
    <p:extLst>
      <p:ext uri="{BB962C8B-B14F-4D97-AF65-F5344CB8AC3E}">
        <p14:creationId xmlns:p14="http://schemas.microsoft.com/office/powerpoint/2010/main" val="22879262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4C058-56E0-45D4-BFCE-2FB79B7D6CCC}"/>
              </a:ext>
            </a:extLst>
          </p:cNvPr>
          <p:cNvSpPr>
            <a:spLocks noGrp="1"/>
          </p:cNvSpPr>
          <p:nvPr>
            <p:ph type="title"/>
          </p:nvPr>
        </p:nvSpPr>
        <p:spPr/>
        <p:txBody>
          <a:bodyPr/>
          <a:lstStyle/>
          <a:p>
            <a:r>
              <a:rPr lang="en-US" dirty="0"/>
              <a:t>Act It Out #1 </a:t>
            </a:r>
          </a:p>
        </p:txBody>
      </p:sp>
      <p:pic>
        <p:nvPicPr>
          <p:cNvPr id="6" name="Content Placeholder 5">
            <a:extLst>
              <a:ext uri="{FF2B5EF4-FFF2-40B4-BE49-F238E27FC236}">
                <a16:creationId xmlns:a16="http://schemas.microsoft.com/office/drawing/2014/main" id="{B50699ED-7EE2-4AAD-88BF-4BE155CF29B1}"/>
              </a:ext>
            </a:extLst>
          </p:cNvPr>
          <p:cNvPicPr>
            <a:picLocks noGrp="1" noChangeAspect="1"/>
          </p:cNvPicPr>
          <p:nvPr>
            <p:ph sz="half" idx="1"/>
          </p:nvPr>
        </p:nvPicPr>
        <p:blipFill>
          <a:blip r:embed="rId3">
            <a:extLst>
              <a:ext uri="{837473B0-CC2E-450A-ABE3-18F120FF3D39}">
                <a1611:picAttrSrcUrl xmlns:a1611="http://schemas.microsoft.com/office/drawing/2016/11/main" r:id="rId4"/>
              </a:ext>
            </a:extLst>
          </a:blip>
          <a:stretch>
            <a:fillRect/>
          </a:stretch>
        </p:blipFill>
        <p:spPr>
          <a:xfrm>
            <a:off x="5634579" y="1164000"/>
            <a:ext cx="5348929" cy="3550611"/>
          </a:xfrm>
        </p:spPr>
      </p:pic>
    </p:spTree>
    <p:extLst>
      <p:ext uri="{BB962C8B-B14F-4D97-AF65-F5344CB8AC3E}">
        <p14:creationId xmlns:p14="http://schemas.microsoft.com/office/powerpoint/2010/main" val="40644339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4C058-56E0-45D4-BFCE-2FB79B7D6CCC}"/>
              </a:ext>
            </a:extLst>
          </p:cNvPr>
          <p:cNvSpPr>
            <a:spLocks noGrp="1"/>
          </p:cNvSpPr>
          <p:nvPr>
            <p:ph type="title"/>
          </p:nvPr>
        </p:nvSpPr>
        <p:spPr/>
        <p:txBody>
          <a:bodyPr/>
          <a:lstStyle/>
          <a:p>
            <a:r>
              <a:rPr lang="en-US" dirty="0"/>
              <a:t>Act It Out #2 </a:t>
            </a:r>
          </a:p>
        </p:txBody>
      </p:sp>
      <p:pic>
        <p:nvPicPr>
          <p:cNvPr id="6" name="Content Placeholder 5">
            <a:extLst>
              <a:ext uri="{FF2B5EF4-FFF2-40B4-BE49-F238E27FC236}">
                <a16:creationId xmlns:a16="http://schemas.microsoft.com/office/drawing/2014/main" id="{B50699ED-7EE2-4AAD-88BF-4BE155CF29B1}"/>
              </a:ext>
            </a:extLst>
          </p:cNvPr>
          <p:cNvPicPr>
            <a:picLocks noGrp="1" noChangeAspect="1"/>
          </p:cNvPicPr>
          <p:nvPr>
            <p:ph sz="half" idx="1"/>
          </p:nvPr>
        </p:nvPicPr>
        <p:blipFill>
          <a:blip r:embed="rId3">
            <a:extLst>
              <a:ext uri="{837473B0-CC2E-450A-ABE3-18F120FF3D39}">
                <a1611:picAttrSrcUrl xmlns:a1611="http://schemas.microsoft.com/office/drawing/2016/11/main" r:id="rId4"/>
              </a:ext>
            </a:extLst>
          </a:blip>
          <a:stretch>
            <a:fillRect/>
          </a:stretch>
        </p:blipFill>
        <p:spPr>
          <a:xfrm>
            <a:off x="5634579" y="1164000"/>
            <a:ext cx="5348929" cy="3550611"/>
          </a:xfrm>
        </p:spPr>
      </p:pic>
    </p:spTree>
    <p:extLst>
      <p:ext uri="{BB962C8B-B14F-4D97-AF65-F5344CB8AC3E}">
        <p14:creationId xmlns:p14="http://schemas.microsoft.com/office/powerpoint/2010/main" val="13817483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4C058-56E0-45D4-BFCE-2FB79B7D6CCC}"/>
              </a:ext>
            </a:extLst>
          </p:cNvPr>
          <p:cNvSpPr>
            <a:spLocks noGrp="1"/>
          </p:cNvSpPr>
          <p:nvPr>
            <p:ph type="title"/>
          </p:nvPr>
        </p:nvSpPr>
        <p:spPr/>
        <p:txBody>
          <a:bodyPr/>
          <a:lstStyle/>
          <a:p>
            <a:r>
              <a:rPr lang="en-US" dirty="0"/>
              <a:t>Act It Out #3 </a:t>
            </a:r>
          </a:p>
        </p:txBody>
      </p:sp>
      <p:pic>
        <p:nvPicPr>
          <p:cNvPr id="6" name="Content Placeholder 5">
            <a:extLst>
              <a:ext uri="{FF2B5EF4-FFF2-40B4-BE49-F238E27FC236}">
                <a16:creationId xmlns:a16="http://schemas.microsoft.com/office/drawing/2014/main" id="{B50699ED-7EE2-4AAD-88BF-4BE155CF29B1}"/>
              </a:ext>
            </a:extLst>
          </p:cNvPr>
          <p:cNvPicPr>
            <a:picLocks noGrp="1" noChangeAspect="1"/>
          </p:cNvPicPr>
          <p:nvPr>
            <p:ph sz="half" idx="1"/>
          </p:nvPr>
        </p:nvPicPr>
        <p:blipFill>
          <a:blip r:embed="rId3">
            <a:extLst>
              <a:ext uri="{837473B0-CC2E-450A-ABE3-18F120FF3D39}">
                <a1611:picAttrSrcUrl xmlns:a1611="http://schemas.microsoft.com/office/drawing/2016/11/main" r:id="rId4"/>
              </a:ext>
            </a:extLst>
          </a:blip>
          <a:stretch>
            <a:fillRect/>
          </a:stretch>
        </p:blipFill>
        <p:spPr>
          <a:xfrm>
            <a:off x="5634579" y="1164000"/>
            <a:ext cx="5348929" cy="3550611"/>
          </a:xfrm>
        </p:spPr>
      </p:pic>
    </p:spTree>
    <p:extLst>
      <p:ext uri="{BB962C8B-B14F-4D97-AF65-F5344CB8AC3E}">
        <p14:creationId xmlns:p14="http://schemas.microsoft.com/office/powerpoint/2010/main" val="6181300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4C058-56E0-45D4-BFCE-2FB79B7D6CCC}"/>
              </a:ext>
            </a:extLst>
          </p:cNvPr>
          <p:cNvSpPr>
            <a:spLocks noGrp="1"/>
          </p:cNvSpPr>
          <p:nvPr>
            <p:ph type="title"/>
          </p:nvPr>
        </p:nvSpPr>
        <p:spPr/>
        <p:txBody>
          <a:bodyPr/>
          <a:lstStyle/>
          <a:p>
            <a:r>
              <a:rPr lang="en-US" dirty="0"/>
              <a:t>Act It Out #4 </a:t>
            </a:r>
          </a:p>
        </p:txBody>
      </p:sp>
      <p:pic>
        <p:nvPicPr>
          <p:cNvPr id="6" name="Content Placeholder 5">
            <a:extLst>
              <a:ext uri="{FF2B5EF4-FFF2-40B4-BE49-F238E27FC236}">
                <a16:creationId xmlns:a16="http://schemas.microsoft.com/office/drawing/2014/main" id="{B50699ED-7EE2-4AAD-88BF-4BE155CF29B1}"/>
              </a:ext>
            </a:extLst>
          </p:cNvPr>
          <p:cNvPicPr>
            <a:picLocks noGrp="1" noChangeAspect="1"/>
          </p:cNvPicPr>
          <p:nvPr>
            <p:ph sz="half" idx="1"/>
          </p:nvPr>
        </p:nvPicPr>
        <p:blipFill>
          <a:blip r:embed="rId3">
            <a:extLst>
              <a:ext uri="{837473B0-CC2E-450A-ABE3-18F120FF3D39}">
                <a1611:picAttrSrcUrl xmlns:a1611="http://schemas.microsoft.com/office/drawing/2016/11/main" r:id="rId4"/>
              </a:ext>
            </a:extLst>
          </a:blip>
          <a:stretch>
            <a:fillRect/>
          </a:stretch>
        </p:blipFill>
        <p:spPr>
          <a:xfrm>
            <a:off x="5634579" y="1164000"/>
            <a:ext cx="5348929" cy="3550611"/>
          </a:xfrm>
        </p:spPr>
      </p:pic>
    </p:spTree>
    <p:extLst>
      <p:ext uri="{BB962C8B-B14F-4D97-AF65-F5344CB8AC3E}">
        <p14:creationId xmlns:p14="http://schemas.microsoft.com/office/powerpoint/2010/main" val="32274759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4C058-56E0-45D4-BFCE-2FB79B7D6CCC}"/>
              </a:ext>
            </a:extLst>
          </p:cNvPr>
          <p:cNvSpPr>
            <a:spLocks noGrp="1"/>
          </p:cNvSpPr>
          <p:nvPr>
            <p:ph type="title"/>
          </p:nvPr>
        </p:nvSpPr>
        <p:spPr/>
        <p:txBody>
          <a:bodyPr/>
          <a:lstStyle/>
          <a:p>
            <a:r>
              <a:rPr lang="en-US" dirty="0"/>
              <a:t>Act It Out #5 </a:t>
            </a:r>
          </a:p>
        </p:txBody>
      </p:sp>
      <p:pic>
        <p:nvPicPr>
          <p:cNvPr id="6" name="Content Placeholder 5">
            <a:extLst>
              <a:ext uri="{FF2B5EF4-FFF2-40B4-BE49-F238E27FC236}">
                <a16:creationId xmlns:a16="http://schemas.microsoft.com/office/drawing/2014/main" id="{B50699ED-7EE2-4AAD-88BF-4BE155CF29B1}"/>
              </a:ext>
            </a:extLst>
          </p:cNvPr>
          <p:cNvPicPr>
            <a:picLocks noGrp="1" noChangeAspect="1"/>
          </p:cNvPicPr>
          <p:nvPr>
            <p:ph sz="half" idx="1"/>
          </p:nvPr>
        </p:nvPicPr>
        <p:blipFill>
          <a:blip r:embed="rId3">
            <a:extLst>
              <a:ext uri="{837473B0-CC2E-450A-ABE3-18F120FF3D39}">
                <a1611:picAttrSrcUrl xmlns:a1611="http://schemas.microsoft.com/office/drawing/2016/11/main" r:id="rId4"/>
              </a:ext>
            </a:extLst>
          </a:blip>
          <a:stretch>
            <a:fillRect/>
          </a:stretch>
        </p:blipFill>
        <p:spPr>
          <a:xfrm>
            <a:off x="5634579" y="1164000"/>
            <a:ext cx="5348929" cy="3550611"/>
          </a:xfrm>
        </p:spPr>
      </p:pic>
    </p:spTree>
    <p:extLst>
      <p:ext uri="{BB962C8B-B14F-4D97-AF65-F5344CB8AC3E}">
        <p14:creationId xmlns:p14="http://schemas.microsoft.com/office/powerpoint/2010/main" val="326846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4C058-56E0-45D4-BFCE-2FB79B7D6CCC}"/>
              </a:ext>
            </a:extLst>
          </p:cNvPr>
          <p:cNvSpPr>
            <a:spLocks noGrp="1"/>
          </p:cNvSpPr>
          <p:nvPr>
            <p:ph type="title"/>
          </p:nvPr>
        </p:nvSpPr>
        <p:spPr/>
        <p:txBody>
          <a:bodyPr/>
          <a:lstStyle/>
          <a:p>
            <a:r>
              <a:rPr lang="en-US" dirty="0"/>
              <a:t>Act It Out #6 </a:t>
            </a:r>
          </a:p>
        </p:txBody>
      </p:sp>
      <p:pic>
        <p:nvPicPr>
          <p:cNvPr id="6" name="Content Placeholder 5">
            <a:extLst>
              <a:ext uri="{FF2B5EF4-FFF2-40B4-BE49-F238E27FC236}">
                <a16:creationId xmlns:a16="http://schemas.microsoft.com/office/drawing/2014/main" id="{B50699ED-7EE2-4AAD-88BF-4BE155CF29B1}"/>
              </a:ext>
            </a:extLst>
          </p:cNvPr>
          <p:cNvPicPr>
            <a:picLocks noGrp="1" noChangeAspect="1"/>
          </p:cNvPicPr>
          <p:nvPr>
            <p:ph sz="half" idx="1"/>
          </p:nvPr>
        </p:nvPicPr>
        <p:blipFill>
          <a:blip r:embed="rId3">
            <a:extLst>
              <a:ext uri="{837473B0-CC2E-450A-ABE3-18F120FF3D39}">
                <a1611:picAttrSrcUrl xmlns:a1611="http://schemas.microsoft.com/office/drawing/2016/11/main" r:id="rId4"/>
              </a:ext>
            </a:extLst>
          </a:blip>
          <a:stretch>
            <a:fillRect/>
          </a:stretch>
        </p:blipFill>
        <p:spPr>
          <a:xfrm>
            <a:off x="5634579" y="1164000"/>
            <a:ext cx="5348929" cy="3550611"/>
          </a:xfrm>
        </p:spPr>
      </p:pic>
    </p:spTree>
    <p:extLst>
      <p:ext uri="{BB962C8B-B14F-4D97-AF65-F5344CB8AC3E}">
        <p14:creationId xmlns:p14="http://schemas.microsoft.com/office/powerpoint/2010/main" val="24515324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4C058-56E0-45D4-BFCE-2FB79B7D6CCC}"/>
              </a:ext>
            </a:extLst>
          </p:cNvPr>
          <p:cNvSpPr>
            <a:spLocks noGrp="1"/>
          </p:cNvSpPr>
          <p:nvPr>
            <p:ph type="title"/>
          </p:nvPr>
        </p:nvSpPr>
        <p:spPr/>
        <p:txBody>
          <a:bodyPr/>
          <a:lstStyle/>
          <a:p>
            <a:r>
              <a:rPr lang="en-US" dirty="0"/>
              <a:t>Act It Out #7</a:t>
            </a:r>
          </a:p>
        </p:txBody>
      </p:sp>
      <p:pic>
        <p:nvPicPr>
          <p:cNvPr id="6" name="Content Placeholder 5">
            <a:extLst>
              <a:ext uri="{FF2B5EF4-FFF2-40B4-BE49-F238E27FC236}">
                <a16:creationId xmlns:a16="http://schemas.microsoft.com/office/drawing/2014/main" id="{B50699ED-7EE2-4AAD-88BF-4BE155CF29B1}"/>
              </a:ext>
            </a:extLst>
          </p:cNvPr>
          <p:cNvPicPr>
            <a:picLocks noGrp="1" noChangeAspect="1"/>
          </p:cNvPicPr>
          <p:nvPr>
            <p:ph sz="half" idx="1"/>
          </p:nvPr>
        </p:nvPicPr>
        <p:blipFill>
          <a:blip r:embed="rId3">
            <a:extLst>
              <a:ext uri="{837473B0-CC2E-450A-ABE3-18F120FF3D39}">
                <a1611:picAttrSrcUrl xmlns:a1611="http://schemas.microsoft.com/office/drawing/2016/11/main" r:id="rId4"/>
              </a:ext>
            </a:extLst>
          </a:blip>
          <a:stretch>
            <a:fillRect/>
          </a:stretch>
        </p:blipFill>
        <p:spPr>
          <a:xfrm>
            <a:off x="5634579" y="1164000"/>
            <a:ext cx="5348929" cy="3550611"/>
          </a:xfrm>
        </p:spPr>
      </p:pic>
    </p:spTree>
    <p:extLst>
      <p:ext uri="{BB962C8B-B14F-4D97-AF65-F5344CB8AC3E}">
        <p14:creationId xmlns:p14="http://schemas.microsoft.com/office/powerpoint/2010/main" val="12006933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4C058-56E0-45D4-BFCE-2FB79B7D6CCC}"/>
              </a:ext>
            </a:extLst>
          </p:cNvPr>
          <p:cNvSpPr>
            <a:spLocks noGrp="1"/>
          </p:cNvSpPr>
          <p:nvPr>
            <p:ph type="title"/>
          </p:nvPr>
        </p:nvSpPr>
        <p:spPr/>
        <p:txBody>
          <a:bodyPr/>
          <a:lstStyle/>
          <a:p>
            <a:r>
              <a:rPr lang="en-US" dirty="0"/>
              <a:t>Act It Out #8 </a:t>
            </a:r>
          </a:p>
        </p:txBody>
      </p:sp>
      <p:pic>
        <p:nvPicPr>
          <p:cNvPr id="6" name="Content Placeholder 5">
            <a:extLst>
              <a:ext uri="{FF2B5EF4-FFF2-40B4-BE49-F238E27FC236}">
                <a16:creationId xmlns:a16="http://schemas.microsoft.com/office/drawing/2014/main" id="{B50699ED-7EE2-4AAD-88BF-4BE155CF29B1}"/>
              </a:ext>
            </a:extLst>
          </p:cNvPr>
          <p:cNvPicPr>
            <a:picLocks noGrp="1" noChangeAspect="1"/>
          </p:cNvPicPr>
          <p:nvPr>
            <p:ph sz="half" idx="1"/>
          </p:nvPr>
        </p:nvPicPr>
        <p:blipFill>
          <a:blip r:embed="rId3">
            <a:extLst>
              <a:ext uri="{837473B0-CC2E-450A-ABE3-18F120FF3D39}">
                <a1611:picAttrSrcUrl xmlns:a1611="http://schemas.microsoft.com/office/drawing/2016/11/main" r:id="rId4"/>
              </a:ext>
            </a:extLst>
          </a:blip>
          <a:stretch>
            <a:fillRect/>
          </a:stretch>
        </p:blipFill>
        <p:spPr>
          <a:xfrm>
            <a:off x="5634579" y="1164000"/>
            <a:ext cx="5348929" cy="3550611"/>
          </a:xfrm>
        </p:spPr>
      </p:pic>
    </p:spTree>
    <p:extLst>
      <p:ext uri="{BB962C8B-B14F-4D97-AF65-F5344CB8AC3E}">
        <p14:creationId xmlns:p14="http://schemas.microsoft.com/office/powerpoint/2010/main" val="4140689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8DC994-E342-4365-B708-6552639F341D}"/>
              </a:ext>
            </a:extLst>
          </p:cNvPr>
          <p:cNvPicPr>
            <a:picLocks noChangeAspect="1"/>
          </p:cNvPicPr>
          <p:nvPr/>
        </p:nvPicPr>
        <p:blipFill>
          <a:blip r:embed="rId3"/>
          <a:stretch>
            <a:fillRect/>
          </a:stretch>
        </p:blipFill>
        <p:spPr>
          <a:xfrm>
            <a:off x="2576945" y="277091"/>
            <a:ext cx="6984759" cy="6352337"/>
          </a:xfrm>
          <a:prstGeom prst="rect">
            <a:avLst/>
          </a:prstGeom>
        </p:spPr>
      </p:pic>
    </p:spTree>
    <p:extLst>
      <p:ext uri="{BB962C8B-B14F-4D97-AF65-F5344CB8AC3E}">
        <p14:creationId xmlns:p14="http://schemas.microsoft.com/office/powerpoint/2010/main" val="2774381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02C16-F393-43D0-B0F2-8EE2F5BEFEC3}"/>
              </a:ext>
            </a:extLst>
          </p:cNvPr>
          <p:cNvSpPr>
            <a:spLocks noGrp="1"/>
          </p:cNvSpPr>
          <p:nvPr>
            <p:ph type="title"/>
          </p:nvPr>
        </p:nvSpPr>
        <p:spPr/>
        <p:txBody>
          <a:bodyPr/>
          <a:lstStyle/>
          <a:p>
            <a:r>
              <a:rPr lang="en-US" dirty="0"/>
              <a:t>Safety </a:t>
            </a:r>
          </a:p>
        </p:txBody>
      </p:sp>
      <p:sp>
        <p:nvSpPr>
          <p:cNvPr id="3" name="Content Placeholder 2">
            <a:extLst>
              <a:ext uri="{FF2B5EF4-FFF2-40B4-BE49-F238E27FC236}">
                <a16:creationId xmlns:a16="http://schemas.microsoft.com/office/drawing/2014/main" id="{4F83BD90-9612-4196-9833-A5A64B55FA49}"/>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B06871CA-8808-4537-BD03-4F9DD1F2EBFC}"/>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2676709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91A52-0A38-4D0A-812E-92812813C15C}"/>
              </a:ext>
            </a:extLst>
          </p:cNvPr>
          <p:cNvSpPr>
            <a:spLocks noGrp="1"/>
          </p:cNvSpPr>
          <p:nvPr>
            <p:ph type="title"/>
          </p:nvPr>
        </p:nvSpPr>
        <p:spPr/>
        <p:txBody>
          <a:bodyPr/>
          <a:lstStyle/>
          <a:p>
            <a:endParaRPr lang="en-US" dirty="0"/>
          </a:p>
        </p:txBody>
      </p:sp>
      <p:sp>
        <p:nvSpPr>
          <p:cNvPr id="4" name="Content Placeholder 3">
            <a:extLst>
              <a:ext uri="{FF2B5EF4-FFF2-40B4-BE49-F238E27FC236}">
                <a16:creationId xmlns:a16="http://schemas.microsoft.com/office/drawing/2014/main" id="{E0D48ABD-094F-4102-A670-B3BE0D85815D}"/>
              </a:ext>
            </a:extLst>
          </p:cNvPr>
          <p:cNvSpPr>
            <a:spLocks noGrp="1"/>
          </p:cNvSpPr>
          <p:nvPr>
            <p:ph sz="half" idx="2"/>
          </p:nvPr>
        </p:nvSpPr>
        <p:spPr>
          <a:xfrm>
            <a:off x="5603240" y="6233020"/>
            <a:ext cx="6264350" cy="435586"/>
          </a:xfrm>
        </p:spPr>
        <p:txBody>
          <a:bodyPr>
            <a:normAutofit/>
          </a:bodyPr>
          <a:lstStyle/>
          <a:p>
            <a:r>
              <a:rPr lang="en-US" dirty="0">
                <a:hlinkClick r:id="rId4"/>
              </a:rPr>
              <a:t>https://youtu.be/cHW0R_BDDeM</a:t>
            </a:r>
            <a:r>
              <a:rPr lang="en-US" dirty="0"/>
              <a:t> </a:t>
            </a:r>
          </a:p>
        </p:txBody>
      </p:sp>
      <p:pic>
        <p:nvPicPr>
          <p:cNvPr id="5" name="Online Media 4" title="Kentucky Career Center (KCC) Overview">
            <a:hlinkClick r:id="" action="ppaction://media"/>
            <a:extLst>
              <a:ext uri="{FF2B5EF4-FFF2-40B4-BE49-F238E27FC236}">
                <a16:creationId xmlns:a16="http://schemas.microsoft.com/office/drawing/2014/main" id="{5C396984-AA7D-4EA7-B256-E319D13952FB}"/>
              </a:ext>
            </a:extLst>
          </p:cNvPr>
          <p:cNvPicPr>
            <a:picLocks noRot="1" noChangeAspect="1"/>
          </p:cNvPicPr>
          <p:nvPr>
            <a:videoFile r:link="rId1"/>
          </p:nvPr>
        </p:nvPicPr>
        <p:blipFill>
          <a:blip r:embed="rId5"/>
          <a:stretch>
            <a:fillRect/>
          </a:stretch>
        </p:blipFill>
        <p:spPr>
          <a:xfrm>
            <a:off x="684780" y="189394"/>
            <a:ext cx="10460862" cy="5884235"/>
          </a:xfrm>
          <a:prstGeom prst="rect">
            <a:avLst/>
          </a:prstGeom>
        </p:spPr>
      </p:pic>
    </p:spTree>
    <p:extLst>
      <p:ext uri="{BB962C8B-B14F-4D97-AF65-F5344CB8AC3E}">
        <p14:creationId xmlns:p14="http://schemas.microsoft.com/office/powerpoint/2010/main" val="1271053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0DE900-A02A-4D0B-BC20-E5A9C39FDE19}"/>
              </a:ext>
            </a:extLst>
          </p:cNvPr>
          <p:cNvSpPr>
            <a:spLocks noGrp="1"/>
          </p:cNvSpPr>
          <p:nvPr>
            <p:ph type="title"/>
          </p:nvPr>
        </p:nvSpPr>
        <p:spPr/>
        <p:txBody>
          <a:bodyPr/>
          <a:lstStyle/>
          <a:p>
            <a:r>
              <a:rPr lang="en-US" dirty="0"/>
              <a:t>BOTTOM LINE</a:t>
            </a:r>
          </a:p>
        </p:txBody>
      </p:sp>
      <p:sp>
        <p:nvSpPr>
          <p:cNvPr id="3" name="Content Placeholder 2">
            <a:extLst>
              <a:ext uri="{FF2B5EF4-FFF2-40B4-BE49-F238E27FC236}">
                <a16:creationId xmlns:a16="http://schemas.microsoft.com/office/drawing/2014/main" id="{575D97AC-FC36-4805-8CD6-A1175BB753C6}"/>
              </a:ext>
            </a:extLst>
          </p:cNvPr>
          <p:cNvSpPr>
            <a:spLocks noGrp="1"/>
          </p:cNvSpPr>
          <p:nvPr>
            <p:ph sz="half" idx="1"/>
          </p:nvPr>
        </p:nvSpPr>
        <p:spPr/>
        <p:txBody>
          <a:bodyPr>
            <a:normAutofit/>
          </a:bodyPr>
          <a:lstStyle/>
          <a:p>
            <a:r>
              <a:rPr lang="en-US" sz="2000" dirty="0"/>
              <a:t>We are here to connect people with jobs to improve our community. </a:t>
            </a:r>
          </a:p>
        </p:txBody>
      </p:sp>
      <p:pic>
        <p:nvPicPr>
          <p:cNvPr id="7" name="Content Placeholder 6">
            <a:extLst>
              <a:ext uri="{FF2B5EF4-FFF2-40B4-BE49-F238E27FC236}">
                <a16:creationId xmlns:a16="http://schemas.microsoft.com/office/drawing/2014/main" id="{0BC03F89-D416-4C83-884C-52404AA81D22}"/>
              </a:ext>
            </a:extLst>
          </p:cNvPr>
          <p:cNvPicPr>
            <a:picLocks noGrp="1" noChangeAspect="1"/>
          </p:cNvPicPr>
          <p:nvPr>
            <p:ph sz="half" idx="2"/>
          </p:nvPr>
        </p:nvPicPr>
        <p:blipFill>
          <a:blip r:embed="rId3"/>
          <a:stretch>
            <a:fillRect/>
          </a:stretch>
        </p:blipFill>
        <p:spPr>
          <a:xfrm>
            <a:off x="6018808" y="3671888"/>
            <a:ext cx="4470796" cy="2384425"/>
          </a:xfrm>
        </p:spPr>
      </p:pic>
    </p:spTree>
    <p:extLst>
      <p:ext uri="{BB962C8B-B14F-4D97-AF65-F5344CB8AC3E}">
        <p14:creationId xmlns:p14="http://schemas.microsoft.com/office/powerpoint/2010/main" val="2882559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1B519-ECAC-4475-B903-29CAA9C52FD5}"/>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58931ED9-3344-4264-95E2-F7BE25F7A038}"/>
              </a:ext>
            </a:extLst>
          </p:cNvPr>
          <p:cNvPicPr>
            <a:picLocks noGrp="1" noChangeAspect="1"/>
          </p:cNvPicPr>
          <p:nvPr>
            <p:ph sz="half" idx="1"/>
          </p:nvPr>
        </p:nvPicPr>
        <p:blipFill>
          <a:blip r:embed="rId3"/>
          <a:stretch>
            <a:fillRect/>
          </a:stretch>
        </p:blipFill>
        <p:spPr>
          <a:xfrm>
            <a:off x="326592" y="1543296"/>
            <a:ext cx="4427545" cy="3468319"/>
          </a:xfrm>
        </p:spPr>
      </p:pic>
      <p:sp>
        <p:nvSpPr>
          <p:cNvPr id="4" name="Content Placeholder 3">
            <a:extLst>
              <a:ext uri="{FF2B5EF4-FFF2-40B4-BE49-F238E27FC236}">
                <a16:creationId xmlns:a16="http://schemas.microsoft.com/office/drawing/2014/main" id="{A91BB2EC-A7E1-478C-A7CA-F523251A36E3}"/>
              </a:ext>
            </a:extLst>
          </p:cNvPr>
          <p:cNvSpPr>
            <a:spLocks noGrp="1"/>
          </p:cNvSpPr>
          <p:nvPr>
            <p:ph sz="half" idx="2"/>
          </p:nvPr>
        </p:nvSpPr>
        <p:spPr>
          <a:xfrm>
            <a:off x="5030978" y="1896116"/>
            <a:ext cx="6272022" cy="2383586"/>
          </a:xfrm>
        </p:spPr>
        <p:txBody>
          <a:bodyPr>
            <a:normAutofit/>
          </a:bodyPr>
          <a:lstStyle/>
          <a:p>
            <a:pPr marL="0" indent="0" algn="ctr">
              <a:buNone/>
            </a:pPr>
            <a:r>
              <a:rPr lang="en-US" sz="3200" dirty="0"/>
              <a:t>They expect to get a job with our help </a:t>
            </a:r>
          </a:p>
          <a:p>
            <a:endParaRPr lang="en-US" dirty="0"/>
          </a:p>
        </p:txBody>
      </p:sp>
    </p:spTree>
    <p:extLst>
      <p:ext uri="{BB962C8B-B14F-4D97-AF65-F5344CB8AC3E}">
        <p14:creationId xmlns:p14="http://schemas.microsoft.com/office/powerpoint/2010/main" val="400327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B4C6D-3F83-465C-BFA1-B360A8C3E833}"/>
              </a:ext>
            </a:extLst>
          </p:cNvPr>
          <p:cNvSpPr>
            <a:spLocks noGrp="1"/>
          </p:cNvSpPr>
          <p:nvPr>
            <p:ph type="title"/>
          </p:nvPr>
        </p:nvSpPr>
        <p:spPr/>
        <p:txBody>
          <a:bodyPr/>
          <a:lstStyle/>
          <a:p>
            <a:r>
              <a:rPr lang="en-US" dirty="0"/>
              <a:t>Customer Service </a:t>
            </a:r>
          </a:p>
        </p:txBody>
      </p:sp>
      <p:sp>
        <p:nvSpPr>
          <p:cNvPr id="3" name="Content Placeholder 2">
            <a:extLst>
              <a:ext uri="{FF2B5EF4-FFF2-40B4-BE49-F238E27FC236}">
                <a16:creationId xmlns:a16="http://schemas.microsoft.com/office/drawing/2014/main" id="{BFCC030A-DA6A-477B-834F-6CBAD22AA183}"/>
              </a:ext>
            </a:extLst>
          </p:cNvPr>
          <p:cNvSpPr>
            <a:spLocks noGrp="1"/>
          </p:cNvSpPr>
          <p:nvPr>
            <p:ph sz="half" idx="1"/>
          </p:nvPr>
        </p:nvSpPr>
        <p:spPr/>
        <p:txBody>
          <a:bodyPr/>
          <a:lstStyle/>
          <a:p>
            <a:r>
              <a:rPr lang="en-US" dirty="0">
                <a:hlinkClick r:id="rId4"/>
              </a:rPr>
              <a:t>https://www.youtube.com/watch?v=ISJ1V8vBiiI</a:t>
            </a:r>
            <a:r>
              <a:rPr lang="en-US" dirty="0"/>
              <a:t> </a:t>
            </a:r>
          </a:p>
        </p:txBody>
      </p:sp>
      <p:pic>
        <p:nvPicPr>
          <p:cNvPr id="5" name="Online Media 4" title="Give 'Em the Pickle by Bob Farrell - Customer Service Training">
            <a:hlinkClick r:id="" action="ppaction://media"/>
            <a:extLst>
              <a:ext uri="{FF2B5EF4-FFF2-40B4-BE49-F238E27FC236}">
                <a16:creationId xmlns:a16="http://schemas.microsoft.com/office/drawing/2014/main" id="{BCC515C0-F6F5-4480-B20C-485B7803A7F7}"/>
              </a:ext>
            </a:extLst>
          </p:cNvPr>
          <p:cNvPicPr>
            <a:picLocks noGrp="1" noRot="1" noChangeAspect="1"/>
          </p:cNvPicPr>
          <p:nvPr>
            <p:ph sz="half" idx="2"/>
            <a:videoFile r:link="rId1"/>
          </p:nvPr>
        </p:nvPicPr>
        <p:blipFill>
          <a:blip r:embed="rId5"/>
          <a:stretch>
            <a:fillRect/>
          </a:stretch>
        </p:blipFill>
        <p:spPr>
          <a:xfrm>
            <a:off x="6211499" y="2236787"/>
            <a:ext cx="3181350" cy="2384425"/>
          </a:xfrm>
          <a:prstGeom prst="rect">
            <a:avLst/>
          </a:prstGeom>
        </p:spPr>
      </p:pic>
    </p:spTree>
    <p:extLst>
      <p:ext uri="{BB962C8B-B14F-4D97-AF65-F5344CB8AC3E}">
        <p14:creationId xmlns:p14="http://schemas.microsoft.com/office/powerpoint/2010/main" val="34397780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78C30D"/>
      </a:accent1>
      <a:accent2>
        <a:srgbClr val="099B62"/>
      </a:accent2>
      <a:accent3>
        <a:srgbClr val="21CFDF"/>
      </a:accent3>
      <a:accent4>
        <a:srgbClr val="179FDF"/>
      </a:accent4>
      <a:accent5>
        <a:srgbClr val="E75710"/>
      </a:accent5>
      <a:accent6>
        <a:srgbClr val="F89C19"/>
      </a:accent6>
      <a:hlink>
        <a:srgbClr val="7CDE25"/>
      </a:hlink>
      <a:folHlink>
        <a:srgbClr val="BCE8A8"/>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C0EF0781-FB17-4F1F-B3B1-699933968CE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TM16401371[[fn=Atlas]]</Template>
  <TotalTime>1023</TotalTime>
  <Words>1516</Words>
  <Application>Microsoft Office PowerPoint</Application>
  <PresentationFormat>Widescreen</PresentationFormat>
  <Paragraphs>304</Paragraphs>
  <Slides>50</Slides>
  <Notes>50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vt:lpstr>
      <vt:lpstr>Calibri</vt:lpstr>
      <vt:lpstr>Calibri Light</vt:lpstr>
      <vt:lpstr>Rockwell</vt:lpstr>
      <vt:lpstr>Verdana</vt:lpstr>
      <vt:lpstr>Wingdings</vt:lpstr>
      <vt:lpstr>Wingdings 2</vt:lpstr>
      <vt:lpstr>Atlas</vt:lpstr>
      <vt:lpstr>Customer Service 2.0</vt:lpstr>
      <vt:lpstr>PowerPoint Presentation</vt:lpstr>
      <vt:lpstr>PowerPoint Presentation</vt:lpstr>
      <vt:lpstr>TENCO Workforce Development Board</vt:lpstr>
      <vt:lpstr>PowerPoint Presentation</vt:lpstr>
      <vt:lpstr>PowerPoint Presentation</vt:lpstr>
      <vt:lpstr>BOTTOM LINE</vt:lpstr>
      <vt:lpstr>PowerPoint Presentation</vt:lpstr>
      <vt:lpstr>Customer Service </vt:lpstr>
      <vt:lpstr>Intake</vt:lpstr>
      <vt:lpstr>Citizen Connect</vt:lpstr>
      <vt:lpstr>Citizen Connect</vt:lpstr>
      <vt:lpstr>Focus Career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Kentucky HEALTH</vt:lpstr>
      <vt:lpstr>SNAP E&amp;T Program</vt:lpstr>
      <vt:lpstr>PowerPoint Presentation</vt:lpstr>
      <vt:lpstr>PowerPoint Presentation</vt:lpstr>
      <vt:lpstr>Business Services</vt:lpstr>
      <vt:lpstr>Business Services Contacts </vt:lpstr>
      <vt:lpstr>KET In  Demand Videos </vt:lpstr>
      <vt:lpstr>Other Partners </vt:lpstr>
      <vt:lpstr>PowerPoint Presentation</vt:lpstr>
      <vt:lpstr>PowerPoint Presentation</vt:lpstr>
      <vt:lpstr>Activities in Staff Connect </vt:lpstr>
      <vt:lpstr>PowerPoint Presentation</vt:lpstr>
      <vt:lpstr>Act It Out #1 </vt:lpstr>
      <vt:lpstr>Act It Out #2 </vt:lpstr>
      <vt:lpstr>Act It Out #3 </vt:lpstr>
      <vt:lpstr>Act It Out #4 </vt:lpstr>
      <vt:lpstr>Act It Out #5 </vt:lpstr>
      <vt:lpstr>Act It Out #6 </vt:lpstr>
      <vt:lpstr>Act It Out #7</vt:lpstr>
      <vt:lpstr>Act It Out #8 </vt:lpstr>
      <vt:lpstr>Safety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Customer service 2.0</dc:title>
  <dc:creator>Justin Suttles</dc:creator>
  <cp:lastModifiedBy>Justin Suttles</cp:lastModifiedBy>
  <cp:revision>37</cp:revision>
  <cp:lastPrinted>2019-06-19T15:19:00Z</cp:lastPrinted>
  <dcterms:created xsi:type="dcterms:W3CDTF">2019-03-12T16:22:18Z</dcterms:created>
  <dcterms:modified xsi:type="dcterms:W3CDTF">2019-06-19T15:56:28Z</dcterms:modified>
</cp:coreProperties>
</file>