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2"/>
  </p:notesMasterIdLst>
  <p:sldIdLst>
    <p:sldId id="256" r:id="rId3"/>
    <p:sldId id="257" r:id="rId4"/>
    <p:sldId id="265" r:id="rId5"/>
    <p:sldId id="266" r:id="rId6"/>
    <p:sldId id="268" r:id="rId7"/>
    <p:sldId id="261" r:id="rId8"/>
    <p:sldId id="262" r:id="rId9"/>
    <p:sldId id="267" r:id="rId10"/>
    <p:sldId id="264" r:id="rId11"/>
  </p:sldIdLst>
  <p:sldSz cx="9144000" cy="5143500" type="screen16x9"/>
  <p:notesSz cx="7010400" cy="9296400"/>
  <p:embeddedFontLst>
    <p:embeddedFont>
      <p:font typeface="Amasis MT Pro Black" panose="02040A04050005020304" pitchFamily="18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 snapToGrid="0">
      <p:cViewPr varScale="1">
        <p:scale>
          <a:sx n="122" d="100"/>
          <a:sy n="122" d="100"/>
        </p:scale>
        <p:origin x="47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1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920c3bb06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a920c3bb06_2_10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0" name="Google Shape;160;ga920c3bb06_2_10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71aaee7d2_1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g1371aaee7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7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6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368a31a2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368a31a25_0_3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7f3c515f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a7f3c515fc_1_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1" name="Google Shape;211;ga7f3c515fc_1_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5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7f3c515f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a7f3c515fc_1_6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3" name="Google Shape;233;ga7f3c515fc_1_6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828675" y="1719070"/>
            <a:ext cx="4300538" cy="16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828675" y="3383838"/>
            <a:ext cx="4300538" cy="71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235797" y="982992"/>
            <a:ext cx="3908203" cy="3156453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spcFirstLastPara="1" wrap="square" lIns="0" tIns="754375" rIns="0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0" y="857250"/>
            <a:ext cx="9144000" cy="47344"/>
            <a:chOff x="507492" y="1501519"/>
            <a:chExt cx="8129016" cy="63125"/>
          </a:xfrm>
        </p:grpSpPr>
        <p:cxnSp>
          <p:nvCxnSpPr>
            <p:cNvPr id="65" name="Google Shape;65;p1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410" y="0"/>
            <a:ext cx="1310643" cy="171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 rot="10800000">
            <a:off x="0" y="4234132"/>
            <a:ext cx="9144000" cy="47344"/>
            <a:chOff x="507492" y="1501519"/>
            <a:chExt cx="8129016" cy="63125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" name="Google Shape;71;p14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748665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0867" y="54800"/>
            <a:ext cx="1331126" cy="133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3686175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629150" y="1200150"/>
            <a:ext cx="3686175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334" y="0"/>
            <a:ext cx="1310643" cy="17190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828675" y="1719070"/>
            <a:ext cx="7572375" cy="16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828674" y="3383838"/>
            <a:ext cx="7572376" cy="71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ED9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9"/>
          <p:cNvGrpSpPr/>
          <p:nvPr/>
        </p:nvGrpSpPr>
        <p:grpSpPr>
          <a:xfrm>
            <a:off x="0" y="1885950"/>
            <a:ext cx="9144000" cy="2395526"/>
            <a:chOff x="647402" y="2514600"/>
            <a:chExt cx="10838688" cy="3194035"/>
          </a:xfrm>
        </p:grpSpPr>
        <p:grpSp>
          <p:nvGrpSpPr>
            <p:cNvPr id="102" name="Google Shape;102;p1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3" name="Google Shape;103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5" name="Google Shape;105;p1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07" name="Google Shape;107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410" y="0"/>
            <a:ext cx="1337391" cy="222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828674" y="2228855"/>
            <a:ext cx="7553324" cy="12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828674" y="3491967"/>
            <a:ext cx="7553324" cy="38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500"/>
              <a:buNone/>
              <a:defRPr sz="15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400"/>
              <a:buNone/>
              <a:defRPr sz="14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69391"/>
              </a:buClr>
              <a:buSzPts val="1200"/>
              <a:buNone/>
              <a:defRPr sz="12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3689604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828675" y="1818084"/>
            <a:ext cx="3689604" cy="281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4624583" y="1200150"/>
            <a:ext cx="3689604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4624583" y="1818084"/>
            <a:ext cx="3689604" cy="281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3288411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231386" y="1200149"/>
            <a:ext cx="4083939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1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254774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8" name="Google Shape;138;p23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3491003" y="1200149"/>
            <a:ext cx="4823184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1525" rIns="0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23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 rot="5400000">
            <a:off x="2857500" y="-828675"/>
            <a:ext cx="3429000" cy="74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 rot="5400000">
            <a:off x="5492948" y="1810346"/>
            <a:ext cx="4358879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 rot="5400000">
            <a:off x="1686322" y="-583803"/>
            <a:ext cx="4358879" cy="607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54" name="Google Shape;154;p25"/>
          <p:cNvGrpSpPr/>
          <p:nvPr/>
        </p:nvGrpSpPr>
        <p:grpSpPr>
          <a:xfrm rot="5400000">
            <a:off x="4885535" y="2421632"/>
            <a:ext cx="4224528" cy="63302"/>
            <a:chOff x="1073150" y="1219201"/>
            <a:chExt cx="10058400" cy="63125"/>
          </a:xfrm>
        </p:grpSpPr>
        <p:cxnSp>
          <p:nvCxnSpPr>
            <p:cNvPr id="155" name="Google Shape;155;p25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25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748665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200844" y="4767263"/>
            <a:ext cx="4742311" cy="27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942587" y="4767263"/>
            <a:ext cx="1371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827532" y="914401"/>
            <a:ext cx="7488936" cy="63302"/>
            <a:chOff x="1073150" y="1219201"/>
            <a:chExt cx="10058400" cy="63125"/>
          </a:xfrm>
        </p:grpSpPr>
        <p:cxnSp>
          <p:nvCxnSpPr>
            <p:cNvPr id="57" name="Google Shape;57;p1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1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pos="5238">
          <p15:clr>
            <a:srgbClr val="F26B43"/>
          </p15:clr>
        </p15:guide>
        <p15:guide id="3" orient="horz" pos="756">
          <p15:clr>
            <a:srgbClr val="F26B43"/>
          </p15:clr>
        </p15:guide>
        <p15:guide id="4" orient="horz" pos="29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miconsulting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illustrations/question-mark-question-response-101999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ublicdomainpictures.net/view-image.php?image=278181&amp;picture=zlaty-jin-ja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pp.vegafactor.com/take_the_surve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878400" y="1806925"/>
            <a:ext cx="77862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900" b="1" dirty="0">
                <a:solidFill>
                  <a:srgbClr val="1B2330"/>
                </a:solidFill>
              </a:rPr>
              <a:t>E</a:t>
            </a:r>
            <a:r>
              <a:rPr lang="en" sz="2900" b="1" dirty="0">
                <a:solidFill>
                  <a:srgbClr val="1B2330"/>
                </a:solidFill>
              </a:rPr>
              <a:t>nhancing your Company Culture by Creating a Motivational Workforce </a:t>
            </a:r>
            <a:endParaRPr sz="2900" b="1" dirty="0">
              <a:solidFill>
                <a:srgbClr val="1B233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2421725" y="3471613"/>
            <a:ext cx="43005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b="1" dirty="0"/>
              <a:t>Presenter:  Dr. Kay Combs, EdD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b="1" dirty="0"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0867" y="54800"/>
            <a:ext cx="1331126" cy="133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6145150" y="4731775"/>
            <a:ext cx="25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www.cmiconsulting.com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6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300" b="1" dirty="0">
                <a:solidFill>
                  <a:schemeClr val="accent2"/>
                </a:solidFill>
              </a:rPr>
              <a:t>WHAT DO WE MEAN BY “COMPANY CULTURE”?</a:t>
            </a:r>
            <a:endParaRPr sz="2300" b="1" dirty="0">
              <a:solidFill>
                <a:schemeClr val="accent2"/>
              </a:solidFill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625" y="1015025"/>
            <a:ext cx="5319175" cy="40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5738850" y="4489600"/>
            <a:ext cx="31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https://www.surpassyourgoals.com/wp-content/uploads/Company-Culture-Profile.jpg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307C-FBBA-592A-A244-925B2EE9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DRIVES PEAK PERFORMANCE?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1E228-9860-9BF2-01B0-4C58A6B81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endParaRPr lang="en-US" sz="1600" b="1" dirty="0"/>
          </a:p>
          <a:p>
            <a:pPr marL="139700" indent="0" algn="ctr">
              <a:buNone/>
            </a:pPr>
            <a:r>
              <a:rPr lang="en-US" sz="1600" b="1" dirty="0"/>
              <a:t>WHEN employees know WHY they work it affects how WELL they work</a:t>
            </a:r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sz="1600" b="1" dirty="0"/>
              <a:t>Great cultures = fuel total motivation = total motivation fuels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B2C66-E9E0-E942-4B46-AE0369382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66052" y="0"/>
            <a:ext cx="999339" cy="9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4F3C-00F3-5C6A-CF07-F578E168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HIGH PERFORMING TEAMS HAVE TWO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4A026-A957-DE78-2D77-E3D006564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Tactical Performance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1400" dirty="0"/>
              <a:t>How well an employee executes a plan – the productivity, efficiency and control.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Adaptive Performance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/>
              <a:t>An employee or company’s ability to diverge from the plan.  People and organizations need to adapt.</a:t>
            </a:r>
          </a:p>
          <a:p>
            <a:pPr marL="139700" indent="0" algn="ctr">
              <a:buNone/>
            </a:pPr>
            <a:r>
              <a:rPr lang="en-US" sz="2000" dirty="0">
                <a:latin typeface="Amasis MT Pro Black" panose="02040A04050005020304" pitchFamily="18" charset="0"/>
              </a:rPr>
              <a:t>Great cultures with motivated employees </a:t>
            </a:r>
          </a:p>
          <a:p>
            <a:pPr marL="139700" indent="0" algn="ctr">
              <a:buNone/>
            </a:pPr>
            <a:r>
              <a:rPr lang="en-US" sz="2000" dirty="0">
                <a:latin typeface="Amasis MT Pro Black" panose="02040A04050005020304" pitchFamily="18" charset="0"/>
              </a:rPr>
              <a:t>keep these two opposing forces in balance.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2142728-4D2A-A18F-CE75-6106FAA0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89439" y="3592060"/>
            <a:ext cx="1494290" cy="14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7F11-FA25-FFB2-FFEA-2A1F241D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HOW DO YOU FUEL PERFORMANCE?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56C02-6B1E-272A-3C1D-060E147DB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dirty="0"/>
              <a:t>Eliminate incentive compensation and increase pay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Eliminate performance management reviews</a:t>
            </a:r>
          </a:p>
          <a:p>
            <a:pPr marL="482600" indent="-342900">
              <a:buFont typeface="+mj-lt"/>
              <a:buAutoNum type="arabicPeriod"/>
            </a:pPr>
            <a:r>
              <a:rPr lang="en-US" dirty="0"/>
              <a:t>Focus on the 3 P’s – Play, Purpose and Potential – allowing employee’s the opportunity to be creative in the work they do and make decisions to improve the work.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 descr="Wind farm silhouette">
            <a:extLst>
              <a:ext uri="{FF2B5EF4-FFF2-40B4-BE49-F238E27FC236}">
                <a16:creationId xmlns:a16="http://schemas.microsoft.com/office/drawing/2014/main" id="{8C22F537-A258-963A-05EE-43FBDDCD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21" y="2952926"/>
            <a:ext cx="2731615" cy="1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600" cy="808200"/>
          </a:xfrm>
          <a:prstGeom prst="rect">
            <a:avLst/>
          </a:prstGeom>
        </p:spPr>
        <p:txBody>
          <a:bodyPr spcFirstLastPara="1" wrap="square" lIns="0" tIns="34275" rIns="0" bIns="3427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 dirty="0">
                <a:solidFill>
                  <a:schemeClr val="accent2"/>
                </a:solidFill>
                <a:highlight>
                  <a:srgbClr val="FFFFFF"/>
                </a:highlight>
              </a:rPr>
              <a:t>Adaptive Performance</a:t>
            </a:r>
            <a:endParaRPr sz="3100" b="1" dirty="0">
              <a:solidFill>
                <a:schemeClr val="accent2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3385875" y="1066950"/>
            <a:ext cx="4928400" cy="275843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accent2"/>
                </a:solidFill>
              </a:rPr>
              <a:t>THE 3 P’s</a:t>
            </a:r>
            <a:endParaRPr sz="2000" b="1" u="sng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/>
              <a:t>PLAY</a:t>
            </a:r>
            <a:r>
              <a:rPr lang="en" sz="1400" dirty="0"/>
              <a:t> - Can you tell if your employee’s enjoy being at work? Do you provide opportunities for creativity and decision making?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/>
              <a:t>PURPOSE</a:t>
            </a:r>
            <a:r>
              <a:rPr lang="en" sz="1400" dirty="0"/>
              <a:t> - What is the employee’s purpose for being at your company? Do they know and understand their value?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1" dirty="0"/>
              <a:t>POTENTIAL</a:t>
            </a:r>
            <a:r>
              <a:rPr lang="en" sz="1400" dirty="0"/>
              <a:t> - Do you know the potential of your employee? Does your employee know what the future holds for them at your company.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" sz="14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206" name="Google Shape;206;p31"/>
          <p:cNvSpPr/>
          <p:nvPr/>
        </p:nvSpPr>
        <p:spPr>
          <a:xfrm>
            <a:off x="295781" y="1159519"/>
            <a:ext cx="2872500" cy="2053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83F04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725466" y="1491109"/>
            <a:ext cx="22575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83F04"/>
                </a:solidFill>
              </a:rPr>
              <a:t>TO HAVE MEANINGFUL WORK IS TREMENDOUS HAPPINESS</a:t>
            </a:r>
            <a:endParaRPr sz="1600" b="1"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783F04"/>
                </a:solidFill>
              </a:rPr>
              <a:t>       Rita Mae Brown</a:t>
            </a:r>
            <a:endParaRPr sz="900" dirty="0">
              <a:solidFill>
                <a:srgbClr val="783F0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B6F6D-E948-F258-8911-A10B4CE829CE}"/>
              </a:ext>
            </a:extLst>
          </p:cNvPr>
          <p:cNvSpPr txBox="1"/>
          <p:nvPr/>
        </p:nvSpPr>
        <p:spPr>
          <a:xfrm>
            <a:off x="671119" y="4119549"/>
            <a:ext cx="82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chemeClr val="accent5">
                    <a:lumMod val="75000"/>
                  </a:schemeClr>
                </a:solidFill>
              </a:rPr>
              <a:t>Researchers have shown that by “allowing experimentation” and “encouraging novelty,” leaders create adaptive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b="1" dirty="0">
                <a:solidFill>
                  <a:schemeClr val="accent2"/>
                </a:solidFill>
              </a:rPr>
              <a:t>STRATEGIES TO IMPLEMENT ADAPTIVE PERFORMANCE</a:t>
            </a:r>
            <a:br>
              <a:rPr lang="en" sz="1800" b="1" dirty="0">
                <a:solidFill>
                  <a:schemeClr val="accent2"/>
                </a:solidFill>
              </a:rPr>
            </a:b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360726" y="1200150"/>
            <a:ext cx="7814345" cy="39433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" sz="1800" b="1" dirty="0">
              <a:solidFill>
                <a:srgbClr val="783F04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Provide feedback to your employees –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783F04"/>
                </a:solidFill>
              </a:rPr>
              <a:t>allow employees to provide feedback on your performance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Take time to listen to your employees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Encourage learning within your employees –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783F04"/>
                </a:solidFill>
              </a:rPr>
              <a:t>developing employees’ abilities allows employees to believe in their potential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Provide opportunities for employees to make decisions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Create Vitality in your employees –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783F04"/>
                </a:solidFill>
              </a:rPr>
              <a:t>employees need </a:t>
            </a:r>
            <a:r>
              <a:rPr lang="en-US" sz="1500" b="1" dirty="0">
                <a:solidFill>
                  <a:srgbClr val="783F04"/>
                </a:solidFill>
              </a:rPr>
              <a:t>t</a:t>
            </a:r>
            <a:r>
              <a:rPr lang="en" sz="1500" b="1" dirty="0">
                <a:solidFill>
                  <a:srgbClr val="783F04"/>
                </a:solidFill>
              </a:rPr>
              <a:t>o know that what they do makes a difference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800" b="1" dirty="0">
                <a:solidFill>
                  <a:srgbClr val="783F04"/>
                </a:solidFill>
              </a:rPr>
              <a:t>Implement a “reflection team huddle”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" sz="1500" b="1" dirty="0">
                <a:solidFill>
                  <a:srgbClr val="783F04"/>
                </a:solidFill>
              </a:rPr>
              <a:t>Once a week meet with your team and ask:</a:t>
            </a:r>
          </a:p>
          <a:p>
            <a:pPr marL="1200150" lvl="2" indent="-285750">
              <a:spcBef>
                <a:spcPts val="0"/>
              </a:spcBef>
            </a:pPr>
            <a:r>
              <a:rPr lang="en" sz="1400" b="1" dirty="0">
                <a:solidFill>
                  <a:srgbClr val="783F04"/>
                </a:solidFill>
              </a:rPr>
              <a:t>PLAY: 	          What did you learn this week?</a:t>
            </a:r>
          </a:p>
          <a:p>
            <a:pPr marL="1200150" lvl="2" indent="-285750">
              <a:spcBef>
                <a:spcPts val="0"/>
              </a:spcBef>
            </a:pPr>
            <a:r>
              <a:rPr lang="en" sz="1400" b="1" dirty="0">
                <a:solidFill>
                  <a:srgbClr val="783F04"/>
                </a:solidFill>
              </a:rPr>
              <a:t>PURPOSE:    What impact did you </a:t>
            </a:r>
            <a:r>
              <a:rPr lang="en-US" sz="1400" b="1" dirty="0">
                <a:solidFill>
                  <a:srgbClr val="783F04"/>
                </a:solidFill>
              </a:rPr>
              <a:t>ha</a:t>
            </a:r>
            <a:r>
              <a:rPr lang="en" sz="1400" b="1" dirty="0">
                <a:solidFill>
                  <a:srgbClr val="783F04"/>
                </a:solidFill>
              </a:rPr>
              <a:t>ve this week?</a:t>
            </a:r>
          </a:p>
          <a:p>
            <a:pPr marL="1200150" lvl="2" indent="-285750">
              <a:spcBef>
                <a:spcPts val="0"/>
              </a:spcBef>
            </a:pPr>
            <a:r>
              <a:rPr lang="en" sz="1400" b="1" dirty="0">
                <a:solidFill>
                  <a:srgbClr val="783F04"/>
                </a:solidFill>
              </a:rPr>
              <a:t>POTENTIAL:  What do you want to learn next week?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660000"/>
              </a:solidFill>
            </a:endParaRPr>
          </a:p>
          <a:p>
            <a:pPr marL="139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None/>
            </a:pPr>
            <a:r>
              <a:rPr lang="en" sz="2400" b="1" dirty="0">
                <a:solidFill>
                  <a:srgbClr val="783F04"/>
                </a:solidFill>
              </a:rPr>
              <a:t>Positive relationships = Positive Rewards</a:t>
            </a:r>
            <a:endParaRPr sz="2400" b="1" dirty="0">
              <a:solidFill>
                <a:srgbClr val="783F04"/>
              </a:solidFill>
            </a:endParaRPr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None/>
            </a:pPr>
            <a:endParaRPr sz="1500" dirty="0">
              <a:solidFill>
                <a:srgbClr val="783F0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783F04"/>
              </a:solidFill>
            </a:endParaRPr>
          </a:p>
        </p:txBody>
      </p:sp>
      <p:pic>
        <p:nvPicPr>
          <p:cNvPr id="3" name="Picture 2" descr="Volunteers packing food in carton boxes">
            <a:extLst>
              <a:ext uri="{FF2B5EF4-FFF2-40B4-BE49-F238E27FC236}">
                <a16:creationId xmlns:a16="http://schemas.microsoft.com/office/drawing/2014/main" id="{4CCF3E3A-FB67-DD61-0AFD-DD574F047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12" y="3297397"/>
            <a:ext cx="1937859" cy="129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AAC9-F49D-376A-0DED-64B76AC1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TOTAL MOTIVATION - What is your Organization’s TOMO?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455E6-BF9A-15E4-BE30-830DAEAF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675" y="1036041"/>
            <a:ext cx="7486650" cy="394702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800" b="1" dirty="0"/>
              <a:t>Total Motivational Factor Analysis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E3A0-6663-98CF-F3FE-1A1463D3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88" y="1526796"/>
            <a:ext cx="5473649" cy="3559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064A6-C4E4-CCBF-C143-9F263782EBF2}"/>
              </a:ext>
            </a:extLst>
          </p:cNvPr>
          <p:cNvSpPr txBox="1"/>
          <p:nvPr/>
        </p:nvSpPr>
        <p:spPr>
          <a:xfrm>
            <a:off x="2780950" y="4781725"/>
            <a:ext cx="423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Online TOMO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800" b="1" dirty="0">
                <a:solidFill>
                  <a:schemeClr val="accent2"/>
                </a:solidFill>
              </a:rPr>
              <a:t>YOU CAN ENHANCE MOTIVATION IN YOUR WORKFORCE</a:t>
            </a:r>
            <a:r>
              <a:rPr lang="en" sz="1800" dirty="0"/>
              <a:t>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100" dirty="0"/>
          </a:p>
        </p:txBody>
      </p:sp>
      <p:sp>
        <p:nvSpPr>
          <p:cNvPr id="236" name="Google Shape;236;p34"/>
          <p:cNvSpPr/>
          <p:nvPr/>
        </p:nvSpPr>
        <p:spPr>
          <a:xfrm>
            <a:off x="1005275" y="1747025"/>
            <a:ext cx="7632300" cy="2303400"/>
          </a:xfrm>
          <a:prstGeom prst="wave">
            <a:avLst>
              <a:gd name="adj1" fmla="val 12500"/>
              <a:gd name="adj2" fmla="val -63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5B0F00"/>
                </a:solidFill>
              </a:rPr>
              <a:t>WE CAN CHANGE COMPANY CULTURE and PROVIDE MEANINGFUL WORK </a:t>
            </a:r>
            <a:endParaRPr sz="2400" b="1" dirty="0">
              <a:solidFill>
                <a:srgbClr val="5B0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5B0F00"/>
                </a:solidFill>
              </a:rPr>
              <a:t>IF WE CHANGE BEHAVIOR</a:t>
            </a:r>
            <a:endParaRPr sz="2400" dirty="0"/>
          </a:p>
        </p:txBody>
      </p:sp>
      <p:sp>
        <p:nvSpPr>
          <p:cNvPr id="2" name="Google Shape;235;p34">
            <a:extLst>
              <a:ext uri="{FF2B5EF4-FFF2-40B4-BE49-F238E27FC236}">
                <a16:creationId xmlns:a16="http://schemas.microsoft.com/office/drawing/2014/main" id="{147EE62F-F8C7-5DDD-A673-B4809272AA94}"/>
              </a:ext>
            </a:extLst>
          </p:cNvPr>
          <p:cNvSpPr txBox="1">
            <a:spLocks/>
          </p:cNvSpPr>
          <p:nvPr/>
        </p:nvSpPr>
        <p:spPr>
          <a:xfrm>
            <a:off x="828675" y="4320779"/>
            <a:ext cx="7485512" cy="8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100"/>
            </a:pPr>
            <a:r>
              <a:rPr lang="en-US" sz="1800" b="1" dirty="0">
                <a:solidFill>
                  <a:schemeClr val="accent2"/>
                </a:solidFill>
              </a:rPr>
              <a:t>859.296.2800  l  cmiconsulting.com</a:t>
            </a:r>
            <a:endParaRPr lang="en-US" sz="1800" dirty="0"/>
          </a:p>
          <a:p>
            <a:pPr>
              <a:buSzPts val="2100"/>
            </a:pPr>
            <a:endParaRPr lang="en-US" sz="11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458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Noto Sans Symbols</vt:lpstr>
      <vt:lpstr>Amasis MT Pro Black</vt:lpstr>
      <vt:lpstr>Arial</vt:lpstr>
      <vt:lpstr>Wingdings</vt:lpstr>
      <vt:lpstr>Simple Light</vt:lpstr>
      <vt:lpstr>Academic Literature 16x9</vt:lpstr>
      <vt:lpstr>Enhancing your Company Culture by Creating a Motivational Workforce  </vt:lpstr>
      <vt:lpstr>WHAT DO WE MEAN BY “COMPANY CULTURE”?</vt:lpstr>
      <vt:lpstr>WHAT DRIVES PEAK PERFORMANCE?</vt:lpstr>
      <vt:lpstr>HIGH PERFORMING TEAMS HAVE TWO INGREDIENTS</vt:lpstr>
      <vt:lpstr>     HOW DO YOU FUEL PERFORMANCE? </vt:lpstr>
      <vt:lpstr>Adaptive Performance</vt:lpstr>
      <vt:lpstr>STRATEGIES TO IMPLEMENT ADAPTIVE PERFORMANCE </vt:lpstr>
      <vt:lpstr>TOTAL MOTIVATION - What is your Organization’s TOMO?</vt:lpstr>
      <vt:lpstr>YOU CAN ENHANCE MOTIVATION IN YOUR WORKFORCE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Motivational Workforce  Based on Your Company Culture</dc:title>
  <dc:creator>Kay Combs</dc:creator>
  <cp:lastModifiedBy>Beverly Clemons</cp:lastModifiedBy>
  <cp:revision>11</cp:revision>
  <cp:lastPrinted>2022-08-29T12:23:00Z</cp:lastPrinted>
  <dcterms:modified xsi:type="dcterms:W3CDTF">2022-08-29T12:38:15Z</dcterms:modified>
</cp:coreProperties>
</file>