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8"/>
  </p:notesMasterIdLst>
  <p:sldIdLst>
    <p:sldId id="256" r:id="rId2"/>
    <p:sldId id="257" r:id="rId3"/>
    <p:sldId id="258" r:id="rId4"/>
    <p:sldId id="259" r:id="rId5"/>
    <p:sldId id="260" r:id="rId6"/>
    <p:sldId id="261" r:id="rId7"/>
    <p:sldId id="262" r:id="rId8"/>
    <p:sldId id="268" r:id="rId9"/>
    <p:sldId id="263" r:id="rId10"/>
    <p:sldId id="293" r:id="rId11"/>
    <p:sldId id="264" r:id="rId12"/>
    <p:sldId id="294" r:id="rId13"/>
    <p:sldId id="265" r:id="rId14"/>
    <p:sldId id="266" r:id="rId15"/>
    <p:sldId id="267" r:id="rId16"/>
    <p:sldId id="292" r:id="rId17"/>
    <p:sldId id="274" r:id="rId18"/>
    <p:sldId id="273" r:id="rId19"/>
    <p:sldId id="272" r:id="rId20"/>
    <p:sldId id="296" r:id="rId21"/>
    <p:sldId id="290"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1" r:id="rId37"/>
  </p:sldIdLst>
  <p:sldSz cx="9144000" cy="6858000" type="screen4x3"/>
  <p:notesSz cx="6858000" cy="9144000"/>
  <p:embeddedFontLst>
    <p:embeddedFont>
      <p:font typeface="Calibri" panose="020F0502020204030204" pitchFamily="34" charset="0"/>
      <p:regular r:id="rId39"/>
      <p:bold r:id="rId40"/>
      <p:italic r:id="rId41"/>
      <p:boldItalic r:id="rId42"/>
    </p:embeddedFont>
    <p:embeddedFont>
      <p:font typeface="Cambria" panose="02040503050406030204" pitchFamily="18" charset="0"/>
      <p:regular r:id="rId43"/>
      <p:bold r:id="rId44"/>
      <p:italic r:id="rId45"/>
      <p:boldItalic r:id="rId46"/>
    </p:embeddedFont>
    <p:embeddedFont>
      <p:font typeface="Century Gothic" panose="020B0502020202020204" pitchFamily="34" charset="0"/>
      <p:regular r:id="rId47"/>
      <p:bold r:id="rId48"/>
      <p:italic r:id="rId49"/>
      <p:boldItalic r:id="rId50"/>
    </p:embeddedFont>
    <p:embeddedFont>
      <p:font typeface="Constantia" panose="02030602050306030303" pitchFamily="18" charset="0"/>
      <p:regular r:id="rId51"/>
      <p:bold r:id="rId52"/>
      <p:italic r:id="rId53"/>
      <p:boldItalic r:id="rId54"/>
    </p:embeddedFont>
    <p:embeddedFont>
      <p:font typeface="Georgia" panose="02040502050405020303" pitchFamily="18" charset="0"/>
      <p:regular r:id="rId55"/>
      <p:bold r:id="rId56"/>
      <p:italic r:id="rId57"/>
      <p:boldItalic r:id="rId58"/>
    </p:embeddedFont>
    <p:embeddedFont>
      <p:font typeface="Helvetica" panose="020B0604020202020204" pitchFamily="34" charset="0"/>
      <p:regular r:id="rId59"/>
      <p:bold r:id="rId60"/>
      <p:italic r:id="rId61"/>
      <p:boldItalic r:id="rId62"/>
    </p:embeddedFont>
    <p:embeddedFont>
      <p:font typeface="Wingdings 2" panose="05020102010507070707" pitchFamily="18" charset="2"/>
      <p:regular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63" Type="http://schemas.openxmlformats.org/officeDocument/2006/relationships/font" Target="fonts/font2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2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font" Target="fonts/font21.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font" Target="fonts/font2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font" Target="fonts/font1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font" Target="fonts/font22.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D9A428-9D35-457D-BF3F-CF2B74EA0D90}" type="datetimeFigureOut">
              <a:rPr lang="en-US" smtClean="0"/>
              <a:t>6/16/2022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B74E87-1B16-4288-A572-BFCD8CF0C9A4}" type="slidenum">
              <a:rPr lang="en-US" smtClean="0"/>
              <a:t>‹#›</a:t>
            </a:fld>
            <a:endParaRPr lang="en-US"/>
          </a:p>
        </p:txBody>
      </p:sp>
    </p:spTree>
    <p:extLst>
      <p:ext uri="{BB962C8B-B14F-4D97-AF65-F5344CB8AC3E}">
        <p14:creationId xmlns:p14="http://schemas.microsoft.com/office/powerpoint/2010/main" val="3812835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Individual Employment Plan (IEP) will be used as your guide throughout the REA model.</a:t>
            </a:r>
          </a:p>
        </p:txBody>
      </p:sp>
      <p:sp>
        <p:nvSpPr>
          <p:cNvPr id="4" name="Slide Number Placeholder 3"/>
          <p:cNvSpPr>
            <a:spLocks noGrp="1"/>
          </p:cNvSpPr>
          <p:nvPr>
            <p:ph type="sldNum" sz="quarter" idx="10"/>
          </p:nvPr>
        </p:nvSpPr>
        <p:spPr/>
        <p:txBody>
          <a:bodyPr/>
          <a:lstStyle/>
          <a:p>
            <a:pPr>
              <a:defRPr/>
            </a:pPr>
            <a:fld id="{4A499EE2-1161-49BA-89B7-90EB79B176CB}"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3813471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zh-CN" dirty="0"/>
              <a:t>I’ll start with discussing how you prepare for an interview. With today’s accessibility to the internet makes it easy to locate information about the company and sometimes information about the position. I recommend that you do your research before your interview so you present yourself well educated on the company which shows the interviewer that you took the initiative to do research. </a:t>
            </a:r>
          </a:p>
          <a:p>
            <a:pPr eaLnBrk="1" hangingPunct="1"/>
            <a:endParaRPr lang="en-US" altLang="zh-CN" dirty="0"/>
          </a:p>
          <a:p>
            <a:pPr eaLnBrk="1" hangingPunct="1"/>
            <a:r>
              <a:rPr lang="en-US" altLang="zh-CN" dirty="0"/>
              <a:t>Make sure you know what’s on your resume. You don’t want to be in a position where you can’t describe something that you put on your resume. </a:t>
            </a:r>
          </a:p>
          <a:p>
            <a:pPr eaLnBrk="1" hangingPunct="1"/>
            <a:endParaRPr lang="en-US" altLang="zh-CN" dirty="0"/>
          </a:p>
          <a:p>
            <a:pPr eaLnBrk="1" hangingPunct="1"/>
            <a:r>
              <a:rPr lang="en-US" altLang="zh-CN" dirty="0"/>
              <a:t>I understand that with a limited job market currently people are willing to take other opportunities. However interviewers like to see someone that knows where they’re going. They have a career plan.</a:t>
            </a:r>
          </a:p>
          <a:p>
            <a:pPr eaLnBrk="1" hangingPunct="1"/>
            <a:endParaRPr lang="en-US" altLang="zh-CN" dirty="0"/>
          </a:p>
          <a:p>
            <a:pPr eaLnBrk="1" hangingPunct="1"/>
            <a:r>
              <a:rPr lang="en-US" altLang="zh-CN" dirty="0"/>
              <a:t>Prepare yourself to give behavioral based examples which we will go over in more detail later in the presentation.</a:t>
            </a:r>
          </a:p>
          <a:p>
            <a:pPr eaLnBrk="1" hangingPunct="1"/>
            <a:endParaRPr lang="en-US" altLang="zh-CN" dirty="0"/>
          </a:p>
          <a:p>
            <a:pPr eaLnBrk="1" hangingPunct="1"/>
            <a:r>
              <a:rPr lang="en-US" altLang="zh-CN" dirty="0"/>
              <a:t>Anticipate questions again which we’ll go over sample questions a little later.</a:t>
            </a:r>
          </a:p>
          <a:p>
            <a:pPr eaLnBrk="1" hangingPunct="1"/>
            <a:endParaRPr lang="en-US" altLang="zh-CN" dirty="0"/>
          </a:p>
          <a:p>
            <a:pPr eaLnBrk="1" hangingPunct="1"/>
            <a:r>
              <a:rPr lang="en-US" altLang="zh-CN" dirty="0"/>
              <a:t>And most importantly be prepared to sell yourself! This is your time to show the interviewer why you’re the best candidate for the position.</a:t>
            </a:r>
          </a:p>
          <a:p>
            <a:pPr eaLnBrk="1" hangingPunct="1"/>
            <a:endParaRPr lang="zh-CN" altLang="en-US" dirty="0"/>
          </a:p>
          <a:p>
            <a:endParaRPr lang="en-US" dirty="0"/>
          </a:p>
        </p:txBody>
      </p:sp>
      <p:sp>
        <p:nvSpPr>
          <p:cNvPr id="4" name="Slide Number Placeholder 3"/>
          <p:cNvSpPr>
            <a:spLocks noGrp="1"/>
          </p:cNvSpPr>
          <p:nvPr>
            <p:ph type="sldNum" sz="quarter" idx="10"/>
          </p:nvPr>
        </p:nvSpPr>
        <p:spPr/>
        <p:txBody>
          <a:bodyPr/>
          <a:lstStyle/>
          <a:p>
            <a:fld id="{10B74E87-1B16-4288-A572-BFCD8CF0C9A4}" type="slidenum">
              <a:rPr lang="en-US" smtClean="0"/>
              <a:t>23</a:t>
            </a:fld>
            <a:endParaRPr lang="en-US"/>
          </a:p>
        </p:txBody>
      </p:sp>
    </p:spTree>
    <p:extLst>
      <p:ext uri="{BB962C8B-B14F-4D97-AF65-F5344CB8AC3E}">
        <p14:creationId xmlns:p14="http://schemas.microsoft.com/office/powerpoint/2010/main" val="2305970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zh-CN" dirty="0"/>
              <a:t>Some people prepare themselves by visualizing themselves in the interview. This is common for athletes to do but for some it also works well for an interview. </a:t>
            </a:r>
          </a:p>
          <a:p>
            <a:pPr eaLnBrk="1" hangingPunct="1"/>
            <a:endParaRPr lang="en-US" altLang="zh-CN" dirty="0"/>
          </a:p>
          <a:p>
            <a:pPr eaLnBrk="1" hangingPunct="1"/>
            <a:r>
              <a:rPr lang="en-US" altLang="zh-CN" dirty="0"/>
              <a:t>Remember that you have already made the first selection for the position since the manager has asked you to interview. With that confidence know that there is no questions you cannot answer. If you need time to formulate your thoughts that is fine, just take your time. Also since were selected for the interview you know that you are well suited for the position. And you also know that the qualities you bring will be an asset to the department.</a:t>
            </a:r>
          </a:p>
          <a:p>
            <a:pPr eaLnBrk="1" hangingPunct="1"/>
            <a:endParaRPr lang="en-US" altLang="zh-CN" dirty="0"/>
          </a:p>
          <a:p>
            <a:pPr eaLnBrk="1" hangingPunct="1"/>
            <a:r>
              <a:rPr lang="en-US" altLang="zh-CN" dirty="0"/>
              <a:t>Always remember to bring extra copies of resume. Resumes may be misplaced by the interview and you look prepared with extra copies. You can always bring pen and paper to take notes have questions listed that you want to ask. I do suggest that if you bring pen and paper that you use it so the interviewer feels that they had something important to say during the interview. Finally if you tend to get nervous you can always bring breath mints to have while waiting for your interview but remember</a:t>
            </a:r>
            <a:r>
              <a:rPr lang="en-US" altLang="zh-CN" baseline="0" dirty="0"/>
              <a:t> </a:t>
            </a:r>
            <a:r>
              <a:rPr lang="en-US" altLang="zh-CN" dirty="0"/>
              <a:t>to finish it before the interview starts!</a:t>
            </a:r>
          </a:p>
          <a:p>
            <a:pPr eaLnBrk="1" hangingPunct="1"/>
            <a:endParaRPr lang="en-US" altLang="zh-CN" dirty="0"/>
          </a:p>
          <a:p>
            <a:pPr eaLnBrk="1" hangingPunct="1"/>
            <a:endParaRPr lang="en-US" altLang="zh-CN" dirty="0"/>
          </a:p>
          <a:p>
            <a:pPr eaLnBrk="1" hangingPunct="1"/>
            <a:endParaRPr lang="en-US" altLang="zh-CN" dirty="0"/>
          </a:p>
          <a:p>
            <a:pPr eaLnBrk="1" hangingPunct="1"/>
            <a:endParaRPr lang="en-US" altLang="zh-CN" dirty="0"/>
          </a:p>
          <a:p>
            <a:endParaRPr lang="en-US" dirty="0"/>
          </a:p>
        </p:txBody>
      </p:sp>
      <p:sp>
        <p:nvSpPr>
          <p:cNvPr id="4" name="Slide Number Placeholder 3"/>
          <p:cNvSpPr>
            <a:spLocks noGrp="1"/>
          </p:cNvSpPr>
          <p:nvPr>
            <p:ph type="sldNum" sz="quarter" idx="10"/>
          </p:nvPr>
        </p:nvSpPr>
        <p:spPr/>
        <p:txBody>
          <a:bodyPr/>
          <a:lstStyle/>
          <a:p>
            <a:fld id="{10B74E87-1B16-4288-A572-BFCD8CF0C9A4}" type="slidenum">
              <a:rPr lang="en-US" smtClean="0"/>
              <a:t>24</a:t>
            </a:fld>
            <a:endParaRPr lang="en-US"/>
          </a:p>
        </p:txBody>
      </p:sp>
    </p:spTree>
    <p:extLst>
      <p:ext uri="{BB962C8B-B14F-4D97-AF65-F5344CB8AC3E}">
        <p14:creationId xmlns:p14="http://schemas.microsoft.com/office/powerpoint/2010/main" val="1658886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zh-CN" dirty="0"/>
              <a:t>We’re now moving into presentation. First make sure you are prepared and responsive for the interviewer’s questions.</a:t>
            </a:r>
          </a:p>
          <a:p>
            <a:pPr eaLnBrk="1" hangingPunct="1"/>
            <a:endParaRPr lang="en-US" altLang="zh-CN" dirty="0"/>
          </a:p>
          <a:p>
            <a:pPr eaLnBrk="1" hangingPunct="1"/>
            <a:r>
              <a:rPr lang="en-US" altLang="zh-CN" dirty="0"/>
              <a:t>If you are stuck on a question or feeling nervous take time to organize your thoughts.</a:t>
            </a:r>
          </a:p>
          <a:p>
            <a:pPr eaLnBrk="1" hangingPunct="1"/>
            <a:endParaRPr lang="en-US" altLang="zh-CN" dirty="0"/>
          </a:p>
          <a:p>
            <a:pPr eaLnBrk="1" hangingPunct="1"/>
            <a:r>
              <a:rPr lang="en-US" altLang="zh-CN" dirty="0"/>
              <a:t>Make effective eye contact and smile. Sometimes when we get nervous we become serious and forget to smile. Other times we start looking out the window or around the room and forget to make eye contact with the interviewer. This can be perceived that you are not being truthful.</a:t>
            </a:r>
          </a:p>
          <a:p>
            <a:pPr eaLnBrk="1" hangingPunct="1"/>
            <a:endParaRPr lang="en-US" altLang="zh-CN" dirty="0"/>
          </a:p>
          <a:p>
            <a:pPr eaLnBrk="1" hangingPunct="1"/>
            <a:r>
              <a:rPr lang="en-US" altLang="zh-CN" dirty="0"/>
              <a:t>Remember this is your time to tell the interviewer why you are the best candidate so express confidence in your abilities. If the interviewer was in a position to chose between two candidates with the same skill sets and one said that I have excellent computer skills which I feel will be valuable for your positions and the second said I know how to use the computer who would you chose?</a:t>
            </a:r>
          </a:p>
          <a:p>
            <a:pPr eaLnBrk="1" hangingPunct="1"/>
            <a:endParaRPr lang="en-US" altLang="zh-CN" dirty="0"/>
          </a:p>
          <a:p>
            <a:pPr eaLnBrk="1" hangingPunct="1"/>
            <a:r>
              <a:rPr lang="en-US" altLang="zh-CN" dirty="0"/>
              <a:t>Consider each interview as an adventure! </a:t>
            </a:r>
          </a:p>
          <a:p>
            <a:pPr eaLnBrk="1" hangingPunct="1"/>
            <a:endParaRPr lang="en-US" altLang="zh-CN" dirty="0"/>
          </a:p>
          <a:p>
            <a:pPr eaLnBrk="1" hangingPunct="1"/>
            <a:r>
              <a:rPr lang="en-US" altLang="zh-CN" dirty="0"/>
              <a:t>Be attentive to your body language. Make sure you don’t have any gum or candy. Watch those pens! Make sure you’re not clicking or playing with them. That can be distracting for the interviewer.</a:t>
            </a:r>
          </a:p>
          <a:p>
            <a:pPr eaLnBrk="1" hangingPunct="1"/>
            <a:endParaRPr lang="en-US" altLang="zh-CN" dirty="0"/>
          </a:p>
          <a:p>
            <a:pPr eaLnBrk="1" hangingPunct="1"/>
            <a:endParaRPr lang="en-US" altLang="zh-CN" dirty="0"/>
          </a:p>
          <a:p>
            <a:pPr eaLnBrk="1" hangingPunct="1"/>
            <a:endParaRPr lang="zh-CN" altLang="en-US" dirty="0"/>
          </a:p>
          <a:p>
            <a:endParaRPr lang="en-US" dirty="0"/>
          </a:p>
        </p:txBody>
      </p:sp>
      <p:sp>
        <p:nvSpPr>
          <p:cNvPr id="4" name="Slide Number Placeholder 3"/>
          <p:cNvSpPr>
            <a:spLocks noGrp="1"/>
          </p:cNvSpPr>
          <p:nvPr>
            <p:ph type="sldNum" sz="quarter" idx="10"/>
          </p:nvPr>
        </p:nvSpPr>
        <p:spPr/>
        <p:txBody>
          <a:bodyPr/>
          <a:lstStyle/>
          <a:p>
            <a:fld id="{10B74E87-1B16-4288-A572-BFCD8CF0C9A4}" type="slidenum">
              <a:rPr lang="en-US" smtClean="0"/>
              <a:t>25</a:t>
            </a:fld>
            <a:endParaRPr lang="en-US"/>
          </a:p>
        </p:txBody>
      </p:sp>
    </p:spTree>
    <p:extLst>
      <p:ext uri="{BB962C8B-B14F-4D97-AF65-F5344CB8AC3E}">
        <p14:creationId xmlns:p14="http://schemas.microsoft.com/office/powerpoint/2010/main" val="2891856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zh-CN" dirty="0"/>
              <a:t>Leave the baggage at the door. An interview is not the time to bring in your personal troubles. And definitely don’t slam an organization or past boss. The interviewer will think if they can speak so poorly about an old boss what will they say about me if I give them this position.</a:t>
            </a:r>
          </a:p>
          <a:p>
            <a:pPr eaLnBrk="1" hangingPunct="1"/>
            <a:endParaRPr lang="zh-CN" altLang="en-US" dirty="0"/>
          </a:p>
          <a:p>
            <a:endParaRPr lang="en-US" dirty="0"/>
          </a:p>
        </p:txBody>
      </p:sp>
      <p:sp>
        <p:nvSpPr>
          <p:cNvPr id="4" name="Slide Number Placeholder 3"/>
          <p:cNvSpPr>
            <a:spLocks noGrp="1"/>
          </p:cNvSpPr>
          <p:nvPr>
            <p:ph type="sldNum" sz="quarter" idx="10"/>
          </p:nvPr>
        </p:nvSpPr>
        <p:spPr/>
        <p:txBody>
          <a:bodyPr/>
          <a:lstStyle/>
          <a:p>
            <a:fld id="{10B74E87-1B16-4288-A572-BFCD8CF0C9A4}" type="slidenum">
              <a:rPr lang="en-US" smtClean="0"/>
              <a:t>26</a:t>
            </a:fld>
            <a:endParaRPr lang="en-US"/>
          </a:p>
        </p:txBody>
      </p:sp>
    </p:spTree>
    <p:extLst>
      <p:ext uri="{BB962C8B-B14F-4D97-AF65-F5344CB8AC3E}">
        <p14:creationId xmlns:p14="http://schemas.microsoft.com/office/powerpoint/2010/main" val="3281215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zh-CN" dirty="0"/>
              <a:t>So I’ve already discussed interview preparation and presentation. Now let’s discuss interview content.</a:t>
            </a:r>
          </a:p>
          <a:p>
            <a:pPr eaLnBrk="1" hangingPunct="1"/>
            <a:endParaRPr lang="en-US" altLang="zh-CN" dirty="0"/>
          </a:p>
          <a:p>
            <a:pPr eaLnBrk="1" hangingPunct="1"/>
            <a:r>
              <a:rPr lang="en-US" altLang="zh-CN" dirty="0"/>
              <a:t>Make sure you listen carefully to the question so that you give the appropriate answer.</a:t>
            </a:r>
          </a:p>
          <a:p>
            <a:pPr eaLnBrk="1" hangingPunct="1"/>
            <a:endParaRPr lang="en-US" altLang="zh-CN" dirty="0"/>
          </a:p>
          <a:p>
            <a:pPr eaLnBrk="1" hangingPunct="1"/>
            <a:r>
              <a:rPr lang="en-US" altLang="zh-CN" dirty="0"/>
              <a:t>Understand behavioral based interviewing which we will focus on next.</a:t>
            </a:r>
          </a:p>
          <a:p>
            <a:pPr eaLnBrk="1" hangingPunct="1"/>
            <a:endParaRPr lang="en-US" altLang="zh-CN" dirty="0"/>
          </a:p>
          <a:p>
            <a:pPr eaLnBrk="1" hangingPunct="1"/>
            <a:r>
              <a:rPr lang="en-US" altLang="zh-CN" dirty="0"/>
              <a:t>Rehearse your answers. You want to feel comfortable with your examples.</a:t>
            </a:r>
          </a:p>
          <a:p>
            <a:pPr eaLnBrk="1" hangingPunct="1"/>
            <a:endParaRPr lang="en-US" altLang="zh-CN" dirty="0"/>
          </a:p>
          <a:p>
            <a:pPr eaLnBrk="1" hangingPunct="1"/>
            <a:r>
              <a:rPr lang="en-US" altLang="zh-CN" dirty="0"/>
              <a:t>Sell Yourself! This is your time to tell the interviewer what you can bring to this position and why they should hire you.</a:t>
            </a:r>
          </a:p>
          <a:p>
            <a:pPr eaLnBrk="1" hangingPunct="1"/>
            <a:endParaRPr lang="en-US" altLang="zh-CN" dirty="0"/>
          </a:p>
          <a:p>
            <a:pPr eaLnBrk="1" hangingPunct="1"/>
            <a:r>
              <a:rPr lang="en-US" altLang="zh-CN" dirty="0"/>
              <a:t>Silence is golden, know when to stop answering. When people get nervous they have a tendency to start telling the interviewer things they never wanted them to know. </a:t>
            </a:r>
          </a:p>
          <a:p>
            <a:pPr eaLnBrk="1" hangingPunct="1"/>
            <a:endParaRPr lang="en-US" altLang="zh-CN" dirty="0"/>
          </a:p>
          <a:p>
            <a:pPr eaLnBrk="1" hangingPunct="1"/>
            <a:r>
              <a:rPr lang="en-US" altLang="zh-CN" dirty="0"/>
              <a:t>Tie your background to the position. Give examples that demonstrate that you have the qualifications to do the job.</a:t>
            </a:r>
          </a:p>
          <a:p>
            <a:pPr eaLnBrk="1" hangingPunct="1"/>
            <a:endParaRPr lang="en-US" altLang="zh-CN" dirty="0"/>
          </a:p>
          <a:p>
            <a:pPr eaLnBrk="1" hangingPunct="1"/>
            <a:r>
              <a:rPr lang="en-US" altLang="zh-CN" dirty="0"/>
              <a:t>Focus on your accomplishments. Show the interview what you have done in school, an internship, or a past position.</a:t>
            </a:r>
          </a:p>
          <a:p>
            <a:pPr eaLnBrk="1" hangingPunct="1"/>
            <a:endParaRPr lang="en-US" altLang="zh-CN" dirty="0"/>
          </a:p>
          <a:p>
            <a:pPr eaLnBrk="1" hangingPunct="1"/>
            <a:r>
              <a:rPr lang="en-US" altLang="zh-CN" dirty="0"/>
              <a:t>Turn your weaknesses into strengths. Some interview questions are set up to ask about negative situations. The reason we ask these types of questions is to see how you have handled yourself. We know everyone makes mistakes we just want to see if you learned from your mistakes. Another common question will be tell me your greatest weakness. I usually say I work too much or I’m too dedicated. Well in this example working too much can be a weakness but what employer wouldn’t want someone that works too much. So I’ve changed my weakness into a strength for the employer.</a:t>
            </a:r>
          </a:p>
          <a:p>
            <a:pPr eaLnBrk="1" hangingPunct="1"/>
            <a:endParaRPr lang="zh-CN" altLang="en-US" dirty="0"/>
          </a:p>
          <a:p>
            <a:endParaRPr lang="en-US" dirty="0"/>
          </a:p>
        </p:txBody>
      </p:sp>
      <p:sp>
        <p:nvSpPr>
          <p:cNvPr id="4" name="Slide Number Placeholder 3"/>
          <p:cNvSpPr>
            <a:spLocks noGrp="1"/>
          </p:cNvSpPr>
          <p:nvPr>
            <p:ph type="sldNum" sz="quarter" idx="10"/>
          </p:nvPr>
        </p:nvSpPr>
        <p:spPr/>
        <p:txBody>
          <a:bodyPr/>
          <a:lstStyle/>
          <a:p>
            <a:fld id="{10B74E87-1B16-4288-A572-BFCD8CF0C9A4}" type="slidenum">
              <a:rPr lang="en-US" smtClean="0"/>
              <a:t>27</a:t>
            </a:fld>
            <a:endParaRPr lang="en-US"/>
          </a:p>
        </p:txBody>
      </p:sp>
    </p:spTree>
    <p:extLst>
      <p:ext uri="{BB962C8B-B14F-4D97-AF65-F5344CB8AC3E}">
        <p14:creationId xmlns:p14="http://schemas.microsoft.com/office/powerpoint/2010/main" val="1027272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zh-CN" dirty="0"/>
              <a:t>You’ve heard me refer to behavioral based interviewing throughout this presentation. Now I’ll spend sometime going through it.</a:t>
            </a:r>
          </a:p>
          <a:p>
            <a:pPr eaLnBrk="1" hangingPunct="1"/>
            <a:endParaRPr lang="en-US" altLang="zh-CN" dirty="0"/>
          </a:p>
          <a:p>
            <a:pPr eaLnBrk="1" hangingPunct="1"/>
            <a:r>
              <a:rPr lang="en-US" altLang="zh-CN" dirty="0"/>
              <a:t>In behavioral based interviewing you want to prepare </a:t>
            </a:r>
            <a:r>
              <a:rPr lang="en-US" altLang="zh-CN" dirty="0" err="1"/>
              <a:t>STAR’s</a:t>
            </a:r>
            <a:r>
              <a:rPr lang="en-US" altLang="zh-CN" dirty="0"/>
              <a:t>. That means think of  examples where you describe a situation or task the actions you took and the result of your action.</a:t>
            </a:r>
          </a:p>
          <a:p>
            <a:pPr eaLnBrk="1" hangingPunct="1"/>
            <a:endParaRPr lang="zh-CN" altLang="en-US" dirty="0"/>
          </a:p>
          <a:p>
            <a:endParaRPr lang="en-US" dirty="0"/>
          </a:p>
        </p:txBody>
      </p:sp>
      <p:sp>
        <p:nvSpPr>
          <p:cNvPr id="4" name="Slide Number Placeholder 3"/>
          <p:cNvSpPr>
            <a:spLocks noGrp="1"/>
          </p:cNvSpPr>
          <p:nvPr>
            <p:ph type="sldNum" sz="quarter" idx="10"/>
          </p:nvPr>
        </p:nvSpPr>
        <p:spPr/>
        <p:txBody>
          <a:bodyPr/>
          <a:lstStyle/>
          <a:p>
            <a:fld id="{10B74E87-1B16-4288-A572-BFCD8CF0C9A4}" type="slidenum">
              <a:rPr lang="en-US" smtClean="0"/>
              <a:t>28</a:t>
            </a:fld>
            <a:endParaRPr lang="en-US"/>
          </a:p>
        </p:txBody>
      </p:sp>
    </p:spTree>
    <p:extLst>
      <p:ext uri="{BB962C8B-B14F-4D97-AF65-F5344CB8AC3E}">
        <p14:creationId xmlns:p14="http://schemas.microsoft.com/office/powerpoint/2010/main" val="1451677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zh-CN" dirty="0"/>
              <a:t>You know you are in a behavioral based interview when the questions start with can you tell me about a time..</a:t>
            </a:r>
          </a:p>
          <a:p>
            <a:pPr eaLnBrk="1" hangingPunct="1"/>
            <a:endParaRPr lang="en-US" altLang="zh-CN" dirty="0"/>
          </a:p>
          <a:p>
            <a:pPr eaLnBrk="1" hangingPunct="1"/>
            <a:r>
              <a:rPr lang="en-US" altLang="zh-CN" dirty="0"/>
              <a:t>Think specific when your answering. Don’t say usually, always, or never because you aren’t be specific enough in your examples.</a:t>
            </a:r>
          </a:p>
          <a:p>
            <a:pPr eaLnBrk="1" hangingPunct="1"/>
            <a:endParaRPr lang="en-US" altLang="zh-CN" dirty="0"/>
          </a:p>
          <a:p>
            <a:pPr eaLnBrk="1" hangingPunct="1"/>
            <a:r>
              <a:rPr lang="en-US" altLang="zh-CN" dirty="0"/>
              <a:t>Say “I”. The interviewer wants to know what your role in the example was. </a:t>
            </a:r>
          </a:p>
          <a:p>
            <a:pPr eaLnBrk="1" hangingPunct="1"/>
            <a:endParaRPr lang="en-US" altLang="zh-CN" dirty="0"/>
          </a:p>
          <a:p>
            <a:pPr eaLnBrk="1" hangingPunct="1"/>
            <a:r>
              <a:rPr lang="en-US" altLang="zh-CN" dirty="0"/>
              <a:t>Be prepared to answer the negative question. As we stated earlier the interviewer understands you may have made a mistake but what did you learn from that and how did you handle yourself.</a:t>
            </a:r>
          </a:p>
          <a:p>
            <a:pPr eaLnBrk="1" hangingPunct="1"/>
            <a:endParaRPr lang="en-US" altLang="zh-CN" dirty="0"/>
          </a:p>
          <a:p>
            <a:pPr eaLnBrk="1" hangingPunct="1"/>
            <a:r>
              <a:rPr lang="en-US" altLang="zh-CN" dirty="0"/>
              <a:t>When you give a result try to make it measurable. For example you might tell me about a group project you worked on. Instead of telling me you received a passing grade, tell me what grade, was it the highest in the class. If the example is from an internship did you save the company money, or did you receive an award?</a:t>
            </a:r>
          </a:p>
          <a:p>
            <a:pPr eaLnBrk="1" hangingPunct="1"/>
            <a:endParaRPr lang="en-US" altLang="zh-CN" dirty="0"/>
          </a:p>
          <a:p>
            <a:pPr eaLnBrk="1" hangingPunct="1"/>
            <a:r>
              <a:rPr lang="en-US" altLang="zh-CN" dirty="0"/>
              <a:t>Don’t forget to smile and be concise!</a:t>
            </a:r>
          </a:p>
          <a:p>
            <a:pPr eaLnBrk="1" hangingPunct="1"/>
            <a:endParaRPr lang="zh-CN" altLang="en-US" dirty="0"/>
          </a:p>
          <a:p>
            <a:endParaRPr lang="en-US" dirty="0"/>
          </a:p>
        </p:txBody>
      </p:sp>
      <p:sp>
        <p:nvSpPr>
          <p:cNvPr id="4" name="Slide Number Placeholder 3"/>
          <p:cNvSpPr>
            <a:spLocks noGrp="1"/>
          </p:cNvSpPr>
          <p:nvPr>
            <p:ph type="sldNum" sz="quarter" idx="10"/>
          </p:nvPr>
        </p:nvSpPr>
        <p:spPr/>
        <p:txBody>
          <a:bodyPr/>
          <a:lstStyle/>
          <a:p>
            <a:fld id="{10B74E87-1B16-4288-A572-BFCD8CF0C9A4}" type="slidenum">
              <a:rPr lang="en-US" smtClean="0"/>
              <a:t>29</a:t>
            </a:fld>
            <a:endParaRPr lang="en-US"/>
          </a:p>
        </p:txBody>
      </p:sp>
    </p:spTree>
    <p:extLst>
      <p:ext uri="{BB962C8B-B14F-4D97-AF65-F5344CB8AC3E}">
        <p14:creationId xmlns:p14="http://schemas.microsoft.com/office/powerpoint/2010/main" val="1262436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zh-CN" dirty="0"/>
              <a:t>These are just a few sample questions to practice.</a:t>
            </a:r>
          </a:p>
          <a:p>
            <a:pPr eaLnBrk="1" hangingPunct="1"/>
            <a:endParaRPr lang="en-US" altLang="zh-CN" dirty="0"/>
          </a:p>
          <a:p>
            <a:pPr eaLnBrk="1" hangingPunct="1"/>
            <a:r>
              <a:rPr lang="en-US" altLang="zh-CN" dirty="0"/>
              <a:t>Give an example answer to some if time allows.</a:t>
            </a:r>
          </a:p>
          <a:p>
            <a:pPr eaLnBrk="1" hangingPunct="1"/>
            <a:endParaRPr lang="zh-CN" altLang="en-US" dirty="0"/>
          </a:p>
          <a:p>
            <a:endParaRPr lang="en-US" dirty="0"/>
          </a:p>
        </p:txBody>
      </p:sp>
      <p:sp>
        <p:nvSpPr>
          <p:cNvPr id="4" name="Slide Number Placeholder 3"/>
          <p:cNvSpPr>
            <a:spLocks noGrp="1"/>
          </p:cNvSpPr>
          <p:nvPr>
            <p:ph type="sldNum" sz="quarter" idx="10"/>
          </p:nvPr>
        </p:nvSpPr>
        <p:spPr/>
        <p:txBody>
          <a:bodyPr/>
          <a:lstStyle/>
          <a:p>
            <a:fld id="{10B74E87-1B16-4288-A572-BFCD8CF0C9A4}" type="slidenum">
              <a:rPr lang="en-US" smtClean="0"/>
              <a:t>30</a:t>
            </a:fld>
            <a:endParaRPr lang="en-US"/>
          </a:p>
        </p:txBody>
      </p:sp>
    </p:spTree>
    <p:extLst>
      <p:ext uri="{BB962C8B-B14F-4D97-AF65-F5344CB8AC3E}">
        <p14:creationId xmlns:p14="http://schemas.microsoft.com/office/powerpoint/2010/main" val="3984427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Handout: Give the participants a handout and ask them</a:t>
            </a:r>
            <a:r>
              <a:rPr lang="en-US" altLang="zh-CN" baseline="0" dirty="0"/>
              <a:t> to identify answers about themselves to the questions above.</a:t>
            </a:r>
            <a:endParaRPr lang="zh-CN" altLang="en-US" dirty="0"/>
          </a:p>
          <a:p>
            <a:endParaRPr lang="en-US" dirty="0"/>
          </a:p>
        </p:txBody>
      </p:sp>
      <p:sp>
        <p:nvSpPr>
          <p:cNvPr id="4" name="Slide Number Placeholder 3"/>
          <p:cNvSpPr>
            <a:spLocks noGrp="1"/>
          </p:cNvSpPr>
          <p:nvPr>
            <p:ph type="sldNum" sz="quarter" idx="10"/>
          </p:nvPr>
        </p:nvSpPr>
        <p:spPr/>
        <p:txBody>
          <a:bodyPr/>
          <a:lstStyle/>
          <a:p>
            <a:fld id="{10B74E87-1B16-4288-A572-BFCD8CF0C9A4}" type="slidenum">
              <a:rPr lang="en-US" smtClean="0"/>
              <a:t>31</a:t>
            </a:fld>
            <a:endParaRPr lang="en-US"/>
          </a:p>
        </p:txBody>
      </p:sp>
    </p:spTree>
    <p:extLst>
      <p:ext uri="{BB962C8B-B14F-4D97-AF65-F5344CB8AC3E}">
        <p14:creationId xmlns:p14="http://schemas.microsoft.com/office/powerpoint/2010/main" val="1874909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zh-CN" dirty="0"/>
              <a:t>I’ve talked a lot about the soft skills in a interview but technical skills are also important. Your degree and your resume should give the interviewer a good idea of your technical skills, but you can also describe them through your examples. </a:t>
            </a:r>
          </a:p>
          <a:p>
            <a:pPr eaLnBrk="1" hangingPunct="1"/>
            <a:br>
              <a:rPr lang="en-US" altLang="zh-CN" dirty="0"/>
            </a:br>
            <a:r>
              <a:rPr lang="en-US" altLang="zh-CN" dirty="0"/>
              <a:t>Of course attention to detail, computer skills, analytical skills, and technical skills specific to your degree will be assessed during your interview as well.</a:t>
            </a:r>
          </a:p>
          <a:p>
            <a:pPr eaLnBrk="1" hangingPunct="1"/>
            <a:endParaRPr lang="zh-CN" altLang="en-US" dirty="0"/>
          </a:p>
          <a:p>
            <a:endParaRPr lang="en-US" dirty="0"/>
          </a:p>
        </p:txBody>
      </p:sp>
      <p:sp>
        <p:nvSpPr>
          <p:cNvPr id="4" name="Slide Number Placeholder 3"/>
          <p:cNvSpPr>
            <a:spLocks noGrp="1"/>
          </p:cNvSpPr>
          <p:nvPr>
            <p:ph type="sldNum" sz="quarter" idx="10"/>
          </p:nvPr>
        </p:nvSpPr>
        <p:spPr/>
        <p:txBody>
          <a:bodyPr/>
          <a:lstStyle/>
          <a:p>
            <a:fld id="{10B74E87-1B16-4288-A572-BFCD8CF0C9A4}" type="slidenum">
              <a:rPr lang="en-US" smtClean="0"/>
              <a:t>32</a:t>
            </a:fld>
            <a:endParaRPr lang="en-US"/>
          </a:p>
        </p:txBody>
      </p:sp>
    </p:spTree>
    <p:extLst>
      <p:ext uri="{BB962C8B-B14F-4D97-AF65-F5344CB8AC3E}">
        <p14:creationId xmlns:p14="http://schemas.microsoft.com/office/powerpoint/2010/main" val="550714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Mention Objective</a:t>
            </a:r>
            <a:r>
              <a:rPr lang="en-US" baseline="0" dirty="0"/>
              <a:t> and how it is an out dated feature.</a:t>
            </a:r>
            <a:endParaRPr lang="en-US" dirty="0"/>
          </a:p>
          <a:p>
            <a:endParaRPr lang="en-US" dirty="0"/>
          </a:p>
        </p:txBody>
      </p:sp>
      <p:sp>
        <p:nvSpPr>
          <p:cNvPr id="4" name="Slide Number Placeholder 3"/>
          <p:cNvSpPr>
            <a:spLocks noGrp="1"/>
          </p:cNvSpPr>
          <p:nvPr>
            <p:ph type="sldNum" sz="quarter" idx="10"/>
          </p:nvPr>
        </p:nvSpPr>
        <p:spPr/>
        <p:txBody>
          <a:bodyPr/>
          <a:lstStyle/>
          <a:p>
            <a:fld id="{10B74E87-1B16-4288-A572-BFCD8CF0C9A4}" type="slidenum">
              <a:rPr lang="en-US" smtClean="0"/>
              <a:t>3</a:t>
            </a:fld>
            <a:endParaRPr lang="en-US"/>
          </a:p>
        </p:txBody>
      </p:sp>
    </p:spTree>
    <p:extLst>
      <p:ext uri="{BB962C8B-B14F-4D97-AF65-F5344CB8AC3E}">
        <p14:creationId xmlns:p14="http://schemas.microsoft.com/office/powerpoint/2010/main" val="2084226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zh-CN" dirty="0"/>
              <a:t>Sometimes we forget that soft skills are just as important. </a:t>
            </a:r>
          </a:p>
          <a:p>
            <a:pPr eaLnBrk="1" hangingPunct="1"/>
            <a:endParaRPr lang="en-US" altLang="zh-CN" dirty="0"/>
          </a:p>
          <a:p>
            <a:pPr eaLnBrk="1" hangingPunct="1"/>
            <a:r>
              <a:rPr lang="en-US" altLang="zh-CN" dirty="0"/>
              <a:t>An employer wants to see that you are adaptable because in an industry things are always changing.</a:t>
            </a:r>
          </a:p>
          <a:p>
            <a:pPr eaLnBrk="1" hangingPunct="1"/>
            <a:endParaRPr lang="en-US" altLang="zh-CN" dirty="0"/>
          </a:p>
          <a:p>
            <a:pPr eaLnBrk="1" hangingPunct="1"/>
            <a:r>
              <a:rPr lang="en-US" altLang="zh-CN" dirty="0"/>
              <a:t>They want to see that you’re a team player. There are very few positions where you don’t have to interact with other people.</a:t>
            </a:r>
          </a:p>
          <a:p>
            <a:pPr eaLnBrk="1" hangingPunct="1"/>
            <a:endParaRPr lang="en-US" altLang="zh-CN" dirty="0"/>
          </a:p>
          <a:p>
            <a:pPr eaLnBrk="1" hangingPunct="1"/>
            <a:r>
              <a:rPr lang="en-US" altLang="zh-CN" dirty="0"/>
              <a:t>They want to see that you show initiative, innovation, and integrity.</a:t>
            </a:r>
          </a:p>
          <a:p>
            <a:pPr eaLnBrk="1" hangingPunct="1"/>
            <a:endParaRPr lang="zh-CN" altLang="en-US" dirty="0"/>
          </a:p>
          <a:p>
            <a:endParaRPr lang="en-US" dirty="0"/>
          </a:p>
        </p:txBody>
      </p:sp>
      <p:sp>
        <p:nvSpPr>
          <p:cNvPr id="4" name="Slide Number Placeholder 3"/>
          <p:cNvSpPr>
            <a:spLocks noGrp="1"/>
          </p:cNvSpPr>
          <p:nvPr>
            <p:ph type="sldNum" sz="quarter" idx="10"/>
          </p:nvPr>
        </p:nvSpPr>
        <p:spPr/>
        <p:txBody>
          <a:bodyPr/>
          <a:lstStyle/>
          <a:p>
            <a:fld id="{10B74E87-1B16-4288-A572-BFCD8CF0C9A4}" type="slidenum">
              <a:rPr lang="en-US" smtClean="0"/>
              <a:t>33</a:t>
            </a:fld>
            <a:endParaRPr lang="en-US"/>
          </a:p>
        </p:txBody>
      </p:sp>
    </p:spTree>
    <p:extLst>
      <p:ext uri="{BB962C8B-B14F-4D97-AF65-F5344CB8AC3E}">
        <p14:creationId xmlns:p14="http://schemas.microsoft.com/office/powerpoint/2010/main" val="129951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dirty="0"/>
              <a:t>Some common mistakes people make are that they come unprepared for the interview. For example they may not know anything about the position or company, they may not have prepared questions, or they forgot to bring extra resumes. Some other mistakes are that they don’t smile or show enthusiasm for the position and if it comes down to two candidates with equal skills the employer will most likely chose the candidate that has shown interest in their position.</a:t>
            </a:r>
          </a:p>
          <a:p>
            <a:pPr eaLnBrk="1" hangingPunct="1"/>
            <a:endParaRPr lang="en-US" altLang="zh-CN" dirty="0"/>
          </a:p>
          <a:p>
            <a:pPr eaLnBrk="1" hangingPunct="1"/>
            <a:endParaRPr lang="zh-CN" altLang="en-US" dirty="0"/>
          </a:p>
          <a:p>
            <a:endParaRPr lang="en-US" dirty="0"/>
          </a:p>
        </p:txBody>
      </p:sp>
      <p:sp>
        <p:nvSpPr>
          <p:cNvPr id="4" name="Slide Number Placeholder 3"/>
          <p:cNvSpPr>
            <a:spLocks noGrp="1"/>
          </p:cNvSpPr>
          <p:nvPr>
            <p:ph type="sldNum" sz="quarter" idx="10"/>
          </p:nvPr>
        </p:nvSpPr>
        <p:spPr/>
        <p:txBody>
          <a:bodyPr/>
          <a:lstStyle/>
          <a:p>
            <a:fld id="{10B74E87-1B16-4288-A572-BFCD8CF0C9A4}" type="slidenum">
              <a:rPr lang="en-US" smtClean="0"/>
              <a:t>35</a:t>
            </a:fld>
            <a:endParaRPr lang="en-US"/>
          </a:p>
        </p:txBody>
      </p:sp>
    </p:spTree>
    <p:extLst>
      <p:ext uri="{BB962C8B-B14F-4D97-AF65-F5344CB8AC3E}">
        <p14:creationId xmlns:p14="http://schemas.microsoft.com/office/powerpoint/2010/main" val="4163379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Action words: Administered, obtained, authorized, developed, enforced, established, composed. </a:t>
            </a:r>
          </a:p>
          <a:p>
            <a:endParaRPr lang="en-US" dirty="0"/>
          </a:p>
          <a:p>
            <a:r>
              <a:rPr lang="en-US" dirty="0"/>
              <a:t>Staff: When discussing this slide,</a:t>
            </a:r>
            <a:r>
              <a:rPr lang="en-US" baseline="0" dirty="0"/>
              <a:t> please stress the importance of using action words when building a resume. Above are a few examples of action words found in resumes.</a:t>
            </a:r>
          </a:p>
          <a:p>
            <a:endParaRPr lang="en-US" baseline="0" dirty="0"/>
          </a:p>
          <a:p>
            <a:r>
              <a:rPr lang="en-US" baseline="0" dirty="0"/>
              <a:t>Handout: Action Words PDF</a:t>
            </a:r>
            <a:endParaRPr lang="en-US" dirty="0"/>
          </a:p>
          <a:p>
            <a:endParaRPr lang="en-US" dirty="0"/>
          </a:p>
        </p:txBody>
      </p:sp>
      <p:sp>
        <p:nvSpPr>
          <p:cNvPr id="4" name="Slide Number Placeholder 3"/>
          <p:cNvSpPr>
            <a:spLocks noGrp="1"/>
          </p:cNvSpPr>
          <p:nvPr>
            <p:ph type="sldNum" sz="quarter" idx="10"/>
          </p:nvPr>
        </p:nvSpPr>
        <p:spPr/>
        <p:txBody>
          <a:bodyPr/>
          <a:lstStyle/>
          <a:p>
            <a:fld id="{10B74E87-1B16-4288-A572-BFCD8CF0C9A4}" type="slidenum">
              <a:rPr lang="en-US" smtClean="0"/>
              <a:t>4</a:t>
            </a:fld>
            <a:endParaRPr lang="en-US"/>
          </a:p>
        </p:txBody>
      </p:sp>
    </p:spTree>
    <p:extLst>
      <p:ext uri="{BB962C8B-B14F-4D97-AF65-F5344CB8AC3E}">
        <p14:creationId xmlns:p14="http://schemas.microsoft.com/office/powerpoint/2010/main" val="3660834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Staff: elaborate</a:t>
            </a:r>
            <a:r>
              <a:rPr lang="en-US" baseline="0" dirty="0"/>
              <a:t> on what types of inappropriate behavior. The most common; divorced, children, religious affiliation, political affiliation. These are examples of inappropriate personal information you should never include in your resume.</a:t>
            </a:r>
            <a:endParaRPr lang="en-US" dirty="0"/>
          </a:p>
          <a:p>
            <a:endParaRPr lang="en-US" dirty="0"/>
          </a:p>
        </p:txBody>
      </p:sp>
      <p:sp>
        <p:nvSpPr>
          <p:cNvPr id="4" name="Slide Number Placeholder 3"/>
          <p:cNvSpPr>
            <a:spLocks noGrp="1"/>
          </p:cNvSpPr>
          <p:nvPr>
            <p:ph type="sldNum" sz="quarter" idx="10"/>
          </p:nvPr>
        </p:nvSpPr>
        <p:spPr/>
        <p:txBody>
          <a:bodyPr/>
          <a:lstStyle/>
          <a:p>
            <a:fld id="{10B74E87-1B16-4288-A572-BFCD8CF0C9A4}" type="slidenum">
              <a:rPr lang="en-US" smtClean="0"/>
              <a:t>5</a:t>
            </a:fld>
            <a:endParaRPr lang="en-US"/>
          </a:p>
        </p:txBody>
      </p:sp>
    </p:spTree>
    <p:extLst>
      <p:ext uri="{BB962C8B-B14F-4D97-AF65-F5344CB8AC3E}">
        <p14:creationId xmlns:p14="http://schemas.microsoft.com/office/powerpoint/2010/main" val="141139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the grammatical errors</a:t>
            </a:r>
          </a:p>
          <a:p>
            <a:r>
              <a:rPr lang="en-US" dirty="0"/>
              <a:t>Bullet 1 has a syntax issue</a:t>
            </a:r>
          </a:p>
          <a:p>
            <a:r>
              <a:rPr lang="en-US" dirty="0"/>
              <a:t>Bullet 2 “error” is</a:t>
            </a:r>
            <a:r>
              <a:rPr lang="en-US" baseline="0" dirty="0"/>
              <a:t> spelled wrong</a:t>
            </a:r>
          </a:p>
          <a:p>
            <a:r>
              <a:rPr lang="en-US" baseline="0" dirty="0"/>
              <a:t>Bullet 3 “entails” is spelled wrong</a:t>
            </a:r>
          </a:p>
          <a:p>
            <a:r>
              <a:rPr lang="en-US" baseline="0" dirty="0"/>
              <a:t>Bullet 4 incorrect information</a:t>
            </a:r>
            <a:endParaRPr lang="en-US" dirty="0"/>
          </a:p>
          <a:p>
            <a:endParaRPr lang="en-US" dirty="0"/>
          </a:p>
        </p:txBody>
      </p:sp>
      <p:sp>
        <p:nvSpPr>
          <p:cNvPr id="4" name="Slide Number Placeholder 3"/>
          <p:cNvSpPr>
            <a:spLocks noGrp="1"/>
          </p:cNvSpPr>
          <p:nvPr>
            <p:ph type="sldNum" sz="quarter" idx="10"/>
          </p:nvPr>
        </p:nvSpPr>
        <p:spPr/>
        <p:txBody>
          <a:bodyPr/>
          <a:lstStyle/>
          <a:p>
            <a:fld id="{10B74E87-1B16-4288-A572-BFCD8CF0C9A4}" type="slidenum">
              <a:rPr lang="en-US" smtClean="0"/>
              <a:t>6</a:t>
            </a:fld>
            <a:endParaRPr lang="en-US"/>
          </a:p>
        </p:txBody>
      </p:sp>
    </p:spTree>
    <p:extLst>
      <p:ext uri="{BB962C8B-B14F-4D97-AF65-F5344CB8AC3E}">
        <p14:creationId xmlns:p14="http://schemas.microsoft.com/office/powerpoint/2010/main" val="2298333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is in reference to the programs used by companies to filter</a:t>
            </a:r>
            <a:r>
              <a:rPr lang="en-US" baseline="0" dirty="0"/>
              <a:t> resumes.</a:t>
            </a:r>
            <a:endParaRPr lang="en-US" dirty="0"/>
          </a:p>
          <a:p>
            <a:endParaRPr lang="en-US" dirty="0"/>
          </a:p>
        </p:txBody>
      </p:sp>
      <p:sp>
        <p:nvSpPr>
          <p:cNvPr id="4" name="Slide Number Placeholder 3"/>
          <p:cNvSpPr>
            <a:spLocks noGrp="1"/>
          </p:cNvSpPr>
          <p:nvPr>
            <p:ph type="sldNum" sz="quarter" idx="10"/>
          </p:nvPr>
        </p:nvSpPr>
        <p:spPr/>
        <p:txBody>
          <a:bodyPr/>
          <a:lstStyle/>
          <a:p>
            <a:fld id="{10B74E87-1B16-4288-A572-BFCD8CF0C9A4}" type="slidenum">
              <a:rPr lang="en-US" smtClean="0"/>
              <a:t>13</a:t>
            </a:fld>
            <a:endParaRPr lang="en-US"/>
          </a:p>
        </p:txBody>
      </p:sp>
    </p:spTree>
    <p:extLst>
      <p:ext uri="{BB962C8B-B14F-4D97-AF65-F5344CB8AC3E}">
        <p14:creationId xmlns:p14="http://schemas.microsoft.com/office/powerpoint/2010/main" val="2819076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Staff talking point:</a:t>
            </a:r>
            <a:r>
              <a:rPr lang="en-US" baseline="0" dirty="0"/>
              <a:t> elaborate on the different sizes of font used in resumes. Example, the “job title” compared to the body of the tasks. The header of the resume – Name, address, and phone number. Different categories of the resume – experience, education, references.</a:t>
            </a:r>
            <a:endParaRPr lang="en-US" dirty="0"/>
          </a:p>
          <a:p>
            <a:endParaRPr lang="en-US" dirty="0"/>
          </a:p>
        </p:txBody>
      </p:sp>
      <p:sp>
        <p:nvSpPr>
          <p:cNvPr id="4" name="Slide Number Placeholder 3"/>
          <p:cNvSpPr>
            <a:spLocks noGrp="1"/>
          </p:cNvSpPr>
          <p:nvPr>
            <p:ph type="sldNum" sz="quarter" idx="10"/>
          </p:nvPr>
        </p:nvSpPr>
        <p:spPr/>
        <p:txBody>
          <a:bodyPr/>
          <a:lstStyle/>
          <a:p>
            <a:fld id="{10B74E87-1B16-4288-A572-BFCD8CF0C9A4}" type="slidenum">
              <a:rPr lang="en-US" smtClean="0"/>
              <a:t>15</a:t>
            </a:fld>
            <a:endParaRPr lang="en-US"/>
          </a:p>
        </p:txBody>
      </p:sp>
    </p:spTree>
    <p:extLst>
      <p:ext uri="{BB962C8B-B14F-4D97-AF65-F5344CB8AC3E}">
        <p14:creationId xmlns:p14="http://schemas.microsoft.com/office/powerpoint/2010/main" val="2328075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zh-CN" dirty="0"/>
              <a:t>As much as we would all like first impression not to count they actually do. </a:t>
            </a:r>
          </a:p>
          <a:p>
            <a:pPr eaLnBrk="1" hangingPunct="1"/>
            <a:r>
              <a:rPr lang="en-US" altLang="zh-CN" dirty="0"/>
              <a:t>So you want to make the best impression you can. As the applicant, the interview always begins when you arrive onsite. Conversations with a greeter or receptionist can play a</a:t>
            </a:r>
            <a:r>
              <a:rPr lang="en-US" altLang="zh-CN" baseline="0" dirty="0"/>
              <a:t> huge role in your personality and how you fit into the organization.</a:t>
            </a:r>
            <a:endParaRPr lang="en-US" altLang="zh-CN" dirty="0"/>
          </a:p>
          <a:p>
            <a:pPr eaLnBrk="1" hangingPunct="1"/>
            <a:r>
              <a:rPr lang="en-US" altLang="zh-CN" dirty="0"/>
              <a:t>You can do that by being on-time, the way you dress, how you shake someone’s hand, do you make eye contact, are you smiling, or are you fidgeting for example playing with your pen in the interview. The most important rule to remember – always remain professional.</a:t>
            </a:r>
          </a:p>
          <a:p>
            <a:pPr eaLnBrk="1" hangingPunct="1"/>
            <a:endParaRPr lang="en-US" altLang="zh-CN" dirty="0"/>
          </a:p>
          <a:p>
            <a:pPr eaLnBrk="1" hangingPunct="1"/>
            <a:endParaRPr lang="zh-CN" altLang="en-US" dirty="0"/>
          </a:p>
          <a:p>
            <a:endParaRPr lang="en-US" dirty="0"/>
          </a:p>
        </p:txBody>
      </p:sp>
      <p:sp>
        <p:nvSpPr>
          <p:cNvPr id="4" name="Slide Number Placeholder 3"/>
          <p:cNvSpPr>
            <a:spLocks noGrp="1"/>
          </p:cNvSpPr>
          <p:nvPr>
            <p:ph type="sldNum" sz="quarter" idx="10"/>
          </p:nvPr>
        </p:nvSpPr>
        <p:spPr/>
        <p:txBody>
          <a:bodyPr/>
          <a:lstStyle/>
          <a:p>
            <a:fld id="{10B74E87-1B16-4288-A572-BFCD8CF0C9A4}" type="slidenum">
              <a:rPr lang="en-US" smtClean="0"/>
              <a:t>21</a:t>
            </a:fld>
            <a:endParaRPr lang="en-US"/>
          </a:p>
        </p:txBody>
      </p:sp>
    </p:spTree>
    <p:extLst>
      <p:ext uri="{BB962C8B-B14F-4D97-AF65-F5344CB8AC3E}">
        <p14:creationId xmlns:p14="http://schemas.microsoft.com/office/powerpoint/2010/main" val="3891103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zh-CN" dirty="0"/>
              <a:t>There are three characteristics of a successful interview. Those are your preparation, presentation, and content.</a:t>
            </a:r>
          </a:p>
          <a:p>
            <a:pPr eaLnBrk="1" hangingPunct="1"/>
            <a:endParaRPr lang="zh-CN" altLang="en-US" dirty="0"/>
          </a:p>
          <a:p>
            <a:endParaRPr lang="en-US" dirty="0"/>
          </a:p>
        </p:txBody>
      </p:sp>
      <p:sp>
        <p:nvSpPr>
          <p:cNvPr id="4" name="Slide Number Placeholder 3"/>
          <p:cNvSpPr>
            <a:spLocks noGrp="1"/>
          </p:cNvSpPr>
          <p:nvPr>
            <p:ph type="sldNum" sz="quarter" idx="10"/>
          </p:nvPr>
        </p:nvSpPr>
        <p:spPr/>
        <p:txBody>
          <a:bodyPr/>
          <a:lstStyle/>
          <a:p>
            <a:fld id="{10B74E87-1B16-4288-A572-BFCD8CF0C9A4}" type="slidenum">
              <a:rPr lang="en-US" smtClean="0"/>
              <a:t>22</a:t>
            </a:fld>
            <a:endParaRPr lang="en-US"/>
          </a:p>
        </p:txBody>
      </p:sp>
    </p:spTree>
    <p:extLst>
      <p:ext uri="{BB962C8B-B14F-4D97-AF65-F5344CB8AC3E}">
        <p14:creationId xmlns:p14="http://schemas.microsoft.com/office/powerpoint/2010/main" val="1003606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5" name="Rectangle 18"/>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6"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7"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10" name="Rectangle 11"/>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11" name="Straight Connector 6"/>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12" name="Rectangle 9"/>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prstClr val="white"/>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5" name="Date Placeholder 27"/>
          <p:cNvSpPr>
            <a:spLocks noGrp="1"/>
          </p:cNvSpPr>
          <p:nvPr>
            <p:ph type="dt" sz="half" idx="10"/>
          </p:nvPr>
        </p:nvSpPr>
        <p:spPr/>
        <p:txBody>
          <a:bodyPr/>
          <a:lstStyle>
            <a:lvl1pPr>
              <a:defRPr/>
            </a:lvl1pPr>
          </a:lstStyle>
          <a:p>
            <a:pPr>
              <a:defRPr/>
            </a:pPr>
            <a:fld id="{09E4D3B1-1C79-45C3-88F4-76EEEF384162}" type="datetimeFigureOut">
              <a:rPr lang="en-US"/>
              <a:pPr>
                <a:defRPr/>
              </a:pPr>
              <a:t>6/16/2022</a:t>
            </a:fld>
            <a:endParaRPr lang="en-US" dirty="0"/>
          </a:p>
        </p:txBody>
      </p:sp>
      <p:sp>
        <p:nvSpPr>
          <p:cNvPr id="16" name="Footer Placeholder 16"/>
          <p:cNvSpPr>
            <a:spLocks noGrp="1"/>
          </p:cNvSpPr>
          <p:nvPr>
            <p:ph type="ftr" sz="quarter" idx="11"/>
          </p:nvPr>
        </p:nvSpPr>
        <p:spPr/>
        <p:txBody>
          <a:bodyPr/>
          <a:lstStyle>
            <a:lvl1pPr>
              <a:defRPr/>
            </a:lvl1pPr>
          </a:lstStyle>
          <a:p>
            <a:pPr>
              <a:defRPr/>
            </a:pPr>
            <a:endParaRPr lang="en-US" dirty="0"/>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D66E38B9-C5BE-4E90-B237-866D31C4C449}" type="slidenum">
              <a:rPr lang="en-US">
                <a:solidFill>
                  <a:srgbClr val="008233">
                    <a:shade val="75000"/>
                  </a:srgbClr>
                </a:solidFill>
              </a:rPr>
              <a:pPr>
                <a:defRPr/>
              </a:pPr>
              <a:t>‹#›</a:t>
            </a:fld>
            <a:endParaRPr lang="en-US" dirty="0">
              <a:solidFill>
                <a:srgbClr val="008233">
                  <a:shade val="75000"/>
                </a:srgbClr>
              </a:solidFill>
            </a:endParaRPr>
          </a:p>
        </p:txBody>
      </p:sp>
    </p:spTree>
    <p:extLst>
      <p:ext uri="{BB962C8B-B14F-4D97-AF65-F5344CB8AC3E}">
        <p14:creationId xmlns:p14="http://schemas.microsoft.com/office/powerpoint/2010/main" val="2544890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C7A94DF-000A-4552-8959-4A79DCDA0676}" type="datetimeFigureOut">
              <a:rPr lang="en-US"/>
              <a:pPr>
                <a:defRPr/>
              </a:pPr>
              <a:t>6/16/2022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7B813CF-EC06-42DE-B21A-F2256411CC2A}" type="slidenum">
              <a:rPr lang="en-US">
                <a:solidFill>
                  <a:srgbClr val="008233">
                    <a:shade val="75000"/>
                  </a:srgbClr>
                </a:solidFill>
              </a:rPr>
              <a:pPr>
                <a:defRPr/>
              </a:pPr>
              <a:t>‹#›</a:t>
            </a:fld>
            <a:endParaRPr lang="en-US" dirty="0">
              <a:solidFill>
                <a:srgbClr val="008233">
                  <a:shade val="75000"/>
                </a:srgbClr>
              </a:solidFill>
            </a:endParaRPr>
          </a:p>
        </p:txBody>
      </p:sp>
    </p:spTree>
    <p:extLst>
      <p:ext uri="{BB962C8B-B14F-4D97-AF65-F5344CB8AC3E}">
        <p14:creationId xmlns:p14="http://schemas.microsoft.com/office/powerpoint/2010/main" val="665581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5"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6" name="Rectangle 8"/>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7"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8" name="Rectangle 10"/>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9"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10" name="Straight Connector 12"/>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11" name="Oval 13"/>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prstClr val="white"/>
              </a:solidFill>
            </a:endParaRPr>
          </a:p>
        </p:txBody>
      </p:sp>
      <p:sp>
        <p:nvSpPr>
          <p:cNvPr id="12" name="Oval 14"/>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prstClr val="white"/>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52719729-0226-4BEE-B8B8-1115E3CFFE07}" type="slidenum">
              <a:rPr lang="en-US">
                <a:solidFill>
                  <a:srgbClr val="008233">
                    <a:shade val="75000"/>
                  </a:srgbClr>
                </a:solidFill>
              </a:rPr>
              <a:pPr>
                <a:defRPr/>
              </a:pPr>
              <a:t>‹#›</a:t>
            </a:fld>
            <a:endParaRPr lang="en-US" dirty="0">
              <a:solidFill>
                <a:srgbClr val="008233">
                  <a:shade val="75000"/>
                </a:srgbClr>
              </a:solidFill>
            </a:endParaRPr>
          </a:p>
        </p:txBody>
      </p:sp>
      <p:sp>
        <p:nvSpPr>
          <p:cNvPr id="14" name="Date Placeholder 3"/>
          <p:cNvSpPr>
            <a:spLocks noGrp="1"/>
          </p:cNvSpPr>
          <p:nvPr>
            <p:ph type="dt" sz="half" idx="11"/>
          </p:nvPr>
        </p:nvSpPr>
        <p:spPr/>
        <p:txBody>
          <a:bodyPr/>
          <a:lstStyle>
            <a:lvl1pPr>
              <a:defRPr/>
            </a:lvl1pPr>
          </a:lstStyle>
          <a:p>
            <a:pPr>
              <a:defRPr/>
            </a:pPr>
            <a:fld id="{97D4299E-76B5-4A69-A936-286F3D1ABCE4}" type="datetimeFigureOut">
              <a:rPr lang="en-US"/>
              <a:pPr>
                <a:defRPr/>
              </a:pPr>
              <a:t>6/16/2022</a:t>
            </a:fld>
            <a:endParaRPr lang="en-US" dirty="0"/>
          </a:p>
        </p:txBody>
      </p:sp>
      <p:sp>
        <p:nvSpPr>
          <p:cNvPr id="15" name="Footer Placeholder 4"/>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1470475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2EDADEE-85B3-4498-B579-64E15E46C84C}" type="datetimeFigureOut">
              <a:rPr lang="en-US"/>
              <a:pPr>
                <a:defRPr/>
              </a:pPr>
              <a:t>6/16/2022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6773E379-F3EA-4EEB-87E7-5E4986A8E2B6}" type="slidenum">
              <a:rPr lang="en-US">
                <a:solidFill>
                  <a:srgbClr val="008233">
                    <a:shade val="75000"/>
                  </a:srgbClr>
                </a:solidFill>
              </a:rPr>
              <a:pPr>
                <a:defRPr/>
              </a:pPr>
              <a:t>‹#›</a:t>
            </a:fld>
            <a:endParaRPr lang="en-US" dirty="0">
              <a:solidFill>
                <a:srgbClr val="008233">
                  <a:shade val="75000"/>
                </a:srgbClr>
              </a:solidFill>
            </a:endParaRPr>
          </a:p>
        </p:txBody>
      </p:sp>
    </p:spTree>
    <p:extLst>
      <p:ext uri="{BB962C8B-B14F-4D97-AF65-F5344CB8AC3E}">
        <p14:creationId xmlns:p14="http://schemas.microsoft.com/office/powerpoint/2010/main" val="3478727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7"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8" name="Rectangle 18"/>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9" name="Rectangle 11"/>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10" name="Rectangle 12"/>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11" name="Rectangle 13"/>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12" name="Straight Connector 7"/>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13" name="Oval 9"/>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prstClr val="white"/>
              </a:solidFill>
            </a:endParaRPr>
          </a:p>
        </p:txBody>
      </p:sp>
      <p:sp>
        <p:nvSpPr>
          <p:cNvPr id="14" name="Oval 10"/>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prstClr val="white"/>
              </a:solidFill>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p:cNvSpPr>
            <a:spLocks noGrp="1"/>
          </p:cNvSpPr>
          <p:nvPr>
            <p:ph type="ftr" sz="quarter" idx="10"/>
          </p:nvPr>
        </p:nvSpPr>
        <p:spPr/>
        <p:txBody>
          <a:bodyPr/>
          <a:lstStyle>
            <a:lvl1pPr>
              <a:defRPr/>
            </a:lvl1pPr>
          </a:lstStyle>
          <a:p>
            <a:pPr>
              <a:defRPr/>
            </a:pPr>
            <a:endParaRPr lang="en-US" dirty="0"/>
          </a:p>
        </p:txBody>
      </p:sp>
      <p:sp>
        <p:nvSpPr>
          <p:cNvPr id="16" name="Date Placeholder 3"/>
          <p:cNvSpPr>
            <a:spLocks noGrp="1"/>
          </p:cNvSpPr>
          <p:nvPr>
            <p:ph type="dt" sz="half" idx="11"/>
          </p:nvPr>
        </p:nvSpPr>
        <p:spPr/>
        <p:txBody>
          <a:bodyPr/>
          <a:lstStyle>
            <a:lvl1pPr>
              <a:defRPr/>
            </a:lvl1pPr>
          </a:lstStyle>
          <a:p>
            <a:pPr>
              <a:defRPr/>
            </a:pPr>
            <a:fld id="{B976BFA6-22B6-47BC-A78C-2E92B08600D6}" type="datetimeFigureOut">
              <a:rPr lang="en-US"/>
              <a:pPr>
                <a:defRPr/>
              </a:pPr>
              <a:t>6/16/2022</a:t>
            </a:fld>
            <a:endParaRPr lang="en-US" dirty="0"/>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47272A14-F7A4-444C-B066-F4224B4B4CA5}" type="slidenum">
              <a:rPr lang="en-US">
                <a:solidFill>
                  <a:srgbClr val="008233">
                    <a:shade val="75000"/>
                  </a:srgbClr>
                </a:solidFill>
              </a:rPr>
              <a:pPr>
                <a:defRPr/>
              </a:pPr>
              <a:t>‹#›</a:t>
            </a:fld>
            <a:endParaRPr lang="en-US" dirty="0">
              <a:solidFill>
                <a:srgbClr val="008233">
                  <a:shade val="75000"/>
                </a:srgbClr>
              </a:solidFill>
            </a:endParaRPr>
          </a:p>
        </p:txBody>
      </p:sp>
    </p:spTree>
    <p:extLst>
      <p:ext uri="{BB962C8B-B14F-4D97-AF65-F5344CB8AC3E}">
        <p14:creationId xmlns:p14="http://schemas.microsoft.com/office/powerpoint/2010/main" val="2699979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traight Connector 7"/>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394EF656-1BBC-418C-8E97-5A96ED19AD6E}" type="datetimeFigureOut">
              <a:rPr lang="en-US"/>
              <a:pPr>
                <a:defRPr/>
              </a:pPr>
              <a:t>6/16/2022</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FF62EDC2-A2FB-404A-9EED-22263908F057}" type="slidenum">
              <a:rPr lang="en-US">
                <a:solidFill>
                  <a:srgbClr val="008233">
                    <a:shade val="75000"/>
                  </a:srgbClr>
                </a:solidFill>
              </a:rPr>
              <a:pPr>
                <a:defRPr/>
              </a:pPr>
              <a:t>‹#›</a:t>
            </a:fld>
            <a:endParaRPr lang="en-US" dirty="0">
              <a:solidFill>
                <a:srgbClr val="008233">
                  <a:shade val="75000"/>
                </a:srgbClr>
              </a:solidFill>
            </a:endParaRPr>
          </a:p>
        </p:txBody>
      </p:sp>
    </p:spTree>
    <p:extLst>
      <p:ext uri="{BB962C8B-B14F-4D97-AF65-F5344CB8AC3E}">
        <p14:creationId xmlns:p14="http://schemas.microsoft.com/office/powerpoint/2010/main" val="235561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9"/>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8"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10"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11"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12" name="Rectangle 10"/>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prstClr val="white"/>
              </a:solidFill>
            </a:endParaRPr>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14" name="Straight Connector 14"/>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15" name="Rectangle 1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16" name="Oval 24"/>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prstClr val="white"/>
              </a:solidFill>
            </a:endParaRPr>
          </a:p>
        </p:txBody>
      </p:sp>
      <p:sp>
        <p:nvSpPr>
          <p:cNvPr id="17" name="Oval 2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prstClr val="white"/>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p:cNvSpPr>
            <a:spLocks noGrp="1"/>
          </p:cNvSpPr>
          <p:nvPr>
            <p:ph type="dt" sz="half" idx="10"/>
          </p:nvPr>
        </p:nvSpPr>
        <p:spPr/>
        <p:txBody>
          <a:bodyPr/>
          <a:lstStyle>
            <a:lvl1pPr>
              <a:defRPr/>
            </a:lvl1pPr>
          </a:lstStyle>
          <a:p>
            <a:pPr>
              <a:defRPr/>
            </a:pPr>
            <a:fld id="{61EF2D50-5D58-4FB4-8B28-2F2DF1219667}" type="datetimeFigureOut">
              <a:rPr lang="en-US"/>
              <a:pPr>
                <a:defRPr/>
              </a:pPr>
              <a:t>6/16/2022</a:t>
            </a:fld>
            <a:endParaRPr lang="en-US" dirty="0"/>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dirty="0"/>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D48D358B-B502-4F5A-BE4C-BBB5E38DA2F1}" type="slidenum">
              <a:rPr lang="en-US">
                <a:solidFill>
                  <a:srgbClr val="008233">
                    <a:shade val="75000"/>
                  </a:srgbClr>
                </a:solidFill>
              </a:rPr>
              <a:pPr>
                <a:defRPr/>
              </a:pPr>
              <a:t>‹#›</a:t>
            </a:fld>
            <a:endParaRPr lang="en-US" dirty="0">
              <a:solidFill>
                <a:srgbClr val="008233">
                  <a:shade val="75000"/>
                </a:srgbClr>
              </a:solidFill>
            </a:endParaRPr>
          </a:p>
        </p:txBody>
      </p:sp>
    </p:spTree>
    <p:extLst>
      <p:ext uri="{BB962C8B-B14F-4D97-AF65-F5344CB8AC3E}">
        <p14:creationId xmlns:p14="http://schemas.microsoft.com/office/powerpoint/2010/main" val="1123787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37704146-0E21-4260-9EE6-9B3580DBBB4C}" type="datetimeFigureOut">
              <a:rPr lang="en-US"/>
              <a:pPr>
                <a:defRPr/>
              </a:pPr>
              <a:t>6/16/2022</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351127CB-3986-4AB8-8D6E-290FA1641BB3}" type="slidenum">
              <a:rPr lang="en-US">
                <a:solidFill>
                  <a:srgbClr val="008233">
                    <a:shade val="75000"/>
                  </a:srgbClr>
                </a:solidFill>
              </a:rPr>
              <a:pPr>
                <a:defRPr/>
              </a:pPr>
              <a:t>‹#›</a:t>
            </a:fld>
            <a:endParaRPr lang="en-US" dirty="0">
              <a:solidFill>
                <a:srgbClr val="008233">
                  <a:shade val="75000"/>
                </a:srgbClr>
              </a:solidFill>
            </a:endParaRPr>
          </a:p>
        </p:txBody>
      </p:sp>
    </p:spTree>
    <p:extLst>
      <p:ext uri="{BB962C8B-B14F-4D97-AF65-F5344CB8AC3E}">
        <p14:creationId xmlns:p14="http://schemas.microsoft.com/office/powerpoint/2010/main" val="1319084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3" name="Rectangle 7"/>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4"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5"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6" name="Rectangle 4"/>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7" name="Rectangle 5"/>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8" name="Date Placeholder 1"/>
          <p:cNvSpPr>
            <a:spLocks noGrp="1"/>
          </p:cNvSpPr>
          <p:nvPr>
            <p:ph type="dt" sz="half" idx="10"/>
          </p:nvPr>
        </p:nvSpPr>
        <p:spPr/>
        <p:txBody>
          <a:bodyPr/>
          <a:lstStyle>
            <a:lvl1pPr>
              <a:defRPr/>
            </a:lvl1pPr>
          </a:lstStyle>
          <a:p>
            <a:pPr>
              <a:defRPr/>
            </a:pPr>
            <a:fld id="{26F2CF06-ECF4-4645-9C78-46A17866F4E4}" type="datetimeFigureOut">
              <a:rPr lang="en-US"/>
              <a:pPr>
                <a:defRPr/>
              </a:pPr>
              <a:t>6/16/2022</a:t>
            </a:fld>
            <a:endParaRPr lang="en-US" dirty="0"/>
          </a:p>
        </p:txBody>
      </p:sp>
      <p:sp>
        <p:nvSpPr>
          <p:cNvPr id="9" name="Footer Placeholder 2"/>
          <p:cNvSpPr>
            <a:spLocks noGrp="1"/>
          </p:cNvSpPr>
          <p:nvPr>
            <p:ph type="ftr" sz="quarter" idx="11"/>
          </p:nvPr>
        </p:nvSpPr>
        <p:spPr/>
        <p:txBody>
          <a:bodyPr/>
          <a:lstStyle>
            <a:lvl1pPr>
              <a:defRPr/>
            </a:lvl1pPr>
          </a:lstStyle>
          <a:p>
            <a:pPr>
              <a:defRPr/>
            </a:pPr>
            <a:endParaRPr lang="en-US" dirty="0"/>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0B327C9D-875C-4508-82C1-6AE1B8FFB7BD}" type="slidenum">
              <a:rPr lang="en-US"/>
              <a:pPr>
                <a:defRPr/>
              </a:pPr>
              <a:t>‹#›</a:t>
            </a:fld>
            <a:endParaRPr lang="en-US" dirty="0"/>
          </a:p>
        </p:txBody>
      </p:sp>
    </p:spTree>
    <p:extLst>
      <p:ext uri="{BB962C8B-B14F-4D97-AF65-F5344CB8AC3E}">
        <p14:creationId xmlns:p14="http://schemas.microsoft.com/office/powerpoint/2010/main" val="848590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18"/>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6"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7"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8" name="Rectangle 15"/>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9"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10"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prstClr val="white"/>
              </a:solidFill>
            </a:endParaRPr>
          </a:p>
        </p:txBody>
      </p:sp>
      <p:sp>
        <p:nvSpPr>
          <p:cNvPr id="11" name="Rectangle 7"/>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12" name="Straight Connector 8"/>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13"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prstClr val="white"/>
              </a:solidFill>
            </a:endParaRPr>
          </a:p>
        </p:txBody>
      </p:sp>
      <p:sp>
        <p:nvSpPr>
          <p:cNvPr id="14" name="Oval 10"/>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prstClr val="white"/>
              </a:solidFill>
            </a:endParaRPr>
          </a:p>
        </p:txBody>
      </p:sp>
      <p:sp>
        <p:nvSpPr>
          <p:cNvPr id="15" name="Rectangle 20"/>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F4451028-E181-4EF6-9623-64E71D74C99B}" type="slidenum">
              <a:rPr lang="en-US">
                <a:solidFill>
                  <a:srgbClr val="008233">
                    <a:shade val="75000"/>
                  </a:srgbClr>
                </a:solidFill>
              </a:rPr>
              <a:pPr>
                <a:defRPr/>
              </a:pPr>
              <a:t>‹#›</a:t>
            </a:fld>
            <a:endParaRPr lang="en-US" dirty="0">
              <a:solidFill>
                <a:srgbClr val="008233">
                  <a:shade val="75000"/>
                </a:srgbClr>
              </a:solidFill>
            </a:endParaRPr>
          </a:p>
        </p:txBody>
      </p:sp>
      <p:sp>
        <p:nvSpPr>
          <p:cNvPr id="17" name="Date Placeholder 4"/>
          <p:cNvSpPr>
            <a:spLocks noGrp="1"/>
          </p:cNvSpPr>
          <p:nvPr>
            <p:ph type="dt" sz="half" idx="11"/>
          </p:nvPr>
        </p:nvSpPr>
        <p:spPr/>
        <p:txBody>
          <a:bodyPr/>
          <a:lstStyle>
            <a:lvl1pPr>
              <a:defRPr/>
            </a:lvl1pPr>
          </a:lstStyle>
          <a:p>
            <a:pPr>
              <a:defRPr/>
            </a:pPr>
            <a:fld id="{37918DBB-C79A-4436-ADD3-F94607BB5351}" type="datetimeFigureOut">
              <a:rPr lang="en-US"/>
              <a:pPr>
                <a:defRPr/>
              </a:pPr>
              <a:t>6/16/2022</a:t>
            </a:fld>
            <a:endParaRPr lang="en-US" dirty="0"/>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dirty="0"/>
          </a:p>
        </p:txBody>
      </p:sp>
    </p:spTree>
    <p:extLst>
      <p:ext uri="{BB962C8B-B14F-4D97-AF65-F5344CB8AC3E}">
        <p14:creationId xmlns:p14="http://schemas.microsoft.com/office/powerpoint/2010/main" val="3219678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20"/>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6"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7"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8"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9"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10" name="Rectangle 1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11"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prstClr val="white"/>
              </a:solidFill>
            </a:endParaRPr>
          </a:p>
        </p:txBody>
      </p:sp>
      <p:sp>
        <p:nvSpPr>
          <p:cNvPr id="12"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13"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prstClr val="white"/>
              </a:solidFill>
            </a:endParaRPr>
          </a:p>
        </p:txBody>
      </p:sp>
      <p:sp>
        <p:nvSpPr>
          <p:cNvPr id="14" name="Oval 12"/>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prstClr val="white"/>
              </a:solidFill>
            </a:endParaRPr>
          </a:p>
        </p:txBody>
      </p:sp>
      <p:sp>
        <p:nvSpPr>
          <p:cNvPr id="15" name="Rectangle 21"/>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523F8814-1B8C-4E36-9197-86272144E2B9}" type="slidenum">
              <a:rPr lang="en-US">
                <a:solidFill>
                  <a:srgbClr val="008233">
                    <a:shade val="75000"/>
                  </a:srgbClr>
                </a:solidFill>
              </a:rPr>
              <a:pPr>
                <a:defRPr/>
              </a:pPr>
              <a:t>‹#›</a:t>
            </a:fld>
            <a:endParaRPr lang="en-US" dirty="0">
              <a:solidFill>
                <a:srgbClr val="008233">
                  <a:shade val="75000"/>
                </a:srgbClr>
              </a:solidFill>
            </a:endParaRPr>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07F7B9DE-761D-4410-8584-9C8067DF5979}" type="datetimeFigureOut">
              <a:rPr lang="en-US"/>
              <a:pPr>
                <a:defRPr/>
              </a:pPr>
              <a:t>6/16/2022</a:t>
            </a:fld>
            <a:endParaRPr lang="en-US" dirty="0"/>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dirty="0"/>
          </a:p>
        </p:txBody>
      </p:sp>
    </p:spTree>
    <p:extLst>
      <p:ext uri="{BB962C8B-B14F-4D97-AF65-F5344CB8AC3E}">
        <p14:creationId xmlns:p14="http://schemas.microsoft.com/office/powerpoint/2010/main" val="39078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latin typeface="Lucida Grande"/>
              </a:defRPr>
            </a:lvl1pPr>
          </a:lstStyle>
          <a:p>
            <a:pPr defTabSz="457200" fontAlgn="base">
              <a:spcBef>
                <a:spcPct val="0"/>
              </a:spcBef>
              <a:spcAft>
                <a:spcPct val="0"/>
              </a:spcAft>
              <a:defRPr/>
            </a:pPr>
            <a:fld id="{432C6369-DCCA-4BCC-B638-C2BC5FD765AD}" type="datetimeFigureOut">
              <a:rPr lang="en-US"/>
              <a:pPr defTabSz="457200" fontAlgn="base">
                <a:spcBef>
                  <a:spcPct val="0"/>
                </a:spcBef>
                <a:spcAft>
                  <a:spcPct val="0"/>
                </a:spcAft>
                <a:defRPr/>
              </a:pPr>
              <a:t>6/16/2022</a:t>
            </a:fld>
            <a:endParaRPr lang="en-US" dirty="0"/>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latin typeface="Lucida Grande"/>
              </a:defRPr>
            </a:lvl1pPr>
          </a:lstStyle>
          <a:p>
            <a:pPr defTabSz="457200" fontAlgn="base">
              <a:spcBef>
                <a:spcPct val="0"/>
              </a:spcBef>
              <a:spcAft>
                <a:spcPct val="0"/>
              </a:spcAft>
              <a:defRPr/>
            </a:pPr>
            <a:endParaRPr lang="en-US" dirty="0"/>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defTabSz="457200" fontAlgn="base">
              <a:spcBef>
                <a:spcPct val="0"/>
              </a:spcBef>
              <a:spcAft>
                <a:spcPct val="0"/>
              </a:spcAft>
              <a:defRPr/>
            </a:pPr>
            <a:endParaRPr lang="en-US" sz="2400" dirty="0">
              <a:solidFill>
                <a:srgbClr val="008233"/>
              </a:solidFill>
              <a:latin typeface="Lucida Grande"/>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prstClr val="white"/>
              </a:solidFill>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prstClr val="white"/>
              </a:solidFill>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latin typeface="Lucida Grande"/>
              </a:defRPr>
            </a:lvl1pPr>
          </a:lstStyle>
          <a:p>
            <a:pPr defTabSz="457200" fontAlgn="base">
              <a:spcBef>
                <a:spcPct val="0"/>
              </a:spcBef>
              <a:spcAft>
                <a:spcPct val="0"/>
              </a:spcAft>
              <a:defRPr/>
            </a:pPr>
            <a:fld id="{8FEF037B-0B4A-4F4E-8E9B-11E26A33C8C6}" type="slidenum">
              <a:rPr lang="en-US">
                <a:solidFill>
                  <a:srgbClr val="008233">
                    <a:shade val="75000"/>
                  </a:srgbClr>
                </a:solidFill>
              </a:rPr>
              <a:pPr defTabSz="457200" fontAlgn="base">
                <a:spcBef>
                  <a:spcPct val="0"/>
                </a:spcBef>
                <a:spcAft>
                  <a:spcPct val="0"/>
                </a:spcAft>
                <a:defRPr/>
              </a:pPr>
              <a:t>‹#›</a:t>
            </a:fld>
            <a:endParaRPr lang="en-US" dirty="0">
              <a:solidFill>
                <a:srgbClr val="008233">
                  <a:shade val="75000"/>
                </a:srgbClr>
              </a:solidFill>
            </a:endParaRPr>
          </a:p>
        </p:txBody>
      </p:sp>
      <p:sp>
        <p:nvSpPr>
          <p:cNvPr id="10254"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55"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39521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3300" kern="1200">
          <a:solidFill>
            <a:srgbClr val="88A44D"/>
          </a:solidFill>
          <a:latin typeface="+mj-lt"/>
          <a:ea typeface="+mj-ea"/>
          <a:cs typeface="+mj-cs"/>
        </a:defRPr>
      </a:lvl1pPr>
      <a:lvl2pPr algn="ctr" rtl="0" eaLnBrk="0" fontAlgn="base" hangingPunct="0">
        <a:spcBef>
          <a:spcPct val="0"/>
        </a:spcBef>
        <a:spcAft>
          <a:spcPct val="0"/>
        </a:spcAft>
        <a:defRPr sz="3300">
          <a:solidFill>
            <a:srgbClr val="88A44D"/>
          </a:solidFill>
          <a:latin typeface="Georgia" pitchFamily="18" charset="0"/>
        </a:defRPr>
      </a:lvl2pPr>
      <a:lvl3pPr algn="ctr" rtl="0" eaLnBrk="0" fontAlgn="base" hangingPunct="0">
        <a:spcBef>
          <a:spcPct val="0"/>
        </a:spcBef>
        <a:spcAft>
          <a:spcPct val="0"/>
        </a:spcAft>
        <a:defRPr sz="3300">
          <a:solidFill>
            <a:srgbClr val="88A44D"/>
          </a:solidFill>
          <a:latin typeface="Georgia" pitchFamily="18" charset="0"/>
        </a:defRPr>
      </a:lvl3pPr>
      <a:lvl4pPr algn="ctr" rtl="0" eaLnBrk="0" fontAlgn="base" hangingPunct="0">
        <a:spcBef>
          <a:spcPct val="0"/>
        </a:spcBef>
        <a:spcAft>
          <a:spcPct val="0"/>
        </a:spcAft>
        <a:defRPr sz="3300">
          <a:solidFill>
            <a:srgbClr val="88A44D"/>
          </a:solidFill>
          <a:latin typeface="Georgia" pitchFamily="18" charset="0"/>
        </a:defRPr>
      </a:lvl4pPr>
      <a:lvl5pPr algn="ctr" rtl="0" eaLnBrk="0" fontAlgn="base" hangingPunct="0">
        <a:spcBef>
          <a:spcPct val="0"/>
        </a:spcBef>
        <a:spcAft>
          <a:spcPct val="0"/>
        </a:spcAft>
        <a:defRPr sz="3300">
          <a:solidFill>
            <a:srgbClr val="88A44D"/>
          </a:solidFill>
          <a:latin typeface="Georgia" pitchFamily="18" charset="0"/>
        </a:defRPr>
      </a:lvl5pPr>
      <a:lvl6pPr marL="457200" algn="ctr" rtl="0" fontAlgn="base">
        <a:spcBef>
          <a:spcPct val="0"/>
        </a:spcBef>
        <a:spcAft>
          <a:spcPct val="0"/>
        </a:spcAft>
        <a:defRPr sz="3300">
          <a:solidFill>
            <a:srgbClr val="88A44D"/>
          </a:solidFill>
          <a:latin typeface="Georgia" pitchFamily="18" charset="0"/>
        </a:defRPr>
      </a:lvl6pPr>
      <a:lvl7pPr marL="914400" algn="ctr" rtl="0" fontAlgn="base">
        <a:spcBef>
          <a:spcPct val="0"/>
        </a:spcBef>
        <a:spcAft>
          <a:spcPct val="0"/>
        </a:spcAft>
        <a:defRPr sz="3300">
          <a:solidFill>
            <a:srgbClr val="88A44D"/>
          </a:solidFill>
          <a:latin typeface="Georgia" pitchFamily="18" charset="0"/>
        </a:defRPr>
      </a:lvl7pPr>
      <a:lvl8pPr marL="1371600" algn="ctr" rtl="0" fontAlgn="base">
        <a:spcBef>
          <a:spcPct val="0"/>
        </a:spcBef>
        <a:spcAft>
          <a:spcPct val="0"/>
        </a:spcAft>
        <a:defRPr sz="3300">
          <a:solidFill>
            <a:srgbClr val="88A44D"/>
          </a:solidFill>
          <a:latin typeface="Georgia" pitchFamily="18" charset="0"/>
        </a:defRPr>
      </a:lvl8pPr>
      <a:lvl9pPr marL="1828800" algn="ctr" rtl="0" fontAlgn="base">
        <a:spcBef>
          <a:spcPct val="0"/>
        </a:spcBef>
        <a:spcAft>
          <a:spcPct val="0"/>
        </a:spcAft>
        <a:defRPr sz="3300">
          <a:solidFill>
            <a:srgbClr val="88A44D"/>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BACC6"/>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42" y="5370287"/>
            <a:ext cx="2222921" cy="952682"/>
          </a:xfrm>
          <a:prstGeom prst="rect">
            <a:avLst/>
          </a:prstGeom>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2902" r="22197"/>
          <a:stretch/>
        </p:blipFill>
        <p:spPr>
          <a:xfrm>
            <a:off x="5569609" y="203199"/>
            <a:ext cx="3371191" cy="5973183"/>
          </a:xfrm>
          <a:prstGeom prst="rect">
            <a:avLst/>
          </a:prstGeom>
        </p:spPr>
      </p:pic>
      <p:sp>
        <p:nvSpPr>
          <p:cNvPr id="24577" name="Rectangle 3"/>
          <p:cNvSpPr txBox="1">
            <a:spLocks noChangeArrowheads="1"/>
          </p:cNvSpPr>
          <p:nvPr/>
        </p:nvSpPr>
        <p:spPr bwMode="white">
          <a:xfrm>
            <a:off x="427386" y="238859"/>
            <a:ext cx="6118558" cy="2950931"/>
          </a:xfrm>
          <a:prstGeom prst="rect">
            <a:avLst/>
          </a:prstGeom>
          <a:noFill/>
          <a:ln w="9525">
            <a:noFill/>
            <a:miter lim="800000"/>
            <a:headEnd/>
            <a:tailEnd/>
          </a:ln>
        </p:spPr>
        <p:txBody>
          <a:bodyPr lIns="0" tIns="0" rIns="0" bIns="0"/>
          <a:lstStyle/>
          <a:p>
            <a:pPr algn="ctr" fontAlgn="base">
              <a:lnSpc>
                <a:spcPct val="83000"/>
              </a:lnSpc>
              <a:spcBef>
                <a:spcPct val="0"/>
              </a:spcBef>
              <a:spcAft>
                <a:spcPct val="0"/>
              </a:spcAft>
            </a:pPr>
            <a:endParaRPr lang="en-US" sz="4800" dirty="0">
              <a:solidFill>
                <a:srgbClr val="008233"/>
              </a:solidFill>
              <a:latin typeface="Cambria" pitchFamily="18" charset="0"/>
            </a:endParaRPr>
          </a:p>
          <a:p>
            <a:pPr algn="ctr" fontAlgn="base">
              <a:lnSpc>
                <a:spcPct val="83000"/>
              </a:lnSpc>
              <a:spcBef>
                <a:spcPct val="0"/>
              </a:spcBef>
              <a:spcAft>
                <a:spcPct val="0"/>
              </a:spcAft>
            </a:pPr>
            <a:r>
              <a:rPr lang="en-US" sz="4000" b="1" dirty="0">
                <a:solidFill>
                  <a:srgbClr val="333333"/>
                </a:solidFill>
                <a:effectLst>
                  <a:outerShdw blurRad="38100" dist="38100" dir="2700000" algn="tl">
                    <a:srgbClr val="000000">
                      <a:alpha val="43137"/>
                    </a:srgbClr>
                  </a:outerShdw>
                </a:effectLst>
                <a:latin typeface="Helvetica" pitchFamily="34" charset="0"/>
              </a:rPr>
              <a:t>Welcome to the </a:t>
            </a:r>
          </a:p>
          <a:p>
            <a:pPr algn="ctr" fontAlgn="base">
              <a:lnSpc>
                <a:spcPct val="83000"/>
              </a:lnSpc>
              <a:spcBef>
                <a:spcPct val="0"/>
              </a:spcBef>
              <a:spcAft>
                <a:spcPct val="0"/>
              </a:spcAft>
            </a:pPr>
            <a:r>
              <a:rPr lang="en-US" sz="6600" b="1" dirty="0">
                <a:solidFill>
                  <a:srgbClr val="00853F"/>
                </a:solidFill>
                <a:effectLst>
                  <a:outerShdw blurRad="38100" dist="38100" dir="2700000" algn="tl">
                    <a:srgbClr val="000000">
                      <a:alpha val="43137"/>
                    </a:srgbClr>
                  </a:outerShdw>
                </a:effectLst>
                <a:latin typeface="Helvetica" pitchFamily="34" charset="0"/>
              </a:rPr>
              <a:t>Kentucky Career Center</a:t>
            </a:r>
            <a:r>
              <a:rPr lang="en-US" sz="6600" dirty="0">
                <a:solidFill>
                  <a:srgbClr val="333333"/>
                </a:solidFill>
                <a:effectLst>
                  <a:outerShdw blurRad="38100" dist="38100" dir="2700000" algn="tl">
                    <a:srgbClr val="000000">
                      <a:alpha val="43137"/>
                    </a:srgbClr>
                  </a:outerShdw>
                </a:effectLst>
                <a:latin typeface="Helvetica" pitchFamily="34" charset="0"/>
              </a:rPr>
              <a:t>  </a:t>
            </a:r>
          </a:p>
        </p:txBody>
      </p:sp>
      <p:sp>
        <p:nvSpPr>
          <p:cNvPr id="3" name="TextBox 2"/>
          <p:cNvSpPr txBox="1"/>
          <p:nvPr/>
        </p:nvSpPr>
        <p:spPr>
          <a:xfrm>
            <a:off x="427386" y="3101623"/>
            <a:ext cx="5877721" cy="1446550"/>
          </a:xfrm>
          <a:prstGeom prst="rect">
            <a:avLst/>
          </a:prstGeom>
          <a:noFill/>
        </p:spPr>
        <p:txBody>
          <a:bodyPr wrap="square" rtlCol="0">
            <a:spAutoFit/>
          </a:bodyPr>
          <a:lstStyle/>
          <a:p>
            <a:pPr algn="r" defTabSz="457200" fontAlgn="base">
              <a:spcBef>
                <a:spcPct val="0"/>
              </a:spcBef>
              <a:spcAft>
                <a:spcPct val="0"/>
              </a:spcAft>
            </a:pPr>
            <a:r>
              <a:rPr lang="en-US" sz="4400" b="1" dirty="0">
                <a:solidFill>
                  <a:srgbClr val="333333"/>
                </a:solidFill>
                <a:effectLst>
                  <a:outerShdw blurRad="38100" dist="38100" dir="2700000" algn="tl">
                    <a:srgbClr val="000000">
                      <a:alpha val="43137"/>
                    </a:srgbClr>
                  </a:outerShdw>
                </a:effectLst>
                <a:latin typeface="Helvetica" pitchFamily="34" charset="0"/>
              </a:rPr>
              <a:t>Writing An Effective Resume</a:t>
            </a:r>
          </a:p>
        </p:txBody>
      </p:sp>
    </p:spTree>
    <p:extLst>
      <p:ext uri="{BB962C8B-B14F-4D97-AF65-F5344CB8AC3E}">
        <p14:creationId xmlns:p14="http://schemas.microsoft.com/office/powerpoint/2010/main" val="162495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571461"/>
            <a:ext cx="1540565" cy="1200329"/>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p:txBody>
      </p:sp>
      <p:pic>
        <p:nvPicPr>
          <p:cNvPr id="7"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15587" t="16462" r="61897" b="6538"/>
          <a:stretch/>
        </p:blipFill>
        <p:spPr bwMode="auto">
          <a:xfrm>
            <a:off x="1143000" y="2"/>
            <a:ext cx="8001000" cy="6857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43" y="5672261"/>
            <a:ext cx="1397470" cy="650707"/>
          </a:xfrm>
          <a:prstGeom prst="rect">
            <a:avLst/>
          </a:prstGeom>
        </p:spPr>
      </p:pic>
      <p:sp>
        <p:nvSpPr>
          <p:cNvPr id="5" name="Rectangle 4"/>
          <p:cNvSpPr/>
          <p:nvPr/>
        </p:nvSpPr>
        <p:spPr>
          <a:xfrm>
            <a:off x="147906" y="161823"/>
            <a:ext cx="1041400" cy="5409638"/>
          </a:xfrm>
          <a:prstGeom prst="rect">
            <a:avLst/>
          </a:prstGeom>
          <a:gradFill flip="none" rotWithShape="1">
            <a:gsLst>
              <a:gs pos="0">
                <a:srgbClr val="4D4D4D">
                  <a:shade val="30000"/>
                  <a:satMod val="115000"/>
                </a:srgbClr>
              </a:gs>
              <a:gs pos="50000">
                <a:srgbClr val="4D4D4D">
                  <a:shade val="67500"/>
                  <a:satMod val="115000"/>
                </a:srgbClr>
              </a:gs>
              <a:gs pos="100000">
                <a:srgbClr val="4D4D4D">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2400" dirty="0">
              <a:solidFill>
                <a:prstClr val="white"/>
              </a:solidFill>
            </a:endParaRPr>
          </a:p>
        </p:txBody>
      </p:sp>
      <p:sp>
        <p:nvSpPr>
          <p:cNvPr id="6" name="TextBox 5"/>
          <p:cNvSpPr txBox="1"/>
          <p:nvPr/>
        </p:nvSpPr>
        <p:spPr>
          <a:xfrm rot="16200000">
            <a:off x="-2078193" y="2595470"/>
            <a:ext cx="5305648" cy="646331"/>
          </a:xfrm>
          <a:prstGeom prst="rect">
            <a:avLst/>
          </a:prstGeom>
          <a:noFill/>
        </p:spPr>
        <p:txBody>
          <a:bodyPr wrap="square">
            <a:spAutoFit/>
          </a:bodyPr>
          <a:lstStyle/>
          <a:p>
            <a:pPr lvl="0" algn="r" eaLnBrk="0" hangingPunct="0">
              <a:lnSpc>
                <a:spcPct val="90000"/>
              </a:lnSpc>
              <a:defRPr/>
            </a:pPr>
            <a:r>
              <a:rPr lang="en-US" sz="4000" b="1" dirty="0">
                <a:ln w="12700">
                  <a:solidFill>
                    <a:srgbClr val="008233">
                      <a:satMod val="155000"/>
                    </a:srgbClr>
                  </a:solidFill>
                  <a:prstDash val="solid"/>
                </a:ln>
                <a:solidFill>
                  <a:srgbClr val="DBF5F9">
                    <a:tint val="85000"/>
                    <a:satMod val="155000"/>
                  </a:srgbClr>
                </a:solidFill>
                <a:effectLst>
                  <a:glow rad="101600">
                    <a:srgbClr val="008233">
                      <a:satMod val="175000"/>
                      <a:alpha val="40000"/>
                    </a:srgb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a typeface="SimSun" pitchFamily="2" charset="-122"/>
              </a:rPr>
              <a:t>RESUME</a:t>
            </a:r>
            <a:r>
              <a:rPr lang="en-US" sz="2400" b="1" dirty="0">
                <a:ln w="12700">
                  <a:solidFill>
                    <a:srgbClr val="008233">
                      <a:satMod val="155000"/>
                    </a:srgbClr>
                  </a:solidFill>
                  <a:prstDash val="solid"/>
                </a:ln>
                <a:solidFill>
                  <a:srgbClr val="DBF5F9">
                    <a:tint val="85000"/>
                    <a:satMod val="155000"/>
                  </a:srgbClr>
                </a:solidFill>
                <a:effectLst>
                  <a:glow rad="101600">
                    <a:srgbClr val="008233">
                      <a:satMod val="175000"/>
                      <a:alpha val="40000"/>
                    </a:srgb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a typeface="SimSun" pitchFamily="2" charset="-122"/>
              </a:rPr>
              <a:t> – </a:t>
            </a:r>
            <a:r>
              <a:rPr lang="en-US" sz="2000" b="1" dirty="0">
                <a:ln w="12700">
                  <a:solidFill>
                    <a:srgbClr val="008233">
                      <a:satMod val="155000"/>
                    </a:srgbClr>
                  </a:solidFill>
                  <a:prstDash val="solid"/>
                </a:ln>
                <a:solidFill>
                  <a:srgbClr val="DBF5F9">
                    <a:tint val="85000"/>
                    <a:satMod val="155000"/>
                  </a:srgbClr>
                </a:solidFill>
                <a:effectLst>
                  <a:glow rad="101600">
                    <a:srgbClr val="008233">
                      <a:satMod val="175000"/>
                      <a:alpha val="40000"/>
                    </a:srgb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a typeface="SimSun" pitchFamily="2" charset="-122"/>
              </a:rPr>
              <a:t>Example Chronological</a:t>
            </a:r>
          </a:p>
        </p:txBody>
      </p:sp>
    </p:spTree>
    <p:extLst>
      <p:ext uri="{BB962C8B-B14F-4D97-AF65-F5344CB8AC3E}">
        <p14:creationId xmlns:p14="http://schemas.microsoft.com/office/powerpoint/2010/main" val="352706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43" y="5672261"/>
            <a:ext cx="1518314" cy="650707"/>
          </a:xfrm>
          <a:prstGeom prst="rect">
            <a:avLst/>
          </a:prstGeom>
        </p:spPr>
      </p:pic>
      <p:sp>
        <p:nvSpPr>
          <p:cNvPr id="5" name="Rectangle 4"/>
          <p:cNvSpPr/>
          <p:nvPr/>
        </p:nvSpPr>
        <p:spPr>
          <a:xfrm>
            <a:off x="147906" y="161823"/>
            <a:ext cx="1041400" cy="5409638"/>
          </a:xfrm>
          <a:prstGeom prst="rect">
            <a:avLst/>
          </a:prstGeom>
          <a:gradFill flip="none" rotWithShape="1">
            <a:gsLst>
              <a:gs pos="0">
                <a:srgbClr val="4D4D4D">
                  <a:shade val="30000"/>
                  <a:satMod val="115000"/>
                </a:srgbClr>
              </a:gs>
              <a:gs pos="50000">
                <a:srgbClr val="4D4D4D">
                  <a:shade val="67500"/>
                  <a:satMod val="115000"/>
                </a:srgbClr>
              </a:gs>
              <a:gs pos="100000">
                <a:srgbClr val="4D4D4D">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2400" dirty="0">
              <a:solidFill>
                <a:prstClr val="white"/>
              </a:solidFill>
            </a:endParaRPr>
          </a:p>
        </p:txBody>
      </p:sp>
      <p:sp>
        <p:nvSpPr>
          <p:cNvPr id="6" name="TextBox 5"/>
          <p:cNvSpPr txBox="1"/>
          <p:nvPr/>
        </p:nvSpPr>
        <p:spPr>
          <a:xfrm rot="16200000">
            <a:off x="-1821309" y="2338587"/>
            <a:ext cx="4791879" cy="646331"/>
          </a:xfrm>
          <a:prstGeom prst="rect">
            <a:avLst/>
          </a:prstGeom>
          <a:noFill/>
        </p:spPr>
        <p:txBody>
          <a:bodyPr wrap="square">
            <a:spAutoFit/>
          </a:bodyPr>
          <a:lstStyle/>
          <a:p>
            <a:pPr algn="r" fontAlgn="auto">
              <a:spcBef>
                <a:spcPts val="0"/>
              </a:spcBef>
              <a:spcAft>
                <a:spcPts val="0"/>
              </a:spcAft>
              <a:defRPr/>
            </a:pPr>
            <a:r>
              <a:rPr lang="en-US" sz="36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RESUME HOW TO</a:t>
            </a:r>
          </a:p>
        </p:txBody>
      </p:sp>
      <p:sp>
        <p:nvSpPr>
          <p:cNvPr id="9" name="Rectangle 2"/>
          <p:cNvSpPr txBox="1">
            <a:spLocks noChangeArrowheads="1"/>
          </p:cNvSpPr>
          <p:nvPr/>
        </p:nvSpPr>
        <p:spPr>
          <a:xfrm>
            <a:off x="1273790" y="161823"/>
            <a:ext cx="5410200" cy="876302"/>
          </a:xfrm>
          <a:prstGeom prst="rect">
            <a:avLst/>
          </a:prstGeom>
        </p:spPr>
        <p:txBody>
          <a:bodyPr vert="horz" lIns="0" rIns="0" bIns="0" anchor="b">
            <a:normAutofit fontScale="9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5000" b="0" i="0" u="none" strike="noStrike" kern="1200" cap="none" spc="0" normalizeH="0" baseline="0" noProof="0" dirty="0">
                <a:ln>
                  <a:noFill/>
                </a:ln>
                <a:solidFill>
                  <a:srgbClr val="333333"/>
                </a:solidFill>
                <a:effectLst>
                  <a:outerShdw blurRad="38100" dist="38100" dir="2700000" algn="tl">
                    <a:srgbClr val="000000">
                      <a:alpha val="43137"/>
                    </a:srgbClr>
                  </a:outerShdw>
                </a:effectLst>
                <a:uLnTx/>
                <a:uFillTx/>
                <a:latin typeface="Calibri"/>
                <a:cs typeface="+mj-cs"/>
              </a:rPr>
              <a:t>Combination Resumes</a:t>
            </a:r>
          </a:p>
        </p:txBody>
      </p:sp>
      <p:sp>
        <p:nvSpPr>
          <p:cNvPr id="10" name="Rectangle 3"/>
          <p:cNvSpPr txBox="1">
            <a:spLocks noChangeArrowheads="1"/>
          </p:cNvSpPr>
          <p:nvPr/>
        </p:nvSpPr>
        <p:spPr>
          <a:xfrm>
            <a:off x="1273790" y="1064629"/>
            <a:ext cx="7870210" cy="5562601"/>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8233"/>
              </a:buClr>
              <a:buSzPct val="95000"/>
              <a:buFont typeface="Wingdings 2"/>
              <a:buNone/>
              <a:tabLst/>
              <a:defRPr/>
            </a:pPr>
            <a:r>
              <a:rPr kumimoji="0" lang="en-US" altLang="zh-CN" sz="2600" b="0" i="0" u="none" strike="noStrike" kern="1200" cap="none" spc="0" normalizeH="0" baseline="0" noProof="0" dirty="0">
                <a:ln>
                  <a:noFill/>
                </a:ln>
                <a:solidFill>
                  <a:srgbClr val="008233"/>
                </a:solidFill>
                <a:effectLst>
                  <a:outerShdw blurRad="38100" dist="38100" dir="2700000" algn="tl">
                    <a:srgbClr val="000000">
                      <a:alpha val="43137"/>
                    </a:srgbClr>
                  </a:outerShdw>
                </a:effectLst>
                <a:uLnTx/>
                <a:uFillTx/>
                <a:latin typeface="Constantia"/>
                <a:cs typeface="+mn-cs"/>
              </a:rPr>
              <a:t>Characteristics:</a:t>
            </a:r>
            <a:endParaRPr kumimoji="0" lang="en-US" altLang="zh-CN" sz="2200" b="0" i="0" u="none" strike="noStrike" kern="1200" cap="none" spc="0" normalizeH="0" baseline="0" noProof="0" dirty="0">
              <a:ln>
                <a:noFill/>
              </a:ln>
              <a:solidFill>
                <a:srgbClr val="008233"/>
              </a:solidFill>
              <a:effectLst/>
              <a:uLnTx/>
              <a:uFillTx/>
              <a:latin typeface="Constantia"/>
              <a:cs typeface="+mn-cs"/>
            </a:endParaRP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200" b="0" i="0" u="none" strike="noStrike" kern="1200" cap="none" spc="0" normalizeH="0" baseline="0" noProof="0" dirty="0">
                <a:ln>
                  <a:noFill/>
                </a:ln>
                <a:solidFill>
                  <a:srgbClr val="008233"/>
                </a:solidFill>
                <a:effectLst/>
                <a:uLnTx/>
                <a:uFillTx/>
                <a:latin typeface="Constantia"/>
                <a:cs typeface="+mn-cs"/>
              </a:rPr>
              <a:t>Chronological and functional formats are combined.</a:t>
            </a: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200" b="0" i="0" u="none" strike="noStrike" kern="1200" cap="none" spc="0" normalizeH="0" baseline="0" noProof="0" dirty="0">
                <a:ln>
                  <a:noFill/>
                </a:ln>
                <a:solidFill>
                  <a:srgbClr val="008233"/>
                </a:solidFill>
                <a:effectLst/>
                <a:uLnTx/>
                <a:uFillTx/>
                <a:latin typeface="Constantia"/>
                <a:cs typeface="+mn-cs"/>
              </a:rPr>
              <a:t>Your skills and abilities are highlighted for the job you are applying for.</a:t>
            </a: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200" b="0" i="0" u="none" strike="noStrike" kern="1200" cap="none" spc="0" normalizeH="0" baseline="0" noProof="0" dirty="0">
                <a:ln>
                  <a:noFill/>
                </a:ln>
                <a:solidFill>
                  <a:srgbClr val="008233"/>
                </a:solidFill>
                <a:effectLst/>
                <a:uLnTx/>
                <a:uFillTx/>
                <a:latin typeface="Constantia"/>
                <a:cs typeface="+mn-cs"/>
              </a:rPr>
              <a:t>Your past employment history along with your </a:t>
            </a:r>
            <a:r>
              <a:rPr kumimoji="0" lang="en-US" altLang="zh-CN" sz="2000" b="0" i="0" u="none" strike="noStrike" kern="1200" cap="none" spc="0" normalizeH="0" baseline="0" noProof="0" dirty="0">
                <a:ln>
                  <a:noFill/>
                </a:ln>
                <a:solidFill>
                  <a:srgbClr val="008233"/>
                </a:solidFill>
                <a:effectLst/>
                <a:uLnTx/>
                <a:uFillTx/>
                <a:latin typeface="Constantia"/>
                <a:cs typeface="+mn-cs"/>
              </a:rPr>
              <a:t>responsibilities</a:t>
            </a:r>
            <a:r>
              <a:rPr kumimoji="0" lang="en-US" altLang="zh-CN" sz="2200" b="0" i="0" u="none" strike="noStrike" kern="1200" cap="none" spc="0" normalizeH="0" baseline="0" noProof="0" dirty="0">
                <a:ln>
                  <a:noFill/>
                </a:ln>
                <a:solidFill>
                  <a:srgbClr val="008233"/>
                </a:solidFill>
                <a:effectLst/>
                <a:uLnTx/>
                <a:uFillTx/>
                <a:latin typeface="Constantia"/>
                <a:cs typeface="+mn-cs"/>
              </a:rPr>
              <a:t> and accomplishments are emphasized.</a:t>
            </a:r>
            <a:endParaRPr kumimoji="0" lang="en-US" altLang="zh-CN" sz="1000" b="0" i="0" u="none" strike="noStrike" kern="1200" cap="none" spc="0" normalizeH="0" baseline="0" noProof="0" dirty="0">
              <a:ln>
                <a:noFill/>
              </a:ln>
              <a:solidFill>
                <a:srgbClr val="008233"/>
              </a:solidFill>
              <a:effectLst/>
              <a:uLnTx/>
              <a:uFillTx/>
              <a:latin typeface="Constantia"/>
              <a:cs typeface="+mn-cs"/>
            </a:endParaRPr>
          </a:p>
          <a:p>
            <a:pPr marL="0" marR="0" lvl="0" indent="0" algn="l" defTabSz="914400" rtl="0" eaLnBrk="1" fontAlgn="auto" latinLnBrk="0" hangingPunct="1">
              <a:lnSpc>
                <a:spcPct val="100000"/>
              </a:lnSpc>
              <a:spcBef>
                <a:spcPct val="20000"/>
              </a:spcBef>
              <a:spcAft>
                <a:spcPts val="0"/>
              </a:spcAft>
              <a:buClr>
                <a:srgbClr val="008233"/>
              </a:buClr>
              <a:buSzPct val="95000"/>
              <a:buFont typeface="Wingdings 2"/>
              <a:buNone/>
              <a:tabLst/>
              <a:defRPr/>
            </a:pPr>
            <a:r>
              <a:rPr kumimoji="0" lang="en-US" sz="2600" b="0" i="0" u="none" strike="noStrike" kern="1200" cap="none" spc="0" normalizeH="0" baseline="0" noProof="0" dirty="0">
                <a:ln>
                  <a:noFill/>
                </a:ln>
                <a:solidFill>
                  <a:srgbClr val="008233"/>
                </a:solidFill>
                <a:effectLst>
                  <a:outerShdw blurRad="38100" dist="38100" dir="2700000" algn="tl">
                    <a:srgbClr val="000000">
                      <a:alpha val="43137"/>
                    </a:srgbClr>
                  </a:outerShdw>
                </a:effectLst>
                <a:uLnTx/>
                <a:uFillTx/>
                <a:latin typeface="Constantia"/>
                <a:ea typeface="+mn-ea"/>
                <a:cs typeface="+mn-cs"/>
              </a:rPr>
              <a:t>Use this format when:</a:t>
            </a:r>
            <a:endParaRPr kumimoji="0" lang="en-US" altLang="zh-CN" sz="2200" b="0" i="0" u="none" strike="noStrike" kern="1200" cap="none" spc="0" normalizeH="0" baseline="0" noProof="0" dirty="0">
              <a:ln>
                <a:noFill/>
              </a:ln>
              <a:solidFill>
                <a:srgbClr val="008233"/>
              </a:solidFill>
              <a:effectLst/>
              <a:uLnTx/>
              <a:uFillTx/>
              <a:latin typeface="Constantia"/>
              <a:cs typeface="+mn-cs"/>
            </a:endParaRP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100" b="0" i="0" u="none" strike="noStrike" kern="1200" cap="none" spc="0" normalizeH="0" baseline="0" noProof="0" dirty="0">
                <a:ln>
                  <a:noFill/>
                </a:ln>
                <a:solidFill>
                  <a:srgbClr val="008233"/>
                </a:solidFill>
                <a:effectLst/>
                <a:uLnTx/>
                <a:uFillTx/>
                <a:latin typeface="Constantia"/>
                <a:cs typeface="+mn-cs"/>
              </a:rPr>
              <a:t>You want to highlight your transferrable skills, which are skills </a:t>
            </a:r>
            <a:r>
              <a:rPr kumimoji="0" lang="en-US" altLang="zh-CN" sz="2200" b="0" i="0" u="none" strike="noStrike" kern="1200" cap="none" spc="0" normalizeH="0" baseline="0" noProof="0" dirty="0">
                <a:ln>
                  <a:noFill/>
                </a:ln>
                <a:solidFill>
                  <a:srgbClr val="008233"/>
                </a:solidFill>
                <a:effectLst/>
                <a:uLnTx/>
                <a:uFillTx/>
                <a:latin typeface="Constantia"/>
                <a:cs typeface="+mn-cs"/>
              </a:rPr>
              <a:t>you have acquired through experience and can be transferred and used in other employment areas.</a:t>
            </a: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200" b="0" i="0" u="none" strike="noStrike" kern="1200" cap="none" spc="0" normalizeH="0" baseline="0" noProof="0" dirty="0">
                <a:ln>
                  <a:noFill/>
                </a:ln>
                <a:solidFill>
                  <a:srgbClr val="008233"/>
                </a:solidFill>
                <a:effectLst/>
                <a:uLnTx/>
                <a:uFillTx/>
                <a:latin typeface="Constantia"/>
                <a:cs typeface="+mn-cs"/>
              </a:rPr>
              <a:t>You have consistent work history with demonstrated growth.</a:t>
            </a: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200" b="0" i="0" u="none" strike="noStrike" kern="1200" cap="none" spc="0" normalizeH="0" baseline="0" noProof="0" dirty="0">
                <a:ln>
                  <a:noFill/>
                </a:ln>
                <a:solidFill>
                  <a:srgbClr val="008233"/>
                </a:solidFill>
                <a:effectLst/>
                <a:uLnTx/>
                <a:uFillTx/>
                <a:latin typeface="Constantia"/>
                <a:cs typeface="+mn-cs"/>
              </a:rPr>
              <a:t>You have nothing to de-emphasize.</a:t>
            </a:r>
            <a:endParaRPr kumimoji="0" lang="en-US" altLang="zh-CN" sz="900" b="0" i="0" u="none" strike="noStrike" kern="1200" cap="none" spc="0" normalizeH="0" baseline="0" noProof="0" dirty="0">
              <a:ln>
                <a:noFill/>
              </a:ln>
              <a:solidFill>
                <a:srgbClr val="008233"/>
              </a:solidFill>
              <a:effectLst/>
              <a:uLnTx/>
              <a:uFillTx/>
              <a:latin typeface="Constantia"/>
              <a:cs typeface="+mn-cs"/>
            </a:endParaRPr>
          </a:p>
        </p:txBody>
      </p:sp>
    </p:spTree>
    <p:extLst>
      <p:ext uri="{BB962C8B-B14F-4D97-AF65-F5344CB8AC3E}">
        <p14:creationId xmlns:p14="http://schemas.microsoft.com/office/powerpoint/2010/main" val="236036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571461"/>
            <a:ext cx="1540565" cy="1200329"/>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964" t="14130" r="67120" b="10870"/>
          <a:stretch/>
        </p:blipFill>
        <p:spPr bwMode="auto">
          <a:xfrm>
            <a:off x="1143000" y="0"/>
            <a:ext cx="8001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43" y="5672261"/>
            <a:ext cx="1397470" cy="650707"/>
          </a:xfrm>
          <a:prstGeom prst="rect">
            <a:avLst/>
          </a:prstGeom>
        </p:spPr>
      </p:pic>
      <p:sp>
        <p:nvSpPr>
          <p:cNvPr id="5" name="Rectangle 4"/>
          <p:cNvSpPr/>
          <p:nvPr/>
        </p:nvSpPr>
        <p:spPr>
          <a:xfrm>
            <a:off x="147906" y="161823"/>
            <a:ext cx="1041400" cy="5409638"/>
          </a:xfrm>
          <a:prstGeom prst="rect">
            <a:avLst/>
          </a:prstGeom>
          <a:gradFill flip="none" rotWithShape="1">
            <a:gsLst>
              <a:gs pos="0">
                <a:srgbClr val="4D4D4D">
                  <a:shade val="30000"/>
                  <a:satMod val="115000"/>
                </a:srgbClr>
              </a:gs>
              <a:gs pos="50000">
                <a:srgbClr val="4D4D4D">
                  <a:shade val="67500"/>
                  <a:satMod val="115000"/>
                </a:srgbClr>
              </a:gs>
              <a:gs pos="100000">
                <a:srgbClr val="4D4D4D">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2400" dirty="0">
              <a:solidFill>
                <a:prstClr val="white"/>
              </a:solidFill>
            </a:endParaRPr>
          </a:p>
        </p:txBody>
      </p:sp>
      <p:sp>
        <p:nvSpPr>
          <p:cNvPr id="6" name="TextBox 5"/>
          <p:cNvSpPr txBox="1"/>
          <p:nvPr/>
        </p:nvSpPr>
        <p:spPr>
          <a:xfrm rot="16200000">
            <a:off x="-2078193" y="2595470"/>
            <a:ext cx="5305648" cy="646331"/>
          </a:xfrm>
          <a:prstGeom prst="rect">
            <a:avLst/>
          </a:prstGeom>
          <a:noFill/>
        </p:spPr>
        <p:txBody>
          <a:bodyPr wrap="square">
            <a:spAutoFit/>
          </a:bodyPr>
          <a:lstStyle/>
          <a:p>
            <a:pPr lvl="0" algn="r" eaLnBrk="0" hangingPunct="0">
              <a:lnSpc>
                <a:spcPct val="90000"/>
              </a:lnSpc>
              <a:defRPr/>
            </a:pPr>
            <a:r>
              <a:rPr lang="en-US" sz="4000" b="1" dirty="0">
                <a:ln w="12700">
                  <a:solidFill>
                    <a:srgbClr val="008233">
                      <a:satMod val="155000"/>
                    </a:srgbClr>
                  </a:solidFill>
                  <a:prstDash val="solid"/>
                </a:ln>
                <a:solidFill>
                  <a:srgbClr val="DBF5F9">
                    <a:tint val="85000"/>
                    <a:satMod val="155000"/>
                  </a:srgbClr>
                </a:solidFill>
                <a:effectLst>
                  <a:glow rad="101600">
                    <a:srgbClr val="008233">
                      <a:satMod val="175000"/>
                      <a:alpha val="40000"/>
                    </a:srgb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a typeface="SimSun" pitchFamily="2" charset="-122"/>
              </a:rPr>
              <a:t>RESUME</a:t>
            </a:r>
            <a:r>
              <a:rPr lang="en-US" sz="2400" b="1" dirty="0">
                <a:ln w="12700">
                  <a:solidFill>
                    <a:srgbClr val="008233">
                      <a:satMod val="155000"/>
                    </a:srgbClr>
                  </a:solidFill>
                  <a:prstDash val="solid"/>
                </a:ln>
                <a:solidFill>
                  <a:srgbClr val="DBF5F9">
                    <a:tint val="85000"/>
                    <a:satMod val="155000"/>
                  </a:srgbClr>
                </a:solidFill>
                <a:effectLst>
                  <a:glow rad="101600">
                    <a:srgbClr val="008233">
                      <a:satMod val="175000"/>
                      <a:alpha val="40000"/>
                    </a:srgb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a typeface="SimSun" pitchFamily="2" charset="-122"/>
              </a:rPr>
              <a:t> – </a:t>
            </a:r>
            <a:r>
              <a:rPr lang="en-US" sz="2100" b="1" dirty="0">
                <a:ln w="12700">
                  <a:solidFill>
                    <a:srgbClr val="008233">
                      <a:satMod val="155000"/>
                    </a:srgbClr>
                  </a:solidFill>
                  <a:prstDash val="solid"/>
                </a:ln>
                <a:solidFill>
                  <a:srgbClr val="DBF5F9">
                    <a:tint val="85000"/>
                    <a:satMod val="155000"/>
                  </a:srgbClr>
                </a:solidFill>
                <a:effectLst>
                  <a:glow rad="101600">
                    <a:srgbClr val="008233">
                      <a:satMod val="175000"/>
                      <a:alpha val="40000"/>
                    </a:srgb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a typeface="SimSun" pitchFamily="2" charset="-122"/>
              </a:rPr>
              <a:t>Example Combination</a:t>
            </a:r>
          </a:p>
        </p:txBody>
      </p:sp>
    </p:spTree>
    <p:extLst>
      <p:ext uri="{BB962C8B-B14F-4D97-AF65-F5344CB8AC3E}">
        <p14:creationId xmlns:p14="http://schemas.microsoft.com/office/powerpoint/2010/main" val="305436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43" y="5672261"/>
            <a:ext cx="1518314" cy="650707"/>
          </a:xfrm>
          <a:prstGeom prst="rect">
            <a:avLst/>
          </a:prstGeom>
        </p:spPr>
      </p:pic>
      <p:sp>
        <p:nvSpPr>
          <p:cNvPr id="5" name="Rectangle 4"/>
          <p:cNvSpPr/>
          <p:nvPr/>
        </p:nvSpPr>
        <p:spPr>
          <a:xfrm>
            <a:off x="147906" y="161823"/>
            <a:ext cx="1041400" cy="5409638"/>
          </a:xfrm>
          <a:prstGeom prst="rect">
            <a:avLst/>
          </a:prstGeom>
          <a:gradFill flip="none" rotWithShape="1">
            <a:gsLst>
              <a:gs pos="0">
                <a:srgbClr val="4D4D4D">
                  <a:shade val="30000"/>
                  <a:satMod val="115000"/>
                </a:srgbClr>
              </a:gs>
              <a:gs pos="50000">
                <a:srgbClr val="4D4D4D">
                  <a:shade val="67500"/>
                  <a:satMod val="115000"/>
                </a:srgbClr>
              </a:gs>
              <a:gs pos="100000">
                <a:srgbClr val="4D4D4D">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2400" dirty="0">
              <a:solidFill>
                <a:prstClr val="white"/>
              </a:solidFill>
            </a:endParaRPr>
          </a:p>
        </p:txBody>
      </p:sp>
      <p:sp>
        <p:nvSpPr>
          <p:cNvPr id="6" name="TextBox 5"/>
          <p:cNvSpPr txBox="1"/>
          <p:nvPr/>
        </p:nvSpPr>
        <p:spPr>
          <a:xfrm rot="16200000">
            <a:off x="-2078194" y="2595470"/>
            <a:ext cx="5305649" cy="646331"/>
          </a:xfrm>
          <a:prstGeom prst="rect">
            <a:avLst/>
          </a:prstGeom>
          <a:noFill/>
        </p:spPr>
        <p:txBody>
          <a:bodyPr wrap="square">
            <a:spAutoFit/>
          </a:bodyPr>
          <a:lstStyle/>
          <a:p>
            <a:pPr algn="r" fontAlgn="auto">
              <a:spcBef>
                <a:spcPts val="0"/>
              </a:spcBef>
              <a:spcAft>
                <a:spcPts val="0"/>
              </a:spcAft>
              <a:defRPr/>
            </a:pPr>
            <a:r>
              <a:rPr lang="en-US" sz="36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RESUME HOW TO</a:t>
            </a:r>
          </a:p>
        </p:txBody>
      </p:sp>
      <p:sp>
        <p:nvSpPr>
          <p:cNvPr id="8" name="Rectangle 2"/>
          <p:cNvSpPr txBox="1">
            <a:spLocks noChangeArrowheads="1"/>
          </p:cNvSpPr>
          <p:nvPr/>
        </p:nvSpPr>
        <p:spPr>
          <a:xfrm>
            <a:off x="1442748" y="265811"/>
            <a:ext cx="5410200" cy="9144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5000" b="0" i="0" u="none" strike="noStrike" kern="1200" cap="none" spc="0" normalizeH="0" baseline="0" noProof="0" dirty="0" err="1">
                <a:ln>
                  <a:noFill/>
                </a:ln>
                <a:solidFill>
                  <a:srgbClr val="333333"/>
                </a:solidFill>
                <a:effectLst>
                  <a:outerShdw blurRad="38100" dist="38100" dir="2700000" algn="tl">
                    <a:srgbClr val="000000">
                      <a:alpha val="43137"/>
                    </a:srgbClr>
                  </a:outerShdw>
                </a:effectLst>
                <a:uLnTx/>
                <a:uFillTx/>
                <a:latin typeface="Calibri"/>
                <a:cs typeface="+mj-cs"/>
              </a:rPr>
              <a:t>Scannable</a:t>
            </a:r>
            <a:r>
              <a:rPr kumimoji="0" lang="en-US" altLang="zh-CN" sz="5000" b="0" i="0" u="none" strike="noStrike" kern="1200" cap="none" spc="0" normalizeH="0" baseline="0" noProof="0" dirty="0">
                <a:ln>
                  <a:noFill/>
                </a:ln>
                <a:solidFill>
                  <a:srgbClr val="333333"/>
                </a:solidFill>
                <a:effectLst>
                  <a:outerShdw blurRad="38100" dist="38100" dir="2700000" algn="tl">
                    <a:srgbClr val="000000">
                      <a:alpha val="43137"/>
                    </a:srgbClr>
                  </a:outerShdw>
                </a:effectLst>
                <a:uLnTx/>
                <a:uFillTx/>
                <a:latin typeface="Calibri"/>
                <a:cs typeface="+mj-cs"/>
              </a:rPr>
              <a:t> Resume</a:t>
            </a:r>
          </a:p>
        </p:txBody>
      </p:sp>
      <p:sp>
        <p:nvSpPr>
          <p:cNvPr id="9" name="Rectangle 3"/>
          <p:cNvSpPr txBox="1">
            <a:spLocks noChangeArrowheads="1"/>
          </p:cNvSpPr>
          <p:nvPr/>
        </p:nvSpPr>
        <p:spPr>
          <a:xfrm>
            <a:off x="1394791" y="1408811"/>
            <a:ext cx="6248400" cy="3303671"/>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600" b="0" i="0" u="none" strike="noStrike" kern="1200" cap="none" spc="0" normalizeH="0" baseline="0" noProof="0" dirty="0">
                <a:ln>
                  <a:noFill/>
                </a:ln>
                <a:solidFill>
                  <a:srgbClr val="008233"/>
                </a:solidFill>
                <a:effectLst/>
                <a:uLnTx/>
                <a:uFillTx/>
                <a:latin typeface="Constantia"/>
                <a:cs typeface="+mn-cs"/>
              </a:rPr>
              <a:t>Watch bullet points (don’t always scan).</a:t>
            </a: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600" b="0" i="0" u="none" strike="noStrike" kern="1200" cap="none" spc="0" normalizeH="0" baseline="0" noProof="0" dirty="0">
                <a:ln>
                  <a:noFill/>
                </a:ln>
                <a:solidFill>
                  <a:srgbClr val="008233"/>
                </a:solidFill>
                <a:effectLst/>
                <a:uLnTx/>
                <a:uFillTx/>
                <a:latin typeface="Constantia"/>
                <a:cs typeface="+mn-cs"/>
              </a:rPr>
              <a:t>How about a dash - ?</a:t>
            </a: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600" b="0" i="0" u="none" strike="noStrike" kern="1200" cap="none" spc="0" normalizeH="0" baseline="0" noProof="0" dirty="0">
                <a:ln>
                  <a:noFill/>
                </a:ln>
                <a:solidFill>
                  <a:srgbClr val="008233"/>
                </a:solidFill>
                <a:effectLst/>
                <a:uLnTx/>
                <a:uFillTx/>
                <a:latin typeface="Constantia"/>
                <a:cs typeface="+mn-cs"/>
              </a:rPr>
              <a:t>Use labels or keywords.</a:t>
            </a: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600" b="0" i="0" u="none" strike="noStrike" kern="1200" cap="none" spc="0" normalizeH="0" baseline="0" noProof="0" dirty="0">
                <a:ln>
                  <a:noFill/>
                </a:ln>
                <a:solidFill>
                  <a:srgbClr val="008233"/>
                </a:solidFill>
                <a:effectLst/>
                <a:uLnTx/>
                <a:uFillTx/>
                <a:latin typeface="Constantia"/>
                <a:cs typeface="+mn-cs"/>
              </a:rPr>
              <a:t>Less is more.</a:t>
            </a: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600" b="0" i="0" u="none" strike="noStrike" kern="1200" cap="none" spc="0" normalizeH="0" baseline="0" noProof="0" dirty="0">
                <a:ln>
                  <a:noFill/>
                </a:ln>
                <a:solidFill>
                  <a:srgbClr val="008233"/>
                </a:solidFill>
                <a:effectLst/>
                <a:uLnTx/>
                <a:uFillTx/>
                <a:latin typeface="Constantia"/>
                <a:cs typeface="+mn-cs"/>
              </a:rPr>
              <a:t>Keep the design simple.</a:t>
            </a: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600" b="0" i="0" u="none" strike="noStrike" kern="1200" cap="none" spc="0" normalizeH="0" baseline="0" noProof="0" dirty="0">
                <a:ln>
                  <a:noFill/>
                </a:ln>
                <a:solidFill>
                  <a:srgbClr val="008233"/>
                </a:solidFill>
                <a:effectLst/>
                <a:uLnTx/>
                <a:uFillTx/>
                <a:latin typeface="Constantia"/>
                <a:cs typeface="+mn-cs"/>
              </a:rPr>
              <a:t>Minimize use of abbreviations.</a:t>
            </a:r>
          </a:p>
        </p:txBody>
      </p:sp>
    </p:spTree>
    <p:extLst>
      <p:ext uri="{BB962C8B-B14F-4D97-AF65-F5344CB8AC3E}">
        <p14:creationId xmlns:p14="http://schemas.microsoft.com/office/powerpoint/2010/main" val="271451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43" y="5672261"/>
            <a:ext cx="1518314" cy="650707"/>
          </a:xfrm>
          <a:prstGeom prst="rect">
            <a:avLst/>
          </a:prstGeom>
        </p:spPr>
      </p:pic>
      <p:sp>
        <p:nvSpPr>
          <p:cNvPr id="5" name="Rectangle 4"/>
          <p:cNvSpPr/>
          <p:nvPr/>
        </p:nvSpPr>
        <p:spPr>
          <a:xfrm>
            <a:off x="147906" y="161823"/>
            <a:ext cx="1041400" cy="5409638"/>
          </a:xfrm>
          <a:prstGeom prst="rect">
            <a:avLst/>
          </a:prstGeom>
          <a:gradFill flip="none" rotWithShape="1">
            <a:gsLst>
              <a:gs pos="0">
                <a:srgbClr val="4D4D4D">
                  <a:shade val="30000"/>
                  <a:satMod val="115000"/>
                </a:srgbClr>
              </a:gs>
              <a:gs pos="50000">
                <a:srgbClr val="4D4D4D">
                  <a:shade val="67500"/>
                  <a:satMod val="115000"/>
                </a:srgbClr>
              </a:gs>
              <a:gs pos="100000">
                <a:srgbClr val="4D4D4D">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2400" dirty="0">
              <a:solidFill>
                <a:prstClr val="white"/>
              </a:solidFill>
            </a:endParaRPr>
          </a:p>
        </p:txBody>
      </p:sp>
      <p:sp>
        <p:nvSpPr>
          <p:cNvPr id="6" name="TextBox 5"/>
          <p:cNvSpPr txBox="1"/>
          <p:nvPr/>
        </p:nvSpPr>
        <p:spPr>
          <a:xfrm rot="16200000">
            <a:off x="-2078194" y="2595472"/>
            <a:ext cx="5305649" cy="646331"/>
          </a:xfrm>
          <a:prstGeom prst="rect">
            <a:avLst/>
          </a:prstGeom>
          <a:noFill/>
        </p:spPr>
        <p:txBody>
          <a:bodyPr wrap="square">
            <a:spAutoFit/>
          </a:bodyPr>
          <a:lstStyle/>
          <a:p>
            <a:pPr algn="r" fontAlgn="auto">
              <a:spcBef>
                <a:spcPts val="0"/>
              </a:spcBef>
              <a:spcAft>
                <a:spcPts val="0"/>
              </a:spcAft>
              <a:defRPr/>
            </a:pPr>
            <a:r>
              <a:rPr lang="en-US" sz="36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RESUME HOW TO</a:t>
            </a:r>
          </a:p>
        </p:txBody>
      </p:sp>
      <p:sp>
        <p:nvSpPr>
          <p:cNvPr id="8" name="Rectangle 2"/>
          <p:cNvSpPr txBox="1">
            <a:spLocks noChangeArrowheads="1"/>
          </p:cNvSpPr>
          <p:nvPr/>
        </p:nvSpPr>
        <p:spPr>
          <a:xfrm>
            <a:off x="1387360" y="217481"/>
            <a:ext cx="4191000" cy="856488"/>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5000" b="0" i="0" u="none" strike="noStrike" kern="1200" cap="none" spc="0" normalizeH="0" baseline="0" noProof="0" dirty="0">
                <a:ln>
                  <a:noFill/>
                </a:ln>
                <a:solidFill>
                  <a:srgbClr val="333333"/>
                </a:solidFill>
                <a:effectLst>
                  <a:outerShdw blurRad="38100" dist="38100" dir="2700000" algn="tl">
                    <a:srgbClr val="000000">
                      <a:alpha val="43137"/>
                    </a:srgbClr>
                  </a:outerShdw>
                </a:effectLst>
                <a:uLnTx/>
                <a:uFillTx/>
                <a:latin typeface="Calibri"/>
                <a:cs typeface="+mj-cs"/>
              </a:rPr>
              <a:t>Basic Checklist</a:t>
            </a:r>
          </a:p>
        </p:txBody>
      </p:sp>
      <p:sp>
        <p:nvSpPr>
          <p:cNvPr id="9" name="Rectangle 3"/>
          <p:cNvSpPr txBox="1">
            <a:spLocks noChangeArrowheads="1"/>
          </p:cNvSpPr>
          <p:nvPr/>
        </p:nvSpPr>
        <p:spPr>
          <a:xfrm>
            <a:off x="1323860" y="1131019"/>
            <a:ext cx="8509000" cy="4379845"/>
          </a:xfrm>
          <a:prstGeom prst="rect">
            <a:avLst/>
          </a:prstGeom>
        </p:spPr>
        <p:txBody>
          <a:bodyPr vert="horz">
            <a:normAutofit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600" b="0" i="0" u="none" strike="noStrike" kern="1200" cap="none" spc="0" normalizeH="0" baseline="0" noProof="0">
                <a:ln>
                  <a:noFill/>
                </a:ln>
                <a:solidFill>
                  <a:srgbClr val="008233"/>
                </a:solidFill>
                <a:effectLst/>
                <a:uLnTx/>
                <a:uFillTx/>
                <a:latin typeface="Constantia"/>
                <a:cs typeface="+mn-cs"/>
              </a:rPr>
              <a:t>No spelling or grammar errors.</a:t>
            </a: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600" b="0" i="0" u="none" strike="noStrike" kern="1200" cap="none" spc="0" normalizeH="0" baseline="0" noProof="0">
                <a:ln>
                  <a:noFill/>
                </a:ln>
                <a:solidFill>
                  <a:srgbClr val="008233"/>
                </a:solidFill>
                <a:effectLst/>
                <a:uLnTx/>
                <a:uFillTx/>
                <a:latin typeface="Constantia"/>
                <a:cs typeface="+mn-cs"/>
              </a:rPr>
              <a:t>Neat, clean, and professional looking.</a:t>
            </a: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600" b="0" i="0" u="none" strike="noStrike" kern="1200" cap="none" spc="0" normalizeH="0" baseline="0" noProof="0">
                <a:ln>
                  <a:noFill/>
                </a:ln>
                <a:solidFill>
                  <a:srgbClr val="008233"/>
                </a:solidFill>
                <a:effectLst/>
                <a:uLnTx/>
                <a:uFillTx/>
                <a:latin typeface="Constantia"/>
                <a:cs typeface="+mn-cs"/>
              </a:rPr>
              <a:t>Length should be 1-2 pages.</a:t>
            </a: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600" b="0" i="0" u="none" strike="noStrike" kern="1200" cap="none" spc="0" normalizeH="0" baseline="0" noProof="0">
                <a:ln>
                  <a:noFill/>
                </a:ln>
                <a:solidFill>
                  <a:srgbClr val="008233"/>
                </a:solidFill>
                <a:effectLst/>
                <a:uLnTx/>
                <a:uFillTx/>
                <a:latin typeface="Constantia"/>
                <a:cs typeface="+mn-cs"/>
              </a:rPr>
              <a:t>Margins at sides and bottom.</a:t>
            </a: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600" b="0" i="0" u="none" strike="noStrike" kern="1200" cap="none" spc="0" normalizeH="0" baseline="0" noProof="0">
                <a:ln>
                  <a:noFill/>
                </a:ln>
                <a:solidFill>
                  <a:srgbClr val="008233"/>
                </a:solidFill>
                <a:effectLst/>
                <a:uLnTx/>
                <a:uFillTx/>
                <a:latin typeface="Constantia"/>
                <a:cs typeface="+mn-cs"/>
              </a:rPr>
              <a:t>Layout makes reading easy. Use of white space is effective.</a:t>
            </a: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600" b="0" i="0" u="none" strike="noStrike" kern="1200" cap="none" spc="0" normalizeH="0" baseline="0" noProof="0">
                <a:ln>
                  <a:noFill/>
                </a:ln>
                <a:solidFill>
                  <a:srgbClr val="008233"/>
                </a:solidFill>
                <a:effectLst/>
                <a:uLnTx/>
                <a:uFillTx/>
                <a:latin typeface="Constantia"/>
                <a:cs typeface="+mn-cs"/>
              </a:rPr>
              <a:t>Bullet points when possible for accomplishments.</a:t>
            </a: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600" b="0" i="0" u="none" strike="noStrike" kern="1200" cap="none" spc="0" normalizeH="0" baseline="0" noProof="0">
                <a:ln>
                  <a:noFill/>
                </a:ln>
                <a:solidFill>
                  <a:srgbClr val="008233"/>
                </a:solidFill>
                <a:effectLst/>
                <a:uLnTx/>
                <a:uFillTx/>
                <a:latin typeface="Constantia"/>
                <a:cs typeface="+mn-cs"/>
              </a:rPr>
              <a:t>Quantify your results whenever you can.</a:t>
            </a: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600" b="0" i="0" u="none" strike="noStrike" kern="1200" cap="none" spc="0" normalizeH="0" baseline="0" noProof="0">
                <a:ln>
                  <a:noFill/>
                </a:ln>
                <a:solidFill>
                  <a:srgbClr val="008233"/>
                </a:solidFill>
                <a:effectLst/>
                <a:uLnTx/>
                <a:uFillTx/>
                <a:latin typeface="Constantia"/>
                <a:cs typeface="+mn-cs"/>
              </a:rPr>
              <a:t>The format best suited for the position you are </a:t>
            </a:r>
          </a:p>
          <a:p>
            <a:pPr marL="0" marR="0" lvl="0" indent="0" algn="l" defTabSz="914400" rtl="0" eaLnBrk="1" fontAlgn="auto" latinLnBrk="0" hangingPunct="1">
              <a:lnSpc>
                <a:spcPct val="100000"/>
              </a:lnSpc>
              <a:spcBef>
                <a:spcPct val="20000"/>
              </a:spcBef>
              <a:spcAft>
                <a:spcPts val="0"/>
              </a:spcAft>
              <a:buClr>
                <a:srgbClr val="008233"/>
              </a:buClr>
              <a:buSzPct val="95000"/>
              <a:buFont typeface="Wingdings 2"/>
              <a:buNone/>
              <a:tabLst/>
              <a:defRPr/>
            </a:pPr>
            <a:r>
              <a:rPr kumimoji="0" lang="en-US" altLang="zh-CN" sz="2600" b="0" i="0" u="none" strike="noStrike" kern="1200" cap="none" spc="0" normalizeH="0" baseline="0" noProof="0">
                <a:ln>
                  <a:noFill/>
                </a:ln>
                <a:solidFill>
                  <a:srgbClr val="008233"/>
                </a:solidFill>
                <a:effectLst/>
                <a:uLnTx/>
                <a:uFillTx/>
                <a:latin typeface="Constantia"/>
                <a:cs typeface="+mn-cs"/>
              </a:rPr>
              <a:t>    applying.</a:t>
            </a:r>
            <a:endParaRPr kumimoji="0" lang="en-US" altLang="zh-CN" sz="2600" b="0" i="0" u="none" strike="noStrike" kern="1200" cap="none" spc="0" normalizeH="0" baseline="0" noProof="0" dirty="0">
              <a:ln>
                <a:noFill/>
              </a:ln>
              <a:solidFill>
                <a:srgbClr val="008233"/>
              </a:solidFill>
              <a:effectLst/>
              <a:uLnTx/>
              <a:uFillTx/>
              <a:latin typeface="Constantia"/>
              <a:cs typeface="+mn-cs"/>
            </a:endParaRPr>
          </a:p>
        </p:txBody>
      </p:sp>
    </p:spTree>
    <p:extLst>
      <p:ext uri="{BB962C8B-B14F-4D97-AF65-F5344CB8AC3E}">
        <p14:creationId xmlns:p14="http://schemas.microsoft.com/office/powerpoint/2010/main" val="238166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43" y="5672261"/>
            <a:ext cx="1518314" cy="650707"/>
          </a:xfrm>
          <a:prstGeom prst="rect">
            <a:avLst/>
          </a:prstGeom>
        </p:spPr>
      </p:pic>
      <p:sp>
        <p:nvSpPr>
          <p:cNvPr id="5" name="Rectangle 4"/>
          <p:cNvSpPr/>
          <p:nvPr/>
        </p:nvSpPr>
        <p:spPr>
          <a:xfrm>
            <a:off x="147906" y="161823"/>
            <a:ext cx="1041400" cy="5409638"/>
          </a:xfrm>
          <a:prstGeom prst="rect">
            <a:avLst/>
          </a:prstGeom>
          <a:gradFill flip="none" rotWithShape="1">
            <a:gsLst>
              <a:gs pos="0">
                <a:srgbClr val="4D4D4D">
                  <a:shade val="30000"/>
                  <a:satMod val="115000"/>
                </a:srgbClr>
              </a:gs>
              <a:gs pos="50000">
                <a:srgbClr val="4D4D4D">
                  <a:shade val="67500"/>
                  <a:satMod val="115000"/>
                </a:srgbClr>
              </a:gs>
              <a:gs pos="100000">
                <a:srgbClr val="4D4D4D">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2400" dirty="0">
              <a:solidFill>
                <a:prstClr val="white"/>
              </a:solidFill>
            </a:endParaRPr>
          </a:p>
        </p:txBody>
      </p:sp>
      <p:sp>
        <p:nvSpPr>
          <p:cNvPr id="6" name="TextBox 5"/>
          <p:cNvSpPr txBox="1"/>
          <p:nvPr/>
        </p:nvSpPr>
        <p:spPr>
          <a:xfrm rot="16200000">
            <a:off x="-1821309" y="2338587"/>
            <a:ext cx="4791879" cy="646331"/>
          </a:xfrm>
          <a:prstGeom prst="rect">
            <a:avLst/>
          </a:prstGeom>
          <a:noFill/>
        </p:spPr>
        <p:txBody>
          <a:bodyPr wrap="square">
            <a:spAutoFit/>
          </a:bodyPr>
          <a:lstStyle/>
          <a:p>
            <a:pPr algn="r" fontAlgn="auto">
              <a:spcBef>
                <a:spcPts val="0"/>
              </a:spcBef>
              <a:spcAft>
                <a:spcPts val="0"/>
              </a:spcAft>
              <a:defRPr/>
            </a:pPr>
            <a:r>
              <a:rPr lang="en-US" sz="36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RESUME HOW TO</a:t>
            </a:r>
          </a:p>
        </p:txBody>
      </p:sp>
      <p:sp>
        <p:nvSpPr>
          <p:cNvPr id="11" name="Rectangle 3"/>
          <p:cNvSpPr txBox="1">
            <a:spLocks noChangeArrowheads="1"/>
          </p:cNvSpPr>
          <p:nvPr/>
        </p:nvSpPr>
        <p:spPr>
          <a:xfrm>
            <a:off x="1219200" y="1295400"/>
            <a:ext cx="7823200" cy="2741696"/>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600" b="0" i="0" u="none" strike="noStrike" kern="1200" cap="none" spc="0" normalizeH="0" baseline="0" noProof="0">
                <a:ln>
                  <a:noFill/>
                </a:ln>
                <a:solidFill>
                  <a:srgbClr val="008233"/>
                </a:solidFill>
                <a:effectLst/>
                <a:uLnTx/>
                <a:uFillTx/>
                <a:latin typeface="Constantia"/>
                <a:cs typeface="+mn-cs"/>
              </a:rPr>
              <a:t>Important titles should be emphasized. Experiment</a:t>
            </a:r>
          </a:p>
          <a:p>
            <a:pPr marL="640080" marR="0" lvl="1" indent="-246888" algn="l" defTabSz="914400" rtl="0" eaLnBrk="1" fontAlgn="auto" latinLnBrk="0" hangingPunct="1">
              <a:lnSpc>
                <a:spcPct val="100000"/>
              </a:lnSpc>
              <a:spcBef>
                <a:spcPct val="20000"/>
              </a:spcBef>
              <a:spcAft>
                <a:spcPts val="0"/>
              </a:spcAft>
              <a:buClr>
                <a:srgbClr val="008233"/>
              </a:buClr>
              <a:buSzPct val="85000"/>
              <a:buFontTx/>
              <a:buNone/>
              <a:tabLst/>
              <a:defRPr/>
            </a:pPr>
            <a:r>
              <a:rPr kumimoji="0" lang="en-US" altLang="zh-CN" sz="2400" b="0" i="0" u="none" strike="noStrike" kern="1200" cap="none" spc="0" normalizeH="0" baseline="0" noProof="0">
                <a:ln>
                  <a:noFill/>
                </a:ln>
                <a:solidFill>
                  <a:srgbClr val="008233"/>
                </a:solidFill>
                <a:effectLst/>
                <a:uLnTx/>
                <a:uFillTx/>
                <a:latin typeface="Constantia"/>
                <a:cs typeface="+mn-cs"/>
              </a:rPr>
              <a:t>with fonts &amp; styles; </a:t>
            </a:r>
            <a:r>
              <a:rPr kumimoji="0" lang="en-US" altLang="zh-CN" sz="2400" b="1" i="0" u="none" strike="noStrike" kern="1200" cap="none" spc="0" normalizeH="0" baseline="0" noProof="0">
                <a:ln>
                  <a:noFill/>
                </a:ln>
                <a:solidFill>
                  <a:srgbClr val="008233"/>
                </a:solidFill>
                <a:effectLst/>
                <a:uLnTx/>
                <a:uFillTx/>
                <a:latin typeface="Constantia"/>
                <a:cs typeface="+mn-cs"/>
              </a:rPr>
              <a:t>bold</a:t>
            </a:r>
            <a:r>
              <a:rPr kumimoji="0" lang="en-US" altLang="zh-CN" sz="2400" b="0" i="0" u="none" strike="noStrike" kern="1200" cap="none" spc="0" normalizeH="0" baseline="0" noProof="0">
                <a:ln>
                  <a:noFill/>
                </a:ln>
                <a:solidFill>
                  <a:srgbClr val="008233"/>
                </a:solidFill>
                <a:effectLst/>
                <a:uLnTx/>
                <a:uFillTx/>
                <a:latin typeface="Constantia"/>
                <a:cs typeface="+mn-cs"/>
              </a:rPr>
              <a:t>, </a:t>
            </a:r>
            <a:r>
              <a:rPr kumimoji="0" lang="en-US" altLang="zh-CN" sz="2400" b="0" i="1" u="none" strike="noStrike" kern="1200" cap="none" spc="0" normalizeH="0" baseline="0" noProof="0">
                <a:ln>
                  <a:noFill/>
                </a:ln>
                <a:solidFill>
                  <a:srgbClr val="008233"/>
                </a:solidFill>
                <a:effectLst/>
                <a:uLnTx/>
                <a:uFillTx/>
                <a:latin typeface="Constantia"/>
                <a:cs typeface="+mn-cs"/>
              </a:rPr>
              <a:t>italic</a:t>
            </a:r>
            <a:r>
              <a:rPr kumimoji="0" lang="en-US" altLang="zh-CN" sz="2400" b="0" i="0" u="none" strike="noStrike" kern="1200" cap="none" spc="0" normalizeH="0" baseline="0" noProof="0">
                <a:ln>
                  <a:noFill/>
                </a:ln>
                <a:solidFill>
                  <a:srgbClr val="008233"/>
                </a:solidFill>
                <a:effectLst/>
                <a:uLnTx/>
                <a:uFillTx/>
                <a:latin typeface="Constantia"/>
                <a:cs typeface="+mn-cs"/>
              </a:rPr>
              <a:t>, and </a:t>
            </a:r>
            <a:r>
              <a:rPr kumimoji="0" lang="en-US" altLang="zh-CN" sz="2400" b="0" i="0" u="sng" strike="noStrike" kern="1200" cap="none" spc="0" normalizeH="0" baseline="0" noProof="0">
                <a:ln>
                  <a:noFill/>
                </a:ln>
                <a:solidFill>
                  <a:srgbClr val="008233"/>
                </a:solidFill>
                <a:effectLst/>
                <a:uLnTx/>
                <a:uFillTx/>
                <a:latin typeface="Constantia"/>
                <a:cs typeface="+mn-cs"/>
              </a:rPr>
              <a:t>underlines.</a:t>
            </a:r>
            <a:r>
              <a:rPr kumimoji="0" lang="en-US" altLang="zh-CN" sz="2400" b="0" i="0" u="none" strike="noStrike" kern="1200" cap="none" spc="0" normalizeH="0" baseline="0" noProof="0">
                <a:ln>
                  <a:noFill/>
                </a:ln>
                <a:solidFill>
                  <a:srgbClr val="008233"/>
                </a:solidFill>
                <a:effectLst/>
                <a:uLnTx/>
                <a:uFillTx/>
                <a:latin typeface="Constantia"/>
                <a:cs typeface="+mn-cs"/>
              </a:rPr>
              <a:t> No</a:t>
            </a:r>
          </a:p>
          <a:p>
            <a:pPr marL="640080" marR="0" lvl="1" indent="-246888" algn="l" defTabSz="914400" rtl="0" eaLnBrk="1" fontAlgn="auto" latinLnBrk="0" hangingPunct="1">
              <a:lnSpc>
                <a:spcPct val="100000"/>
              </a:lnSpc>
              <a:spcBef>
                <a:spcPct val="20000"/>
              </a:spcBef>
              <a:spcAft>
                <a:spcPts val="0"/>
              </a:spcAft>
              <a:buClr>
                <a:srgbClr val="008233"/>
              </a:buClr>
              <a:buSzPct val="85000"/>
              <a:buFontTx/>
              <a:buNone/>
              <a:tabLst/>
              <a:defRPr/>
            </a:pPr>
            <a:r>
              <a:rPr kumimoji="0" lang="en-US" altLang="zh-CN" sz="2400" b="0" i="0" u="none" strike="noStrike" kern="1200" cap="none" spc="0" normalizeH="0" baseline="0" noProof="0">
                <a:ln>
                  <a:noFill/>
                </a:ln>
                <a:solidFill>
                  <a:srgbClr val="008233"/>
                </a:solidFill>
                <a:effectLst/>
                <a:uLnTx/>
                <a:uFillTx/>
                <a:latin typeface="Constantia"/>
                <a:cs typeface="+mn-cs"/>
              </a:rPr>
              <a:t>more than 2 or 3 different sizes.</a:t>
            </a: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600" b="0" i="0" u="none" strike="noStrike" kern="1200" cap="none" spc="0" normalizeH="0" baseline="0" noProof="0">
                <a:ln>
                  <a:noFill/>
                </a:ln>
                <a:solidFill>
                  <a:srgbClr val="008233"/>
                </a:solidFill>
                <a:effectLst/>
                <a:uLnTx/>
                <a:uFillTx/>
                <a:latin typeface="Constantia"/>
                <a:cs typeface="+mn-cs"/>
              </a:rPr>
              <a:t>Information is logically recorded.</a:t>
            </a: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600" b="0" i="0" u="none" strike="noStrike" kern="1200" cap="none" spc="0" normalizeH="0" baseline="0" noProof="0">
                <a:ln>
                  <a:noFill/>
                </a:ln>
                <a:solidFill>
                  <a:srgbClr val="008233"/>
                </a:solidFill>
                <a:effectLst/>
                <a:uLnTx/>
                <a:uFillTx/>
                <a:latin typeface="Constantia"/>
                <a:cs typeface="+mn-cs"/>
              </a:rPr>
              <a:t>Use Action Verbs for accomplishments &amp; results.</a:t>
            </a:r>
            <a:endParaRPr kumimoji="0" lang="en-US" altLang="zh-CN" sz="2600" b="0" i="0" u="none" strike="noStrike" kern="1200" cap="none" spc="0" normalizeH="0" baseline="0" noProof="0" dirty="0">
              <a:ln>
                <a:noFill/>
              </a:ln>
              <a:solidFill>
                <a:srgbClr val="008233"/>
              </a:solidFill>
              <a:effectLst/>
              <a:uLnTx/>
              <a:uFillTx/>
              <a:latin typeface="Constantia"/>
              <a:cs typeface="+mn-cs"/>
            </a:endParaRPr>
          </a:p>
        </p:txBody>
      </p:sp>
      <p:sp>
        <p:nvSpPr>
          <p:cNvPr id="12" name="Rectangle 2"/>
          <p:cNvSpPr txBox="1">
            <a:spLocks noChangeArrowheads="1"/>
          </p:cNvSpPr>
          <p:nvPr/>
        </p:nvSpPr>
        <p:spPr>
          <a:xfrm>
            <a:off x="1219200" y="232327"/>
            <a:ext cx="4191000" cy="856488"/>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5000" b="0" i="0" u="none" strike="noStrike" kern="1200" cap="none" spc="0" normalizeH="0" baseline="0" noProof="0" dirty="0">
                <a:ln>
                  <a:noFill/>
                </a:ln>
                <a:solidFill>
                  <a:srgbClr val="333333"/>
                </a:solidFill>
                <a:effectLst>
                  <a:outerShdw blurRad="38100" dist="38100" dir="2700000" algn="tl">
                    <a:srgbClr val="000000">
                      <a:alpha val="43137"/>
                    </a:srgbClr>
                  </a:outerShdw>
                </a:effectLst>
                <a:uLnTx/>
                <a:uFillTx/>
                <a:latin typeface="Calibri"/>
                <a:cs typeface="+mj-cs"/>
              </a:rPr>
              <a:t>Basic Checklist</a:t>
            </a:r>
          </a:p>
        </p:txBody>
      </p:sp>
    </p:spTree>
    <p:extLst>
      <p:ext uri="{BB962C8B-B14F-4D97-AF65-F5344CB8AC3E}">
        <p14:creationId xmlns:p14="http://schemas.microsoft.com/office/powerpoint/2010/main" val="384855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42" y="5370287"/>
            <a:ext cx="2222921" cy="952682"/>
          </a:xfrm>
          <a:prstGeom prst="rect">
            <a:avLst/>
          </a:prstGeom>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2902" r="22197"/>
          <a:stretch/>
        </p:blipFill>
        <p:spPr>
          <a:xfrm>
            <a:off x="5569609" y="203199"/>
            <a:ext cx="3371191" cy="5973183"/>
          </a:xfrm>
          <a:prstGeom prst="rect">
            <a:avLst/>
          </a:prstGeom>
        </p:spPr>
      </p:pic>
      <p:sp>
        <p:nvSpPr>
          <p:cNvPr id="3" name="TextBox 2"/>
          <p:cNvSpPr txBox="1"/>
          <p:nvPr/>
        </p:nvSpPr>
        <p:spPr>
          <a:xfrm>
            <a:off x="282241" y="1151885"/>
            <a:ext cx="5877721" cy="1446550"/>
          </a:xfrm>
          <a:prstGeom prst="rect">
            <a:avLst/>
          </a:prstGeom>
          <a:noFill/>
        </p:spPr>
        <p:txBody>
          <a:bodyPr wrap="square" rtlCol="0">
            <a:spAutoFit/>
          </a:bodyPr>
          <a:lstStyle/>
          <a:p>
            <a:pPr algn="r" defTabSz="457200" fontAlgn="base">
              <a:spcBef>
                <a:spcPct val="0"/>
              </a:spcBef>
              <a:spcAft>
                <a:spcPct val="0"/>
              </a:spcAft>
            </a:pPr>
            <a:r>
              <a:rPr lang="en-US" sz="4400" b="1" dirty="0">
                <a:solidFill>
                  <a:srgbClr val="333333"/>
                </a:solidFill>
                <a:effectLst>
                  <a:outerShdw blurRad="38100" dist="38100" dir="2700000" algn="tl">
                    <a:srgbClr val="000000">
                      <a:alpha val="43137"/>
                    </a:srgbClr>
                  </a:outerShdw>
                </a:effectLst>
                <a:latin typeface="Helvetica" pitchFamily="34" charset="0"/>
              </a:rPr>
              <a:t>Writing An Effective Cover Letter</a:t>
            </a:r>
          </a:p>
        </p:txBody>
      </p:sp>
    </p:spTree>
    <p:extLst>
      <p:ext uri="{BB962C8B-B14F-4D97-AF65-F5344CB8AC3E}">
        <p14:creationId xmlns:p14="http://schemas.microsoft.com/office/powerpoint/2010/main" val="3683528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43" y="5672261"/>
            <a:ext cx="1518314" cy="650707"/>
          </a:xfrm>
          <a:prstGeom prst="rect">
            <a:avLst/>
          </a:prstGeom>
        </p:spPr>
      </p:pic>
      <p:sp>
        <p:nvSpPr>
          <p:cNvPr id="5" name="Rectangle 4"/>
          <p:cNvSpPr/>
          <p:nvPr/>
        </p:nvSpPr>
        <p:spPr>
          <a:xfrm>
            <a:off x="147906" y="161823"/>
            <a:ext cx="1041400" cy="5409638"/>
          </a:xfrm>
          <a:prstGeom prst="rect">
            <a:avLst/>
          </a:prstGeom>
          <a:gradFill flip="none" rotWithShape="1">
            <a:gsLst>
              <a:gs pos="0">
                <a:srgbClr val="4D4D4D">
                  <a:shade val="30000"/>
                  <a:satMod val="115000"/>
                </a:srgbClr>
              </a:gs>
              <a:gs pos="50000">
                <a:srgbClr val="4D4D4D">
                  <a:shade val="67500"/>
                  <a:satMod val="115000"/>
                </a:srgbClr>
              </a:gs>
              <a:gs pos="100000">
                <a:srgbClr val="4D4D4D">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2400" dirty="0">
              <a:solidFill>
                <a:prstClr val="white"/>
              </a:solidFill>
            </a:endParaRPr>
          </a:p>
        </p:txBody>
      </p:sp>
      <p:sp>
        <p:nvSpPr>
          <p:cNvPr id="6" name="TextBox 5"/>
          <p:cNvSpPr txBox="1"/>
          <p:nvPr/>
        </p:nvSpPr>
        <p:spPr>
          <a:xfrm rot="16200000">
            <a:off x="-1821309" y="2393987"/>
            <a:ext cx="4791879" cy="535531"/>
          </a:xfrm>
          <a:prstGeom prst="rect">
            <a:avLst/>
          </a:prstGeom>
          <a:noFill/>
        </p:spPr>
        <p:txBody>
          <a:bodyPr wrap="square">
            <a:spAutoFit/>
          </a:bodyPr>
          <a:lstStyle/>
          <a:p>
            <a:pPr lvl="0" algn="r" eaLnBrk="0" hangingPunct="0">
              <a:lnSpc>
                <a:spcPct val="90000"/>
              </a:lnSpc>
              <a:defRPr/>
            </a:pPr>
            <a:r>
              <a:rPr lang="en-US" sz="3200" b="1" dirty="0">
                <a:ln w="12700">
                  <a:solidFill>
                    <a:srgbClr val="008233">
                      <a:satMod val="155000"/>
                    </a:srgbClr>
                  </a:solidFill>
                  <a:prstDash val="solid"/>
                </a:ln>
                <a:solidFill>
                  <a:srgbClr val="DBF5F9">
                    <a:tint val="85000"/>
                    <a:satMod val="155000"/>
                  </a:srgbClr>
                </a:solidFill>
                <a:effectLst>
                  <a:glow rad="101600">
                    <a:srgbClr val="008233">
                      <a:satMod val="175000"/>
                      <a:alpha val="40000"/>
                    </a:srgb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a typeface="SimSun" pitchFamily="2" charset="-122"/>
              </a:rPr>
              <a:t>COVER LETTER HOW TO</a:t>
            </a:r>
          </a:p>
        </p:txBody>
      </p:sp>
      <p:sp>
        <p:nvSpPr>
          <p:cNvPr id="9" name="Rectangle 2"/>
          <p:cNvSpPr txBox="1">
            <a:spLocks noChangeArrowheads="1"/>
          </p:cNvSpPr>
          <p:nvPr/>
        </p:nvSpPr>
        <p:spPr>
          <a:xfrm>
            <a:off x="1295400" y="265813"/>
            <a:ext cx="6172200" cy="9144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5000" b="0" i="0" u="none" strike="noStrike" kern="1200" cap="none" spc="0" normalizeH="0" baseline="0" noProof="0" dirty="0">
                <a:ln>
                  <a:noFill/>
                </a:ln>
                <a:solidFill>
                  <a:srgbClr val="333333"/>
                </a:solidFill>
                <a:effectLst>
                  <a:outerShdw blurRad="38100" dist="38100" dir="2700000" algn="tl">
                    <a:srgbClr val="000000">
                      <a:alpha val="43137"/>
                    </a:srgbClr>
                  </a:outerShdw>
                </a:effectLst>
                <a:uLnTx/>
                <a:uFillTx/>
                <a:latin typeface="Calibri"/>
                <a:cs typeface="+mj-cs"/>
              </a:rPr>
              <a:t>Rules</a:t>
            </a:r>
          </a:p>
        </p:txBody>
      </p:sp>
      <p:sp>
        <p:nvSpPr>
          <p:cNvPr id="10" name="Rectangle 3"/>
          <p:cNvSpPr txBox="1">
            <a:spLocks noChangeArrowheads="1"/>
          </p:cNvSpPr>
          <p:nvPr/>
        </p:nvSpPr>
        <p:spPr>
          <a:xfrm>
            <a:off x="1219200" y="1256413"/>
            <a:ext cx="7924800" cy="35052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4320" marR="0" lvl="0" indent="-274320" algn="l" defTabSz="914400" rtl="0" eaLnBrk="1" fontAlgn="auto" latinLnBrk="0" hangingPunct="1">
              <a:lnSpc>
                <a:spcPts val="2900"/>
              </a:lnSpc>
              <a:spcBef>
                <a:spcPct val="20000"/>
              </a:spcBef>
              <a:spcAft>
                <a:spcPts val="0"/>
              </a:spcAft>
              <a:buClr>
                <a:srgbClr val="008233"/>
              </a:buClr>
              <a:buSzPct val="95000"/>
              <a:buFont typeface="Wingdings 2"/>
              <a:buChar char=""/>
              <a:tabLst/>
              <a:defRPr/>
            </a:pPr>
            <a:r>
              <a:rPr kumimoji="0" lang="en-US" altLang="zh-CN" sz="2500" b="0" i="0" u="none" strike="noStrike" kern="1200" cap="none" spc="0" normalizeH="0" baseline="0" noProof="0" dirty="0">
                <a:ln>
                  <a:noFill/>
                </a:ln>
                <a:solidFill>
                  <a:srgbClr val="008233"/>
                </a:solidFill>
                <a:effectLst/>
                <a:uLnTx/>
                <a:uFillTx/>
                <a:latin typeface="Constantia"/>
                <a:ea typeface="宋体"/>
                <a:cs typeface="+mn-cs"/>
              </a:rPr>
              <a:t>Tailor the letter to the job description – employers know when you are using a generic letter.</a:t>
            </a:r>
          </a:p>
          <a:p>
            <a:pPr marL="274320" marR="0" lvl="0" indent="-274320" algn="l" defTabSz="914400" rtl="0" eaLnBrk="1" fontAlgn="auto" latinLnBrk="0" hangingPunct="1">
              <a:lnSpc>
                <a:spcPts val="2900"/>
              </a:lnSpc>
              <a:spcBef>
                <a:spcPct val="20000"/>
              </a:spcBef>
              <a:spcAft>
                <a:spcPts val="0"/>
              </a:spcAft>
              <a:buClr>
                <a:srgbClr val="008233"/>
              </a:buClr>
              <a:buSzPct val="95000"/>
              <a:buFont typeface="Wingdings 2"/>
              <a:buChar char=""/>
              <a:tabLst/>
              <a:defRPr/>
            </a:pPr>
            <a:r>
              <a:rPr kumimoji="0" lang="en-US" altLang="zh-CN" sz="2500" b="0" i="0" u="none" strike="noStrike" kern="1200" cap="none" spc="0" normalizeH="0" baseline="0" noProof="0" dirty="0">
                <a:ln>
                  <a:noFill/>
                </a:ln>
                <a:solidFill>
                  <a:srgbClr val="008233"/>
                </a:solidFill>
                <a:effectLst/>
                <a:uLnTx/>
                <a:uFillTx/>
                <a:latin typeface="Constantia"/>
                <a:ea typeface="宋体"/>
                <a:cs typeface="+mn-cs"/>
              </a:rPr>
              <a:t>Address the letter to a specific person – if possible.</a:t>
            </a:r>
          </a:p>
          <a:p>
            <a:pPr marL="274320" marR="0" lvl="0" indent="-274320" algn="l" defTabSz="914400" rtl="0" eaLnBrk="1" fontAlgn="auto" latinLnBrk="0" hangingPunct="1">
              <a:lnSpc>
                <a:spcPts val="2900"/>
              </a:lnSpc>
              <a:spcBef>
                <a:spcPct val="20000"/>
              </a:spcBef>
              <a:spcAft>
                <a:spcPts val="0"/>
              </a:spcAft>
              <a:buClr>
                <a:srgbClr val="008233"/>
              </a:buClr>
              <a:buSzPct val="95000"/>
              <a:buFont typeface="Wingdings 2"/>
              <a:buChar char=""/>
              <a:tabLst/>
              <a:defRPr/>
            </a:pPr>
            <a:r>
              <a:rPr kumimoji="0" lang="en-US" altLang="zh-CN" sz="2500" b="0" i="0" u="none" strike="noStrike" kern="1200" cap="none" spc="0" normalizeH="0" baseline="0" noProof="0" dirty="0">
                <a:ln>
                  <a:noFill/>
                </a:ln>
                <a:solidFill>
                  <a:srgbClr val="008233"/>
                </a:solidFill>
                <a:effectLst/>
                <a:uLnTx/>
                <a:uFillTx/>
                <a:latin typeface="Constantia"/>
                <a:ea typeface="宋体"/>
                <a:cs typeface="+mn-cs"/>
              </a:rPr>
              <a:t>Give enough information to interest the reader, don’t overwhelm.</a:t>
            </a:r>
          </a:p>
          <a:p>
            <a:pPr marL="274320" marR="0" lvl="0" indent="-274320" algn="l" defTabSz="914400" rtl="0" eaLnBrk="1" fontAlgn="auto" latinLnBrk="0" hangingPunct="1">
              <a:lnSpc>
                <a:spcPts val="2900"/>
              </a:lnSpc>
              <a:spcBef>
                <a:spcPct val="20000"/>
              </a:spcBef>
              <a:spcAft>
                <a:spcPts val="0"/>
              </a:spcAft>
              <a:buClr>
                <a:srgbClr val="008233"/>
              </a:buClr>
              <a:buSzPct val="95000"/>
              <a:buFont typeface="Wingdings 2"/>
              <a:buChar char=""/>
              <a:tabLst/>
              <a:defRPr/>
            </a:pPr>
            <a:r>
              <a:rPr kumimoji="0" lang="en-US" altLang="zh-CN" sz="2500" b="0" i="0" u="none" strike="noStrike" kern="1200" cap="none" spc="0" normalizeH="0" baseline="0" noProof="0" dirty="0">
                <a:ln>
                  <a:noFill/>
                </a:ln>
                <a:solidFill>
                  <a:srgbClr val="008233"/>
                </a:solidFill>
                <a:effectLst/>
                <a:uLnTx/>
                <a:uFillTx/>
                <a:latin typeface="Constantia"/>
                <a:ea typeface="宋体"/>
                <a:cs typeface="+mn-cs"/>
              </a:rPr>
              <a:t>Answer an ad if you have 50% of the skills or                           background that the ad requires.</a:t>
            </a:r>
          </a:p>
          <a:p>
            <a:pPr marL="274320" marR="0" lvl="0" indent="-274320" algn="l" defTabSz="914400" rtl="0" eaLnBrk="1" fontAlgn="auto" latinLnBrk="0" hangingPunct="1">
              <a:lnSpc>
                <a:spcPts val="2900"/>
              </a:lnSpc>
              <a:spcBef>
                <a:spcPct val="20000"/>
              </a:spcBef>
              <a:spcAft>
                <a:spcPts val="0"/>
              </a:spcAft>
              <a:buClr>
                <a:srgbClr val="008233"/>
              </a:buClr>
              <a:buSzPct val="95000"/>
              <a:buFont typeface="Wingdings 2"/>
              <a:buChar char=""/>
              <a:tabLst/>
              <a:defRPr/>
            </a:pPr>
            <a:r>
              <a:rPr kumimoji="0" lang="en-US" altLang="zh-CN" sz="2500" b="0" i="0" u="none" strike="noStrike" kern="1200" cap="none" spc="0" normalizeH="0" baseline="0" noProof="0" dirty="0">
                <a:ln>
                  <a:noFill/>
                </a:ln>
                <a:solidFill>
                  <a:srgbClr val="008233"/>
                </a:solidFill>
                <a:effectLst/>
                <a:uLnTx/>
                <a:uFillTx/>
                <a:latin typeface="Constantia"/>
                <a:ea typeface="宋体"/>
                <a:cs typeface="+mn-cs"/>
              </a:rPr>
              <a:t>Mention the person who referred you if appropriate.</a:t>
            </a:r>
          </a:p>
        </p:txBody>
      </p:sp>
    </p:spTree>
    <p:extLst>
      <p:ext uri="{BB962C8B-B14F-4D97-AF65-F5344CB8AC3E}">
        <p14:creationId xmlns:p14="http://schemas.microsoft.com/office/powerpoint/2010/main" val="156092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43" y="5672261"/>
            <a:ext cx="1518314" cy="650707"/>
          </a:xfrm>
          <a:prstGeom prst="rect">
            <a:avLst/>
          </a:prstGeom>
        </p:spPr>
      </p:pic>
      <p:sp>
        <p:nvSpPr>
          <p:cNvPr id="5" name="Rectangle 4"/>
          <p:cNvSpPr/>
          <p:nvPr/>
        </p:nvSpPr>
        <p:spPr>
          <a:xfrm>
            <a:off x="147906" y="161823"/>
            <a:ext cx="1041400" cy="5409638"/>
          </a:xfrm>
          <a:prstGeom prst="rect">
            <a:avLst/>
          </a:prstGeom>
          <a:gradFill flip="none" rotWithShape="1">
            <a:gsLst>
              <a:gs pos="0">
                <a:srgbClr val="4D4D4D">
                  <a:shade val="30000"/>
                  <a:satMod val="115000"/>
                </a:srgbClr>
              </a:gs>
              <a:gs pos="50000">
                <a:srgbClr val="4D4D4D">
                  <a:shade val="67500"/>
                  <a:satMod val="115000"/>
                </a:srgbClr>
              </a:gs>
              <a:gs pos="100000">
                <a:srgbClr val="4D4D4D">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2400" dirty="0">
              <a:solidFill>
                <a:prstClr val="white"/>
              </a:solidFill>
            </a:endParaRPr>
          </a:p>
        </p:txBody>
      </p:sp>
      <p:sp>
        <p:nvSpPr>
          <p:cNvPr id="6" name="TextBox 5"/>
          <p:cNvSpPr txBox="1"/>
          <p:nvPr/>
        </p:nvSpPr>
        <p:spPr>
          <a:xfrm rot="16200000">
            <a:off x="-1821309" y="2393987"/>
            <a:ext cx="4791879" cy="535531"/>
          </a:xfrm>
          <a:prstGeom prst="rect">
            <a:avLst/>
          </a:prstGeom>
          <a:noFill/>
        </p:spPr>
        <p:txBody>
          <a:bodyPr wrap="square">
            <a:spAutoFit/>
          </a:bodyPr>
          <a:lstStyle/>
          <a:p>
            <a:pPr lvl="0" algn="r" eaLnBrk="0" hangingPunct="0">
              <a:lnSpc>
                <a:spcPct val="90000"/>
              </a:lnSpc>
              <a:defRPr/>
            </a:pPr>
            <a:r>
              <a:rPr lang="en-US" sz="3200" b="1" dirty="0">
                <a:ln w="12700">
                  <a:solidFill>
                    <a:srgbClr val="008233">
                      <a:satMod val="155000"/>
                    </a:srgbClr>
                  </a:solidFill>
                  <a:prstDash val="solid"/>
                </a:ln>
                <a:solidFill>
                  <a:srgbClr val="DBF5F9">
                    <a:tint val="85000"/>
                    <a:satMod val="155000"/>
                  </a:srgbClr>
                </a:solidFill>
                <a:effectLst>
                  <a:glow rad="101600">
                    <a:srgbClr val="008233">
                      <a:satMod val="175000"/>
                      <a:alpha val="40000"/>
                    </a:srgb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a typeface="SimSun" pitchFamily="2" charset="-122"/>
              </a:rPr>
              <a:t>COVER LETTER HOW TO</a:t>
            </a:r>
          </a:p>
        </p:txBody>
      </p:sp>
      <p:sp>
        <p:nvSpPr>
          <p:cNvPr id="7" name="Rectangle 2"/>
          <p:cNvSpPr txBox="1">
            <a:spLocks noChangeArrowheads="1"/>
          </p:cNvSpPr>
          <p:nvPr/>
        </p:nvSpPr>
        <p:spPr>
          <a:xfrm>
            <a:off x="1295400" y="265813"/>
            <a:ext cx="7467600" cy="914400"/>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5000" b="0" i="0" u="none" strike="noStrike" kern="1200" cap="none" spc="0" normalizeH="0" baseline="0" noProof="0" dirty="0">
                <a:ln>
                  <a:noFill/>
                </a:ln>
                <a:solidFill>
                  <a:srgbClr val="333333"/>
                </a:solidFill>
                <a:effectLst>
                  <a:outerShdw blurRad="38100" dist="38100" dir="2700000" algn="tl">
                    <a:srgbClr val="000000">
                      <a:alpha val="43137"/>
                    </a:srgbClr>
                  </a:outerShdw>
                </a:effectLst>
                <a:uLnTx/>
                <a:uFillTx/>
                <a:latin typeface="Calibri"/>
                <a:cs typeface="+mj-cs"/>
              </a:rPr>
              <a:t>Contents – </a:t>
            </a:r>
            <a:r>
              <a:rPr kumimoji="0" lang="en-US" altLang="zh-CN" sz="4400" b="0" i="0" u="none" strike="noStrike" kern="1200" cap="none" spc="0" normalizeH="0" baseline="0" noProof="0" dirty="0">
                <a:ln>
                  <a:noFill/>
                </a:ln>
                <a:solidFill>
                  <a:srgbClr val="333333"/>
                </a:solidFill>
                <a:effectLst>
                  <a:outerShdw blurRad="38100" dist="38100" dir="2700000" algn="tl">
                    <a:srgbClr val="000000">
                      <a:alpha val="43137"/>
                    </a:srgbClr>
                  </a:outerShdw>
                </a:effectLst>
                <a:uLnTx/>
                <a:uFillTx/>
                <a:latin typeface="Calibri"/>
                <a:cs typeface="+mj-cs"/>
              </a:rPr>
              <a:t>Contact &amp; Salutation</a:t>
            </a:r>
          </a:p>
        </p:txBody>
      </p:sp>
      <p:sp>
        <p:nvSpPr>
          <p:cNvPr id="8" name="Rectangle 3"/>
          <p:cNvSpPr txBox="1">
            <a:spLocks noChangeArrowheads="1"/>
          </p:cNvSpPr>
          <p:nvPr/>
        </p:nvSpPr>
        <p:spPr>
          <a:xfrm>
            <a:off x="1295400" y="1256413"/>
            <a:ext cx="7848600" cy="2971800"/>
          </a:xfrm>
          <a:prstGeom prst="rect">
            <a:avLst/>
          </a:prstGeom>
        </p:spPr>
        <p:txBody>
          <a:bodyPr vert="horz">
            <a:normAutofit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600" b="0" i="0" u="none" strike="noStrike" kern="1200" cap="none" spc="0" normalizeH="0" baseline="0" noProof="0" dirty="0">
                <a:ln>
                  <a:noFill/>
                </a:ln>
                <a:solidFill>
                  <a:srgbClr val="008233"/>
                </a:solidFill>
                <a:effectLst/>
                <a:uLnTx/>
                <a:uFillTx/>
                <a:latin typeface="Constantia"/>
                <a:cs typeface="+mn-cs"/>
              </a:rPr>
              <a:t>Your address, city, state, zip, and telephone number (</a:t>
            </a:r>
            <a:r>
              <a:rPr kumimoji="0" lang="en-US" altLang="zh-CN" sz="2000" b="0" i="0" u="none" strike="noStrike" kern="1200" cap="none" spc="0" normalizeH="0" baseline="0" noProof="0" dirty="0">
                <a:ln>
                  <a:noFill/>
                </a:ln>
                <a:solidFill>
                  <a:srgbClr val="008233"/>
                </a:solidFill>
                <a:effectLst/>
                <a:uLnTx/>
                <a:uFillTx/>
                <a:latin typeface="Constantia"/>
                <a:cs typeface="+mn-cs"/>
              </a:rPr>
              <a:t>if you resume contains a header with this information make your cover letter to match</a:t>
            </a:r>
            <a:r>
              <a:rPr kumimoji="0" lang="en-US" altLang="zh-CN" sz="2600" b="0" i="0" u="none" strike="noStrike" kern="1200" cap="none" spc="0" normalizeH="0" baseline="0" noProof="0" dirty="0">
                <a:ln>
                  <a:noFill/>
                </a:ln>
                <a:solidFill>
                  <a:srgbClr val="008233"/>
                </a:solidFill>
                <a:effectLst/>
                <a:uLnTx/>
                <a:uFillTx/>
                <a:latin typeface="Constantia"/>
                <a:cs typeface="+mn-cs"/>
              </a:rPr>
              <a:t>).</a:t>
            </a: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600" b="0" i="0" u="none" strike="noStrike" kern="1200" cap="none" spc="0" normalizeH="0" baseline="0" noProof="0" dirty="0">
                <a:ln>
                  <a:noFill/>
                </a:ln>
                <a:solidFill>
                  <a:srgbClr val="008233"/>
                </a:solidFill>
                <a:effectLst/>
                <a:uLnTx/>
                <a:uFillTx/>
                <a:latin typeface="Constantia"/>
                <a:cs typeface="+mn-cs"/>
              </a:rPr>
              <a:t>Date.</a:t>
            </a: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600" b="0" i="0" u="none" strike="noStrike" kern="1200" cap="none" spc="0" normalizeH="0" baseline="0" noProof="0" dirty="0">
                <a:ln>
                  <a:noFill/>
                </a:ln>
                <a:solidFill>
                  <a:srgbClr val="008233"/>
                </a:solidFill>
                <a:effectLst/>
                <a:uLnTx/>
                <a:uFillTx/>
                <a:latin typeface="Constantia"/>
                <a:cs typeface="+mn-cs"/>
              </a:rPr>
              <a:t>Name, title, company, address, city, state, and zip of</a:t>
            </a:r>
          </a:p>
          <a:p>
            <a:pPr marL="640080" marR="0" lvl="1" indent="-246888" algn="l" defTabSz="914400" rtl="0" eaLnBrk="1" fontAlgn="auto" latinLnBrk="0" hangingPunct="1">
              <a:lnSpc>
                <a:spcPct val="100000"/>
              </a:lnSpc>
              <a:spcBef>
                <a:spcPct val="20000"/>
              </a:spcBef>
              <a:spcAft>
                <a:spcPts val="0"/>
              </a:spcAft>
              <a:buClr>
                <a:srgbClr val="008233"/>
              </a:buClr>
              <a:buSzPct val="85000"/>
              <a:buFontTx/>
              <a:buNone/>
              <a:tabLst/>
              <a:defRPr/>
            </a:pPr>
            <a:r>
              <a:rPr kumimoji="0" lang="en-US" altLang="zh-CN" sz="2400" b="0" i="0" u="none" strike="noStrike" kern="1200" cap="none" spc="0" normalizeH="0" baseline="0" noProof="0" dirty="0">
                <a:ln>
                  <a:noFill/>
                </a:ln>
                <a:solidFill>
                  <a:srgbClr val="008233"/>
                </a:solidFill>
                <a:effectLst/>
                <a:uLnTx/>
                <a:uFillTx/>
                <a:latin typeface="Constantia"/>
                <a:cs typeface="+mn-cs"/>
              </a:rPr>
              <a:t>person you’re writing to.</a:t>
            </a: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600" b="0" i="0" u="none" strike="noStrike" kern="1200" cap="none" spc="0" normalizeH="0" baseline="0" noProof="0" dirty="0">
                <a:ln>
                  <a:noFill/>
                </a:ln>
                <a:solidFill>
                  <a:srgbClr val="008233"/>
                </a:solidFill>
                <a:effectLst/>
                <a:uLnTx/>
                <a:uFillTx/>
                <a:latin typeface="Constantia"/>
                <a:cs typeface="+mn-cs"/>
              </a:rPr>
              <a:t>Greeting, followed by a colon:</a:t>
            </a:r>
          </a:p>
        </p:txBody>
      </p:sp>
    </p:spTree>
    <p:extLst>
      <p:ext uri="{BB962C8B-B14F-4D97-AF65-F5344CB8AC3E}">
        <p14:creationId xmlns:p14="http://schemas.microsoft.com/office/powerpoint/2010/main" val="156092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43" y="5672261"/>
            <a:ext cx="1518314" cy="650707"/>
          </a:xfrm>
          <a:prstGeom prst="rect">
            <a:avLst/>
          </a:prstGeom>
        </p:spPr>
      </p:pic>
      <p:sp>
        <p:nvSpPr>
          <p:cNvPr id="5" name="Rectangle 4"/>
          <p:cNvSpPr/>
          <p:nvPr/>
        </p:nvSpPr>
        <p:spPr>
          <a:xfrm>
            <a:off x="147906" y="161823"/>
            <a:ext cx="1041400" cy="5409638"/>
          </a:xfrm>
          <a:prstGeom prst="rect">
            <a:avLst/>
          </a:prstGeom>
          <a:gradFill flip="none" rotWithShape="1">
            <a:gsLst>
              <a:gs pos="0">
                <a:srgbClr val="4D4D4D">
                  <a:shade val="30000"/>
                  <a:satMod val="115000"/>
                </a:srgbClr>
              </a:gs>
              <a:gs pos="50000">
                <a:srgbClr val="4D4D4D">
                  <a:shade val="67500"/>
                  <a:satMod val="115000"/>
                </a:srgbClr>
              </a:gs>
              <a:gs pos="100000">
                <a:srgbClr val="4D4D4D">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2400" dirty="0">
              <a:solidFill>
                <a:prstClr val="white"/>
              </a:solidFill>
            </a:endParaRPr>
          </a:p>
        </p:txBody>
      </p:sp>
      <p:sp>
        <p:nvSpPr>
          <p:cNvPr id="6" name="TextBox 5"/>
          <p:cNvSpPr txBox="1"/>
          <p:nvPr/>
        </p:nvSpPr>
        <p:spPr>
          <a:xfrm rot="16200000">
            <a:off x="-1821309" y="2393987"/>
            <a:ext cx="4791879" cy="535531"/>
          </a:xfrm>
          <a:prstGeom prst="rect">
            <a:avLst/>
          </a:prstGeom>
          <a:noFill/>
        </p:spPr>
        <p:txBody>
          <a:bodyPr wrap="square">
            <a:spAutoFit/>
          </a:bodyPr>
          <a:lstStyle/>
          <a:p>
            <a:pPr lvl="0" algn="r" eaLnBrk="0" hangingPunct="0">
              <a:lnSpc>
                <a:spcPct val="90000"/>
              </a:lnSpc>
              <a:defRPr/>
            </a:pPr>
            <a:r>
              <a:rPr lang="en-US" sz="3200" b="1" dirty="0">
                <a:ln w="12700">
                  <a:solidFill>
                    <a:srgbClr val="008233">
                      <a:satMod val="155000"/>
                    </a:srgbClr>
                  </a:solidFill>
                  <a:prstDash val="solid"/>
                </a:ln>
                <a:solidFill>
                  <a:srgbClr val="DBF5F9">
                    <a:tint val="85000"/>
                    <a:satMod val="155000"/>
                  </a:srgbClr>
                </a:solidFill>
                <a:effectLst>
                  <a:glow rad="101600">
                    <a:srgbClr val="008233">
                      <a:satMod val="175000"/>
                      <a:alpha val="40000"/>
                    </a:srgb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a typeface="SimSun" pitchFamily="2" charset="-122"/>
              </a:rPr>
              <a:t>COVER LETTER HOW TO</a:t>
            </a:r>
          </a:p>
        </p:txBody>
      </p:sp>
      <p:sp>
        <p:nvSpPr>
          <p:cNvPr id="7" name="Rectangle 2"/>
          <p:cNvSpPr txBox="1">
            <a:spLocks noChangeArrowheads="1"/>
          </p:cNvSpPr>
          <p:nvPr/>
        </p:nvSpPr>
        <p:spPr>
          <a:xfrm>
            <a:off x="1392977" y="169219"/>
            <a:ext cx="5504780" cy="802526"/>
          </a:xfrm>
          <a:prstGeom prst="rect">
            <a:avLst/>
          </a:prstGeom>
        </p:spPr>
        <p:txBody>
          <a:bodyPr vert="horz" lIns="0" rIns="0" bIns="0" anchor="b">
            <a:normAutofit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5000" b="0" i="0" u="none" strike="noStrike" kern="1200" cap="none" spc="0" normalizeH="0" baseline="0" noProof="0" dirty="0">
                <a:ln>
                  <a:noFill/>
                </a:ln>
                <a:solidFill>
                  <a:srgbClr val="333333"/>
                </a:solidFill>
                <a:effectLst>
                  <a:outerShdw blurRad="38100" dist="38100" dir="2700000" algn="tl">
                    <a:srgbClr val="000000">
                      <a:alpha val="43137"/>
                    </a:srgbClr>
                  </a:outerShdw>
                </a:effectLst>
                <a:uLnTx/>
                <a:uFillTx/>
                <a:latin typeface="Calibri"/>
                <a:cs typeface="+mj-cs"/>
              </a:rPr>
              <a:t>Contents - Body</a:t>
            </a:r>
          </a:p>
        </p:txBody>
      </p:sp>
      <p:sp>
        <p:nvSpPr>
          <p:cNvPr id="8" name="Rectangle 3"/>
          <p:cNvSpPr txBox="1">
            <a:spLocks noChangeArrowheads="1"/>
          </p:cNvSpPr>
          <p:nvPr/>
        </p:nvSpPr>
        <p:spPr>
          <a:xfrm>
            <a:off x="1528811" y="969455"/>
            <a:ext cx="7235687" cy="5145155"/>
          </a:xfrm>
          <a:prstGeom prst="rect">
            <a:avLst/>
          </a:prstGeom>
        </p:spPr>
        <p:txBody>
          <a:bodyPr vert="horz">
            <a:normAutofit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600" b="1" i="0" u="none" strike="noStrike" kern="1200" cap="none" spc="0" normalizeH="0" baseline="0" noProof="0" dirty="0">
                <a:ln>
                  <a:noFill/>
                </a:ln>
                <a:solidFill>
                  <a:srgbClr val="008233"/>
                </a:solidFill>
                <a:effectLst/>
                <a:uLnTx/>
                <a:uFillTx/>
                <a:latin typeface="Constantia"/>
                <a:ea typeface="宋体"/>
                <a:cs typeface="+mn-cs"/>
              </a:rPr>
              <a:t>Paragraph 1</a:t>
            </a:r>
          </a:p>
          <a:p>
            <a:pPr marL="640080" marR="0" lvl="1" indent="-246888" algn="l" defTabSz="914400" rtl="0" eaLnBrk="1" fontAlgn="auto" latinLnBrk="0" hangingPunct="1">
              <a:lnSpc>
                <a:spcPct val="100000"/>
              </a:lnSpc>
              <a:spcBef>
                <a:spcPct val="20000"/>
              </a:spcBef>
              <a:spcAft>
                <a:spcPts val="0"/>
              </a:spcAft>
              <a:buClr>
                <a:srgbClr val="008233"/>
              </a:buClr>
              <a:buSzPct val="85000"/>
              <a:buFont typeface="Wingdings 2"/>
              <a:buChar char=""/>
              <a:tabLst/>
              <a:defRPr/>
            </a:pPr>
            <a:r>
              <a:rPr kumimoji="0" lang="en-US" altLang="zh-CN" sz="2400" b="0" i="0" u="none" strike="noStrike" kern="1200" cap="none" spc="0" normalizeH="0" baseline="0" noProof="0" dirty="0">
                <a:ln>
                  <a:noFill/>
                </a:ln>
                <a:solidFill>
                  <a:srgbClr val="008233"/>
                </a:solidFill>
                <a:effectLst/>
                <a:uLnTx/>
                <a:uFillTx/>
                <a:latin typeface="Constantia"/>
                <a:ea typeface="宋体"/>
                <a:cs typeface="+mn-cs"/>
              </a:rPr>
              <a:t>What you want.</a:t>
            </a:r>
          </a:p>
          <a:p>
            <a:pPr marL="640080" marR="0" lvl="1" indent="-246888" algn="l" defTabSz="914400" rtl="0" eaLnBrk="1" fontAlgn="auto" latinLnBrk="0" hangingPunct="1">
              <a:lnSpc>
                <a:spcPct val="100000"/>
              </a:lnSpc>
              <a:spcBef>
                <a:spcPct val="20000"/>
              </a:spcBef>
              <a:spcAft>
                <a:spcPts val="0"/>
              </a:spcAft>
              <a:buClr>
                <a:srgbClr val="008233"/>
              </a:buClr>
              <a:buSzPct val="85000"/>
              <a:buFont typeface="Wingdings 2"/>
              <a:buChar char=""/>
              <a:tabLst/>
              <a:defRPr/>
            </a:pPr>
            <a:r>
              <a:rPr kumimoji="0" lang="en-US" altLang="zh-CN" sz="2400" b="0" i="0" u="none" strike="noStrike" kern="1200" cap="none" spc="0" normalizeH="0" baseline="0" noProof="0" dirty="0">
                <a:ln>
                  <a:noFill/>
                </a:ln>
                <a:solidFill>
                  <a:srgbClr val="008233"/>
                </a:solidFill>
                <a:effectLst/>
                <a:uLnTx/>
                <a:uFillTx/>
                <a:latin typeface="Constantia"/>
                <a:ea typeface="宋体"/>
                <a:cs typeface="+mn-cs"/>
              </a:rPr>
              <a:t>How you know about the organization.</a:t>
            </a:r>
          </a:p>
          <a:p>
            <a:pPr marL="640080" marR="0" lvl="1" indent="-246888" algn="l" defTabSz="914400" rtl="0" eaLnBrk="1" fontAlgn="auto" latinLnBrk="0" hangingPunct="1">
              <a:lnSpc>
                <a:spcPct val="100000"/>
              </a:lnSpc>
              <a:spcBef>
                <a:spcPct val="20000"/>
              </a:spcBef>
              <a:spcAft>
                <a:spcPts val="0"/>
              </a:spcAft>
              <a:buClr>
                <a:srgbClr val="008233"/>
              </a:buClr>
              <a:buSzPct val="85000"/>
              <a:buFont typeface="Wingdings 2"/>
              <a:buChar char=""/>
              <a:tabLst/>
              <a:defRPr/>
            </a:pPr>
            <a:r>
              <a:rPr kumimoji="0" lang="en-US" altLang="zh-CN" sz="2400" b="0" i="0" u="none" strike="noStrike" kern="1200" cap="none" spc="0" normalizeH="0" baseline="0" noProof="0" dirty="0">
                <a:ln>
                  <a:noFill/>
                </a:ln>
                <a:solidFill>
                  <a:srgbClr val="008233"/>
                </a:solidFill>
                <a:effectLst/>
                <a:uLnTx/>
                <a:uFillTx/>
                <a:latin typeface="Constantia"/>
                <a:ea typeface="宋体"/>
                <a:cs typeface="+mn-cs"/>
              </a:rPr>
              <a:t>Mention enclosure of your resume.</a:t>
            </a: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600" b="1" i="0" u="none" strike="noStrike" kern="1200" cap="none" spc="0" normalizeH="0" baseline="0" noProof="0" dirty="0">
                <a:ln>
                  <a:noFill/>
                </a:ln>
                <a:solidFill>
                  <a:srgbClr val="008233"/>
                </a:solidFill>
                <a:effectLst/>
                <a:uLnTx/>
                <a:uFillTx/>
                <a:latin typeface="Constantia"/>
                <a:ea typeface="宋体"/>
                <a:cs typeface="+mn-cs"/>
              </a:rPr>
              <a:t>Paragraph 2</a:t>
            </a:r>
          </a:p>
          <a:p>
            <a:pPr marL="640080" marR="0" lvl="1" indent="-246888" algn="l" defTabSz="914400" rtl="0" eaLnBrk="1" fontAlgn="auto" latinLnBrk="0" hangingPunct="1">
              <a:lnSpc>
                <a:spcPct val="100000"/>
              </a:lnSpc>
              <a:spcBef>
                <a:spcPct val="20000"/>
              </a:spcBef>
              <a:spcAft>
                <a:spcPts val="0"/>
              </a:spcAft>
              <a:buClr>
                <a:srgbClr val="008233"/>
              </a:buClr>
              <a:buSzPct val="85000"/>
              <a:buFont typeface="Wingdings 2"/>
              <a:buChar char=""/>
              <a:tabLst/>
              <a:defRPr/>
            </a:pPr>
            <a:r>
              <a:rPr kumimoji="0" lang="en-US" altLang="zh-CN" sz="2400" b="0" i="0" u="none" strike="noStrike" kern="1200" cap="none" spc="0" normalizeH="0" baseline="0" noProof="0" dirty="0">
                <a:ln>
                  <a:noFill/>
                </a:ln>
                <a:solidFill>
                  <a:srgbClr val="008233"/>
                </a:solidFill>
                <a:effectLst/>
                <a:uLnTx/>
                <a:uFillTx/>
                <a:latin typeface="Constantia"/>
                <a:ea typeface="宋体"/>
                <a:cs typeface="+mn-cs"/>
              </a:rPr>
              <a:t>Concise overview of work history and skills</a:t>
            </a:r>
          </a:p>
          <a:p>
            <a:pPr marL="640080" marR="0" lvl="1" indent="-246888" algn="l" defTabSz="914400" rtl="0" eaLnBrk="1" fontAlgn="auto" latinLnBrk="0" hangingPunct="1">
              <a:lnSpc>
                <a:spcPct val="100000"/>
              </a:lnSpc>
              <a:spcBef>
                <a:spcPct val="20000"/>
              </a:spcBef>
              <a:spcAft>
                <a:spcPts val="0"/>
              </a:spcAft>
              <a:buClr>
                <a:srgbClr val="008233"/>
              </a:buClr>
              <a:buSzPct val="85000"/>
              <a:buFontTx/>
              <a:buNone/>
              <a:tabLst/>
              <a:defRPr/>
            </a:pPr>
            <a:r>
              <a:rPr kumimoji="0" lang="en-US" altLang="zh-CN" sz="2400" b="0" i="0" u="none" strike="noStrike" kern="1200" cap="none" spc="0" normalizeH="0" baseline="0" noProof="0" dirty="0">
                <a:ln>
                  <a:noFill/>
                </a:ln>
                <a:solidFill>
                  <a:srgbClr val="008233"/>
                </a:solidFill>
                <a:effectLst/>
                <a:uLnTx/>
                <a:uFillTx/>
                <a:latin typeface="Constantia"/>
                <a:ea typeface="宋体"/>
                <a:cs typeface="+mn-cs"/>
              </a:rPr>
              <a:t>	that will help you perform the job.</a:t>
            </a: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600" b="1" i="0" u="none" strike="noStrike" kern="1200" cap="none" spc="0" normalizeH="0" baseline="0" noProof="0" dirty="0">
                <a:ln>
                  <a:noFill/>
                </a:ln>
                <a:solidFill>
                  <a:srgbClr val="008233"/>
                </a:solidFill>
                <a:effectLst/>
                <a:uLnTx/>
                <a:uFillTx/>
                <a:latin typeface="Constantia"/>
                <a:ea typeface="宋体"/>
                <a:cs typeface="+mn-cs"/>
              </a:rPr>
              <a:t>Paragraph 3</a:t>
            </a:r>
          </a:p>
          <a:p>
            <a:pPr marL="640080" marR="0" lvl="1" indent="-246888" algn="l" defTabSz="914400" rtl="0" eaLnBrk="1" fontAlgn="auto" latinLnBrk="0" hangingPunct="1">
              <a:lnSpc>
                <a:spcPct val="100000"/>
              </a:lnSpc>
              <a:spcBef>
                <a:spcPct val="20000"/>
              </a:spcBef>
              <a:spcAft>
                <a:spcPts val="0"/>
              </a:spcAft>
              <a:buClr>
                <a:srgbClr val="008233"/>
              </a:buClr>
              <a:buSzPct val="85000"/>
              <a:buFont typeface="Wingdings 2"/>
              <a:buChar char=""/>
              <a:tabLst/>
              <a:defRPr/>
            </a:pPr>
            <a:r>
              <a:rPr kumimoji="0" lang="en-US" altLang="zh-CN" sz="2400" b="0" i="0" u="none" strike="noStrike" kern="1200" cap="none" spc="0" normalizeH="0" baseline="0" noProof="0" dirty="0">
                <a:ln>
                  <a:noFill/>
                </a:ln>
                <a:solidFill>
                  <a:srgbClr val="008233"/>
                </a:solidFill>
                <a:effectLst/>
                <a:uLnTx/>
                <a:uFillTx/>
                <a:latin typeface="Constantia"/>
                <a:ea typeface="宋体"/>
                <a:cs typeface="+mn-cs"/>
              </a:rPr>
              <a:t>State confidence in your ability.</a:t>
            </a:r>
          </a:p>
          <a:p>
            <a:pPr marL="640080" marR="0" lvl="1" indent="-246888" algn="l" defTabSz="914400" rtl="0" eaLnBrk="1" fontAlgn="auto" latinLnBrk="0" hangingPunct="1">
              <a:lnSpc>
                <a:spcPct val="100000"/>
              </a:lnSpc>
              <a:spcBef>
                <a:spcPct val="20000"/>
              </a:spcBef>
              <a:spcAft>
                <a:spcPts val="0"/>
              </a:spcAft>
              <a:buClr>
                <a:srgbClr val="008233"/>
              </a:buClr>
              <a:buSzPct val="85000"/>
              <a:buFont typeface="Wingdings 2"/>
              <a:buChar char=""/>
              <a:tabLst/>
              <a:defRPr/>
            </a:pPr>
            <a:r>
              <a:rPr kumimoji="0" lang="en-US" altLang="zh-CN" sz="2400" b="0" i="0" u="none" strike="noStrike" kern="1200" cap="none" spc="0" normalizeH="0" baseline="0" noProof="0" dirty="0">
                <a:ln>
                  <a:noFill/>
                </a:ln>
                <a:solidFill>
                  <a:srgbClr val="008233"/>
                </a:solidFill>
                <a:effectLst/>
                <a:uLnTx/>
                <a:uFillTx/>
                <a:latin typeface="Constantia"/>
                <a:ea typeface="宋体"/>
                <a:cs typeface="+mn-cs"/>
              </a:rPr>
              <a:t>Give information on how you can be contacted.</a:t>
            </a:r>
          </a:p>
          <a:p>
            <a:pPr marL="640080" marR="0" lvl="1" indent="-246888" algn="l" defTabSz="914400" rtl="0" eaLnBrk="1" fontAlgn="auto" latinLnBrk="0" hangingPunct="1">
              <a:lnSpc>
                <a:spcPct val="100000"/>
              </a:lnSpc>
              <a:spcBef>
                <a:spcPct val="20000"/>
              </a:spcBef>
              <a:spcAft>
                <a:spcPts val="0"/>
              </a:spcAft>
              <a:buClr>
                <a:srgbClr val="008233"/>
              </a:buClr>
              <a:buSzPct val="85000"/>
              <a:buFont typeface="Wingdings 2"/>
              <a:buChar char=""/>
              <a:tabLst/>
              <a:defRPr/>
            </a:pPr>
            <a:r>
              <a:rPr kumimoji="0" lang="en-US" altLang="zh-CN" sz="2400" b="0" i="0" u="none" strike="noStrike" kern="1200" cap="none" spc="0" normalizeH="0" baseline="0" noProof="0" dirty="0">
                <a:ln>
                  <a:noFill/>
                </a:ln>
                <a:solidFill>
                  <a:srgbClr val="008233"/>
                </a:solidFill>
                <a:effectLst/>
                <a:uLnTx/>
                <a:uFillTx/>
                <a:latin typeface="Constantia"/>
                <a:ea typeface="宋体"/>
                <a:cs typeface="+mn-cs"/>
              </a:rPr>
              <a:t>Express appreciation.</a:t>
            </a: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600" b="1" i="0" u="none" strike="noStrike" kern="1200" cap="none" spc="0" normalizeH="0" baseline="0" noProof="0" dirty="0">
                <a:ln>
                  <a:noFill/>
                </a:ln>
                <a:solidFill>
                  <a:srgbClr val="008233"/>
                </a:solidFill>
                <a:effectLst/>
                <a:uLnTx/>
                <a:uFillTx/>
                <a:latin typeface="Constantia"/>
                <a:ea typeface="宋体"/>
                <a:cs typeface="+mn-cs"/>
              </a:rPr>
              <a:t>Closing, signature, and typed name.</a:t>
            </a: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endParaRPr kumimoji="0" lang="en-US" altLang="zh-CN" sz="2600" b="0" i="0" u="none" strike="noStrike" kern="1200" cap="none" spc="0" normalizeH="0" baseline="0" noProof="0" dirty="0">
              <a:ln>
                <a:noFill/>
              </a:ln>
              <a:solidFill>
                <a:srgbClr val="008233"/>
              </a:solidFill>
              <a:effectLst/>
              <a:uLnTx/>
              <a:uFillTx/>
              <a:latin typeface="Constantia"/>
              <a:ea typeface="宋体"/>
              <a:cs typeface="+mn-cs"/>
            </a:endParaRPr>
          </a:p>
          <a:p>
            <a:pPr marL="393192" marR="0" lvl="1" indent="0" algn="l" defTabSz="914400" rtl="0" eaLnBrk="1" fontAlgn="auto" latinLnBrk="0" hangingPunct="1">
              <a:lnSpc>
                <a:spcPct val="100000"/>
              </a:lnSpc>
              <a:spcBef>
                <a:spcPct val="20000"/>
              </a:spcBef>
              <a:spcAft>
                <a:spcPts val="0"/>
              </a:spcAft>
              <a:buClr>
                <a:srgbClr val="008233"/>
              </a:buClr>
              <a:buSzPct val="85000"/>
              <a:buFont typeface="Wingdings 2"/>
              <a:buNone/>
              <a:tabLst/>
              <a:defRPr/>
            </a:pPr>
            <a:endParaRPr kumimoji="0" lang="en-US" altLang="zh-CN" sz="2400" b="0" i="0" u="none" strike="noStrike" kern="1200" cap="none" spc="0" normalizeH="0" baseline="0" noProof="0" dirty="0">
              <a:ln>
                <a:noFill/>
              </a:ln>
              <a:solidFill>
                <a:srgbClr val="008233"/>
              </a:solidFill>
              <a:effectLst/>
              <a:uLnTx/>
              <a:uFillTx/>
              <a:latin typeface="Constantia"/>
              <a:ea typeface="宋体"/>
              <a:cs typeface="+mn-cs"/>
            </a:endParaRPr>
          </a:p>
        </p:txBody>
      </p:sp>
    </p:spTree>
    <p:extLst>
      <p:ext uri="{BB962C8B-B14F-4D97-AF65-F5344CB8AC3E}">
        <p14:creationId xmlns:p14="http://schemas.microsoft.com/office/powerpoint/2010/main" val="156092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43" y="5672261"/>
            <a:ext cx="1518314" cy="650707"/>
          </a:xfrm>
          <a:prstGeom prst="rect">
            <a:avLst/>
          </a:prstGeom>
        </p:spPr>
      </p:pic>
      <p:sp>
        <p:nvSpPr>
          <p:cNvPr id="28" name="Rectangle 27"/>
          <p:cNvSpPr/>
          <p:nvPr/>
        </p:nvSpPr>
        <p:spPr>
          <a:xfrm>
            <a:off x="147906" y="161823"/>
            <a:ext cx="1041400" cy="5409638"/>
          </a:xfrm>
          <a:prstGeom prst="rect">
            <a:avLst/>
          </a:prstGeom>
          <a:gradFill flip="none" rotWithShape="1">
            <a:gsLst>
              <a:gs pos="0">
                <a:srgbClr val="4D4D4D">
                  <a:shade val="30000"/>
                  <a:satMod val="115000"/>
                </a:srgbClr>
              </a:gs>
              <a:gs pos="50000">
                <a:srgbClr val="4D4D4D">
                  <a:shade val="67500"/>
                  <a:satMod val="115000"/>
                </a:srgbClr>
              </a:gs>
              <a:gs pos="100000">
                <a:srgbClr val="4D4D4D">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2400" dirty="0">
              <a:solidFill>
                <a:prstClr val="white"/>
              </a:solidFill>
            </a:endParaRPr>
          </a:p>
        </p:txBody>
      </p:sp>
      <p:sp>
        <p:nvSpPr>
          <p:cNvPr id="29" name="TextBox 28"/>
          <p:cNvSpPr txBox="1"/>
          <p:nvPr/>
        </p:nvSpPr>
        <p:spPr>
          <a:xfrm rot="16200000">
            <a:off x="-1821309" y="2369365"/>
            <a:ext cx="4791879" cy="584775"/>
          </a:xfrm>
          <a:prstGeom prst="rect">
            <a:avLst/>
          </a:prstGeom>
          <a:noFill/>
        </p:spPr>
        <p:txBody>
          <a:bodyPr wrap="square">
            <a:spAutoFit/>
          </a:bodyPr>
          <a:lstStyle/>
          <a:p>
            <a:pPr algn="r" fontAlgn="auto">
              <a:spcBef>
                <a:spcPts val="0"/>
              </a:spcBef>
              <a:spcAft>
                <a:spcPts val="0"/>
              </a:spcAft>
              <a:defRPr/>
            </a:pPr>
            <a:r>
              <a:rPr lang="en-US" sz="32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RESUME HOW TO</a:t>
            </a:r>
          </a:p>
        </p:txBody>
      </p:sp>
      <p:sp>
        <p:nvSpPr>
          <p:cNvPr id="9" name="Rectangle 1026"/>
          <p:cNvSpPr txBox="1">
            <a:spLocks noChangeArrowheads="1"/>
          </p:cNvSpPr>
          <p:nvPr/>
        </p:nvSpPr>
        <p:spPr>
          <a:xfrm>
            <a:off x="1447800" y="265813"/>
            <a:ext cx="7696200" cy="932688"/>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5000" b="0" i="0" u="none" strike="noStrike" kern="1200" cap="none" spc="0" normalizeH="0" baseline="0" noProof="0" dirty="0">
                <a:ln>
                  <a:noFill/>
                </a:ln>
                <a:solidFill>
                  <a:srgbClr val="333333"/>
                </a:solidFill>
                <a:effectLst>
                  <a:outerShdw blurRad="38100" dist="38100" dir="2700000" algn="tl">
                    <a:srgbClr val="000000">
                      <a:alpha val="43137"/>
                    </a:srgbClr>
                  </a:outerShdw>
                </a:effectLst>
                <a:uLnTx/>
                <a:uFillTx/>
                <a:latin typeface="Calibri"/>
                <a:cs typeface="+mj-cs"/>
              </a:rPr>
              <a:t>Writing An Effective Resume</a:t>
            </a:r>
          </a:p>
        </p:txBody>
      </p:sp>
      <p:sp>
        <p:nvSpPr>
          <p:cNvPr id="10" name="Rectangle 1027"/>
          <p:cNvSpPr txBox="1">
            <a:spLocks noChangeArrowheads="1"/>
          </p:cNvSpPr>
          <p:nvPr/>
        </p:nvSpPr>
        <p:spPr>
          <a:xfrm>
            <a:off x="1447800" y="1439293"/>
            <a:ext cx="7696200" cy="438912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396875" marR="0" lvl="0" indent="-396875" algn="l" defTabSz="914400" rtl="0" eaLnBrk="1" fontAlgn="auto" latinLnBrk="0" hangingPunct="1">
              <a:lnSpc>
                <a:spcPct val="100000"/>
              </a:lnSpc>
              <a:spcBef>
                <a:spcPct val="20000"/>
              </a:spcBef>
              <a:spcAft>
                <a:spcPts val="0"/>
              </a:spcAft>
              <a:buClr>
                <a:srgbClr val="008000"/>
              </a:buClr>
              <a:buSzPct val="95000"/>
              <a:buFont typeface="Wingdings" panose="05000000000000000000" pitchFamily="2" charset="2"/>
              <a:buChar char="q"/>
              <a:tabLst/>
              <a:defRPr/>
            </a:pPr>
            <a:r>
              <a:rPr kumimoji="0" lang="en-US" altLang="zh-CN" sz="2600" b="0" i="0" u="none" strike="noStrike" kern="1200" cap="none" spc="0" normalizeH="0" baseline="0" noProof="0" dirty="0">
                <a:ln>
                  <a:noFill/>
                </a:ln>
                <a:solidFill>
                  <a:srgbClr val="008233"/>
                </a:solidFill>
                <a:effectLst/>
                <a:uLnTx/>
                <a:uFillTx/>
                <a:latin typeface="Constantia"/>
                <a:cs typeface="+mn-cs"/>
              </a:rPr>
              <a:t>What information should be in a resume?</a:t>
            </a:r>
          </a:p>
          <a:p>
            <a:pPr marL="396875" marR="0" lvl="0" indent="-396875" algn="l" defTabSz="914400" rtl="0" eaLnBrk="1" fontAlgn="auto" latinLnBrk="0" hangingPunct="1">
              <a:lnSpc>
                <a:spcPct val="100000"/>
              </a:lnSpc>
              <a:spcBef>
                <a:spcPct val="20000"/>
              </a:spcBef>
              <a:spcAft>
                <a:spcPts val="0"/>
              </a:spcAft>
              <a:buClr>
                <a:srgbClr val="008000"/>
              </a:buClr>
              <a:buSzPct val="95000"/>
              <a:buFont typeface="Wingdings" panose="05000000000000000000" pitchFamily="2" charset="2"/>
              <a:buChar char="q"/>
              <a:tabLst/>
              <a:defRPr/>
            </a:pPr>
            <a:endParaRPr kumimoji="0" lang="en-US" altLang="zh-CN" sz="2600" b="0" i="0" u="none" strike="noStrike" kern="1200" cap="none" spc="0" normalizeH="0" baseline="0" noProof="0" dirty="0">
              <a:ln>
                <a:noFill/>
              </a:ln>
              <a:solidFill>
                <a:srgbClr val="008233"/>
              </a:solidFill>
              <a:effectLst/>
              <a:uLnTx/>
              <a:uFillTx/>
              <a:latin typeface="Constantia"/>
              <a:cs typeface="+mn-cs"/>
            </a:endParaRPr>
          </a:p>
          <a:p>
            <a:pPr marL="396875" marR="0" lvl="0" indent="-396875" algn="l" defTabSz="914400" rtl="0" eaLnBrk="1" fontAlgn="auto" latinLnBrk="0" hangingPunct="1">
              <a:lnSpc>
                <a:spcPct val="100000"/>
              </a:lnSpc>
              <a:spcBef>
                <a:spcPct val="20000"/>
              </a:spcBef>
              <a:spcAft>
                <a:spcPts val="0"/>
              </a:spcAft>
              <a:buClr>
                <a:srgbClr val="008000"/>
              </a:buClr>
              <a:buSzPct val="95000"/>
              <a:buFont typeface="Wingdings" panose="05000000000000000000" pitchFamily="2" charset="2"/>
              <a:buChar char="q"/>
              <a:tabLst/>
              <a:defRPr/>
            </a:pPr>
            <a:r>
              <a:rPr kumimoji="0" lang="en-US" altLang="zh-CN" sz="2600" b="0" i="0" u="none" strike="noStrike" kern="1200" cap="none" spc="0" normalizeH="0" baseline="0" noProof="0" dirty="0">
                <a:ln>
                  <a:noFill/>
                </a:ln>
                <a:solidFill>
                  <a:srgbClr val="008233"/>
                </a:solidFill>
                <a:effectLst/>
                <a:uLnTx/>
                <a:uFillTx/>
                <a:latin typeface="Constantia"/>
                <a:cs typeface="+mn-cs"/>
              </a:rPr>
              <a:t>Characteristics of a successful resume.</a:t>
            </a:r>
          </a:p>
          <a:p>
            <a:pPr marL="396875" marR="0" lvl="0" indent="-396875" algn="l" defTabSz="914400" rtl="0" eaLnBrk="1" fontAlgn="auto" latinLnBrk="0" hangingPunct="1">
              <a:lnSpc>
                <a:spcPct val="100000"/>
              </a:lnSpc>
              <a:spcBef>
                <a:spcPct val="20000"/>
              </a:spcBef>
              <a:spcAft>
                <a:spcPts val="0"/>
              </a:spcAft>
              <a:buClr>
                <a:srgbClr val="008000"/>
              </a:buClr>
              <a:buSzPct val="95000"/>
              <a:buFont typeface="Wingdings" panose="05000000000000000000" pitchFamily="2" charset="2"/>
              <a:buChar char="q"/>
              <a:tabLst/>
              <a:defRPr/>
            </a:pPr>
            <a:endParaRPr kumimoji="0" lang="en-US" altLang="zh-CN" sz="2600" b="0" i="0" u="none" strike="noStrike" kern="1200" cap="none" spc="0" normalizeH="0" baseline="0" noProof="0" dirty="0">
              <a:ln>
                <a:noFill/>
              </a:ln>
              <a:solidFill>
                <a:srgbClr val="008233"/>
              </a:solidFill>
              <a:effectLst/>
              <a:uLnTx/>
              <a:uFillTx/>
              <a:latin typeface="Constantia"/>
              <a:cs typeface="+mn-cs"/>
            </a:endParaRPr>
          </a:p>
          <a:p>
            <a:pPr marL="396875" marR="0" lvl="0" indent="-396875" algn="l" defTabSz="914400" rtl="0" eaLnBrk="1" fontAlgn="auto" latinLnBrk="0" hangingPunct="1">
              <a:lnSpc>
                <a:spcPct val="100000"/>
              </a:lnSpc>
              <a:spcBef>
                <a:spcPct val="20000"/>
              </a:spcBef>
              <a:spcAft>
                <a:spcPts val="0"/>
              </a:spcAft>
              <a:buClr>
                <a:srgbClr val="008000"/>
              </a:buClr>
              <a:buSzPct val="95000"/>
              <a:buFont typeface="Wingdings" panose="05000000000000000000" pitchFamily="2" charset="2"/>
              <a:buChar char="q"/>
              <a:tabLst/>
              <a:defRPr/>
            </a:pPr>
            <a:r>
              <a:rPr kumimoji="0" lang="en-US" altLang="zh-CN" sz="2600" b="0" i="0" u="none" strike="noStrike" kern="1200" cap="none" spc="0" normalizeH="0" baseline="0" noProof="0" dirty="0">
                <a:ln>
                  <a:noFill/>
                </a:ln>
                <a:solidFill>
                  <a:srgbClr val="008233"/>
                </a:solidFill>
                <a:effectLst/>
                <a:uLnTx/>
                <a:uFillTx/>
                <a:latin typeface="Constantia"/>
                <a:cs typeface="+mn-cs"/>
              </a:rPr>
              <a:t>Functional, Chronological or Combination</a:t>
            </a:r>
          </a:p>
          <a:p>
            <a:pPr marL="396875" marR="0" lvl="0" indent="-396875" algn="l" defTabSz="914400" rtl="0" eaLnBrk="1" fontAlgn="auto" latinLnBrk="0" hangingPunct="1">
              <a:lnSpc>
                <a:spcPct val="100000"/>
              </a:lnSpc>
              <a:spcBef>
                <a:spcPct val="20000"/>
              </a:spcBef>
              <a:spcAft>
                <a:spcPts val="0"/>
              </a:spcAft>
              <a:buClr>
                <a:srgbClr val="008000"/>
              </a:buClr>
              <a:buSzPct val="95000"/>
              <a:buFont typeface="Wingdings" panose="05000000000000000000" pitchFamily="2" charset="2"/>
              <a:buChar char="q"/>
              <a:tabLst/>
              <a:defRPr/>
            </a:pPr>
            <a:endParaRPr kumimoji="0" lang="en-US" altLang="zh-CN" sz="2600" b="0" i="0" u="none" strike="noStrike" kern="1200" cap="none" spc="0" normalizeH="0" baseline="0" noProof="0" dirty="0">
              <a:ln>
                <a:noFill/>
              </a:ln>
              <a:solidFill>
                <a:srgbClr val="008233"/>
              </a:solidFill>
              <a:effectLst/>
              <a:uLnTx/>
              <a:uFillTx/>
              <a:latin typeface="Constantia"/>
              <a:cs typeface="+mn-cs"/>
            </a:endParaRPr>
          </a:p>
          <a:p>
            <a:pPr marL="396875" marR="0" lvl="0" indent="-396875" algn="l" defTabSz="914400" rtl="0" eaLnBrk="1" fontAlgn="auto" latinLnBrk="0" hangingPunct="1">
              <a:lnSpc>
                <a:spcPct val="100000"/>
              </a:lnSpc>
              <a:spcBef>
                <a:spcPct val="20000"/>
              </a:spcBef>
              <a:spcAft>
                <a:spcPts val="0"/>
              </a:spcAft>
              <a:buClr>
                <a:srgbClr val="008000"/>
              </a:buClr>
              <a:buSzPct val="95000"/>
              <a:buFont typeface="Wingdings" panose="05000000000000000000" pitchFamily="2" charset="2"/>
              <a:buChar char="q"/>
              <a:tabLst/>
              <a:defRPr/>
            </a:pPr>
            <a:r>
              <a:rPr kumimoji="0" lang="en-US" altLang="zh-CN" sz="2600" b="0" i="0" u="none" strike="noStrike" kern="1200" cap="none" spc="0" normalizeH="0" baseline="0" noProof="0" dirty="0">
                <a:ln>
                  <a:noFill/>
                </a:ln>
                <a:solidFill>
                  <a:srgbClr val="008233"/>
                </a:solidFill>
                <a:effectLst/>
                <a:uLnTx/>
                <a:uFillTx/>
                <a:latin typeface="Constantia"/>
                <a:cs typeface="+mn-cs"/>
              </a:rPr>
              <a:t>Scannable resume.</a:t>
            </a:r>
          </a:p>
        </p:txBody>
      </p:sp>
    </p:spTree>
    <p:extLst>
      <p:ext uri="{BB962C8B-B14F-4D97-AF65-F5344CB8AC3E}">
        <p14:creationId xmlns:p14="http://schemas.microsoft.com/office/powerpoint/2010/main" val="11657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42" y="5370287"/>
            <a:ext cx="2222921" cy="952682"/>
          </a:xfrm>
          <a:prstGeom prst="rect">
            <a:avLst/>
          </a:prstGeom>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2902" r="22197"/>
          <a:stretch/>
        </p:blipFill>
        <p:spPr>
          <a:xfrm>
            <a:off x="5490567" y="442408"/>
            <a:ext cx="3371191" cy="5973183"/>
          </a:xfrm>
          <a:prstGeom prst="rect">
            <a:avLst/>
          </a:prstGeom>
        </p:spPr>
      </p:pic>
      <p:sp>
        <p:nvSpPr>
          <p:cNvPr id="6" name="Title 3"/>
          <p:cNvSpPr txBox="1">
            <a:spLocks/>
          </p:cNvSpPr>
          <p:nvPr/>
        </p:nvSpPr>
        <p:spPr>
          <a:xfrm>
            <a:off x="76200" y="748431"/>
            <a:ext cx="7382204" cy="18288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b="1" spc="600" dirty="0">
                <a:solidFill>
                  <a:srgbClr val="333333"/>
                </a:solidFill>
                <a:effectLst>
                  <a:outerShdw blurRad="38100" dist="38100" dir="2700000" algn="tl">
                    <a:srgbClr val="000000">
                      <a:alpha val="43137"/>
                    </a:srgbClr>
                  </a:outerShdw>
                </a:effectLst>
                <a:latin typeface="Helvetica Narrow" pitchFamily="34" charset="0"/>
              </a:rPr>
              <a:t>Skills Used in Successful Interviewing</a:t>
            </a:r>
          </a:p>
        </p:txBody>
      </p:sp>
      <p:sp>
        <p:nvSpPr>
          <p:cNvPr id="7" name="Rectangle 3"/>
          <p:cNvSpPr txBox="1">
            <a:spLocks noChangeArrowheads="1"/>
          </p:cNvSpPr>
          <p:nvPr/>
        </p:nvSpPr>
        <p:spPr>
          <a:xfrm>
            <a:off x="76200" y="3189790"/>
            <a:ext cx="7620000" cy="1219200"/>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Clr>
                <a:srgbClr val="FFFFFF"/>
              </a:buClr>
              <a:buFont typeface="Wingdings 2"/>
              <a:buNone/>
              <a:defRPr/>
            </a:pPr>
            <a:r>
              <a:rPr lang="en-US" altLang="zh-CN" sz="3200" dirty="0">
                <a:solidFill>
                  <a:srgbClr val="333333"/>
                </a:solidFill>
                <a:effectLst>
                  <a:outerShdw blurRad="38100" dist="38100" dir="2700000" algn="tl">
                    <a:srgbClr val="000000">
                      <a:alpha val="43137"/>
                    </a:srgbClr>
                  </a:outerShdw>
                </a:effectLst>
                <a:latin typeface="Constantia"/>
              </a:rPr>
              <a:t>Surviving and Excelling in a Behavioral Based Interview</a:t>
            </a:r>
            <a:endParaRPr lang="en-US" altLang="zh-CN" sz="2800" b="1" dirty="0">
              <a:solidFill>
                <a:srgbClr val="333333"/>
              </a:solidFill>
              <a:latin typeface="Constantia"/>
            </a:endParaRPr>
          </a:p>
          <a:p>
            <a:pPr>
              <a:buClr>
                <a:srgbClr val="FFFFFF"/>
              </a:buClr>
              <a:defRPr/>
            </a:pPr>
            <a:endParaRPr lang="zh-CN" altLang="en-US" sz="2800" dirty="0">
              <a:solidFill>
                <a:srgbClr val="333333"/>
              </a:solidFill>
              <a:latin typeface="Constantia"/>
            </a:endParaRPr>
          </a:p>
        </p:txBody>
      </p:sp>
    </p:spTree>
    <p:extLst>
      <p:ext uri="{BB962C8B-B14F-4D97-AF65-F5344CB8AC3E}">
        <p14:creationId xmlns:p14="http://schemas.microsoft.com/office/powerpoint/2010/main" val="75302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43" y="5672261"/>
            <a:ext cx="1518314" cy="650707"/>
          </a:xfrm>
          <a:prstGeom prst="rect">
            <a:avLst/>
          </a:prstGeom>
        </p:spPr>
      </p:pic>
      <p:sp>
        <p:nvSpPr>
          <p:cNvPr id="5" name="Rectangle 4"/>
          <p:cNvSpPr/>
          <p:nvPr/>
        </p:nvSpPr>
        <p:spPr>
          <a:xfrm>
            <a:off x="147906" y="161823"/>
            <a:ext cx="1041400" cy="5409638"/>
          </a:xfrm>
          <a:prstGeom prst="rect">
            <a:avLst/>
          </a:prstGeom>
          <a:gradFill flip="none" rotWithShape="1">
            <a:gsLst>
              <a:gs pos="0">
                <a:srgbClr val="4D4D4D">
                  <a:shade val="30000"/>
                  <a:satMod val="115000"/>
                </a:srgbClr>
              </a:gs>
              <a:gs pos="50000">
                <a:srgbClr val="4D4D4D">
                  <a:shade val="67500"/>
                  <a:satMod val="115000"/>
                </a:srgbClr>
              </a:gs>
              <a:gs pos="100000">
                <a:srgbClr val="4D4D4D">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2400" dirty="0">
              <a:solidFill>
                <a:prstClr val="white"/>
              </a:solidFill>
            </a:endParaRPr>
          </a:p>
        </p:txBody>
      </p:sp>
      <p:sp>
        <p:nvSpPr>
          <p:cNvPr id="7" name="TextBox 6"/>
          <p:cNvSpPr txBox="1"/>
          <p:nvPr/>
        </p:nvSpPr>
        <p:spPr>
          <a:xfrm rot="16200000">
            <a:off x="-2078193" y="2623170"/>
            <a:ext cx="5305648" cy="590931"/>
          </a:xfrm>
          <a:prstGeom prst="rect">
            <a:avLst/>
          </a:prstGeom>
          <a:noFill/>
        </p:spPr>
        <p:txBody>
          <a:bodyPr wrap="square">
            <a:spAutoFit/>
          </a:bodyPr>
          <a:lstStyle/>
          <a:p>
            <a:pPr lvl="0" algn="r" eaLnBrk="0" hangingPunct="0">
              <a:lnSpc>
                <a:spcPct val="90000"/>
              </a:lnSpc>
              <a:defRPr/>
            </a:pPr>
            <a:r>
              <a:rPr lang="en-US" sz="3600" b="1" dirty="0">
                <a:ln w="12700">
                  <a:solidFill>
                    <a:srgbClr val="008233">
                      <a:satMod val="155000"/>
                    </a:srgbClr>
                  </a:solidFill>
                  <a:prstDash val="solid"/>
                </a:ln>
                <a:solidFill>
                  <a:srgbClr val="DBF5F9">
                    <a:tint val="85000"/>
                    <a:satMod val="155000"/>
                  </a:srgbClr>
                </a:solidFill>
                <a:effectLst>
                  <a:glow rad="101600">
                    <a:srgbClr val="008233">
                      <a:satMod val="175000"/>
                      <a:alpha val="40000"/>
                    </a:srgb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a typeface="SimSun" pitchFamily="2" charset="-122"/>
              </a:rPr>
              <a:t>INTERVIEWING BASICS</a:t>
            </a:r>
          </a:p>
        </p:txBody>
      </p:sp>
      <p:sp>
        <p:nvSpPr>
          <p:cNvPr id="8" name="Rectangle 2"/>
          <p:cNvSpPr txBox="1">
            <a:spLocks noChangeArrowheads="1"/>
          </p:cNvSpPr>
          <p:nvPr/>
        </p:nvSpPr>
        <p:spPr>
          <a:xfrm>
            <a:off x="1295400" y="289002"/>
            <a:ext cx="8229600" cy="9144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5000" b="0" i="0" u="none" strike="noStrike" kern="1200" cap="none" spc="0" normalizeH="0" baseline="0" noProof="0" dirty="0">
                <a:ln>
                  <a:noFill/>
                </a:ln>
                <a:solidFill>
                  <a:srgbClr val="333333"/>
                </a:solidFill>
                <a:effectLst>
                  <a:outerShdw blurRad="38100" dist="38100" dir="2700000" algn="tl">
                    <a:srgbClr val="000000">
                      <a:alpha val="43137"/>
                    </a:srgbClr>
                  </a:outerShdw>
                </a:effectLst>
                <a:uLnTx/>
                <a:uFillTx/>
                <a:latin typeface="Calibri"/>
                <a:cs typeface="+mj-cs"/>
              </a:rPr>
              <a:t>First Impressions Count …</a:t>
            </a:r>
          </a:p>
        </p:txBody>
      </p:sp>
      <p:sp>
        <p:nvSpPr>
          <p:cNvPr id="9" name="Rectangle 3"/>
          <p:cNvSpPr txBox="1">
            <a:spLocks noChangeArrowheads="1"/>
          </p:cNvSpPr>
          <p:nvPr/>
        </p:nvSpPr>
        <p:spPr>
          <a:xfrm>
            <a:off x="1181100" y="1355802"/>
            <a:ext cx="7772400" cy="41148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800" b="1" i="0" u="none" strike="noStrike" kern="1200" cap="none" spc="0" normalizeH="0" baseline="0" noProof="0" dirty="0">
                <a:ln>
                  <a:noFill/>
                </a:ln>
                <a:solidFill>
                  <a:srgbClr val="008233"/>
                </a:solidFill>
                <a:effectLst/>
                <a:uLnTx/>
                <a:uFillTx/>
                <a:latin typeface="Constantia"/>
                <a:cs typeface="+mn-cs"/>
              </a:rPr>
              <a:t>Do You Make The Best Impression You Can?</a:t>
            </a:r>
          </a:p>
          <a:p>
            <a:pPr marL="640080" marR="0" lvl="1" indent="-246888" algn="l" defTabSz="914400" rtl="0" eaLnBrk="1" fontAlgn="auto" latinLnBrk="0" hangingPunct="1">
              <a:lnSpc>
                <a:spcPct val="100000"/>
              </a:lnSpc>
              <a:spcBef>
                <a:spcPct val="20000"/>
              </a:spcBef>
              <a:spcAft>
                <a:spcPts val="0"/>
              </a:spcAft>
              <a:buClr>
                <a:srgbClr val="008233"/>
              </a:buClr>
              <a:buSzPct val="85000"/>
              <a:buFont typeface="Arial" panose="020B0604020202020204" pitchFamily="34" charset="0"/>
              <a:buChar char="•"/>
              <a:tabLst/>
              <a:defRPr/>
            </a:pPr>
            <a:r>
              <a:rPr kumimoji="0" lang="en-US" altLang="zh-CN" sz="2800" b="0" i="0" u="none" strike="noStrike" kern="1200" cap="none" spc="0" normalizeH="0" baseline="0" noProof="0" dirty="0">
                <a:ln>
                  <a:noFill/>
                </a:ln>
                <a:solidFill>
                  <a:srgbClr val="008233"/>
                </a:solidFill>
                <a:effectLst/>
                <a:uLnTx/>
                <a:uFillTx/>
                <a:latin typeface="Constantia"/>
                <a:cs typeface="+mn-cs"/>
              </a:rPr>
              <a:t>On-Time (15 minutes before interview).</a:t>
            </a:r>
          </a:p>
          <a:p>
            <a:pPr marL="640080" marR="0" lvl="1" indent="-246888" algn="l" defTabSz="914400" rtl="0" eaLnBrk="1" fontAlgn="auto" latinLnBrk="0" hangingPunct="1">
              <a:lnSpc>
                <a:spcPct val="100000"/>
              </a:lnSpc>
              <a:spcBef>
                <a:spcPct val="20000"/>
              </a:spcBef>
              <a:spcAft>
                <a:spcPts val="0"/>
              </a:spcAft>
              <a:buClr>
                <a:srgbClr val="008233"/>
              </a:buClr>
              <a:buSzPct val="85000"/>
              <a:buFont typeface="Arial" panose="020B0604020202020204" pitchFamily="34" charset="0"/>
              <a:buChar char="•"/>
              <a:tabLst/>
              <a:defRPr/>
            </a:pPr>
            <a:r>
              <a:rPr kumimoji="0" lang="en-US" altLang="zh-CN" sz="2800" b="0" i="0" u="none" strike="noStrike" kern="1200" cap="none" spc="0" normalizeH="0" baseline="0" noProof="0" dirty="0">
                <a:ln>
                  <a:noFill/>
                </a:ln>
                <a:solidFill>
                  <a:srgbClr val="008233"/>
                </a:solidFill>
                <a:effectLst/>
                <a:uLnTx/>
                <a:uFillTx/>
                <a:latin typeface="Constantia"/>
                <a:cs typeface="+mn-cs"/>
              </a:rPr>
              <a:t>Dress (appropriate to job applying).</a:t>
            </a:r>
          </a:p>
          <a:p>
            <a:pPr marL="640080" marR="0" lvl="1" indent="-246888" algn="l" defTabSz="914400" rtl="0" eaLnBrk="1" fontAlgn="auto" latinLnBrk="0" hangingPunct="1">
              <a:lnSpc>
                <a:spcPct val="100000"/>
              </a:lnSpc>
              <a:spcBef>
                <a:spcPct val="20000"/>
              </a:spcBef>
              <a:spcAft>
                <a:spcPts val="0"/>
              </a:spcAft>
              <a:buClr>
                <a:srgbClr val="008233"/>
              </a:buClr>
              <a:buSzPct val="85000"/>
              <a:buFont typeface="Arial" panose="020B0604020202020204" pitchFamily="34" charset="0"/>
              <a:buChar char="•"/>
              <a:tabLst/>
              <a:defRPr/>
            </a:pPr>
            <a:r>
              <a:rPr kumimoji="0" lang="en-US" altLang="zh-CN" sz="2800" b="0" i="0" u="none" strike="noStrike" kern="1200" cap="none" spc="0" normalizeH="0" baseline="0" noProof="0" dirty="0">
                <a:ln>
                  <a:noFill/>
                </a:ln>
                <a:solidFill>
                  <a:srgbClr val="008233"/>
                </a:solidFill>
                <a:effectLst/>
                <a:uLnTx/>
                <a:uFillTx/>
                <a:latin typeface="Constantia"/>
                <a:cs typeface="+mn-cs"/>
              </a:rPr>
              <a:t>Physical Contact (Handshakes).</a:t>
            </a:r>
          </a:p>
          <a:p>
            <a:pPr marL="640080" marR="0" lvl="1" indent="-246888" algn="l" defTabSz="914400" rtl="0" eaLnBrk="1" fontAlgn="auto" latinLnBrk="0" hangingPunct="1">
              <a:lnSpc>
                <a:spcPct val="100000"/>
              </a:lnSpc>
              <a:spcBef>
                <a:spcPct val="20000"/>
              </a:spcBef>
              <a:spcAft>
                <a:spcPts val="0"/>
              </a:spcAft>
              <a:buClr>
                <a:srgbClr val="008233"/>
              </a:buClr>
              <a:buSzPct val="85000"/>
              <a:buFont typeface="Arial" panose="020B0604020202020204" pitchFamily="34" charset="0"/>
              <a:buChar char="•"/>
              <a:tabLst/>
              <a:defRPr/>
            </a:pPr>
            <a:r>
              <a:rPr kumimoji="0" lang="en-US" altLang="zh-CN" sz="2800" b="0" i="0" u="none" strike="noStrike" kern="1200" cap="none" spc="0" normalizeH="0" baseline="0" noProof="0" dirty="0">
                <a:ln>
                  <a:noFill/>
                </a:ln>
                <a:solidFill>
                  <a:srgbClr val="008233"/>
                </a:solidFill>
                <a:effectLst/>
                <a:uLnTx/>
                <a:uFillTx/>
                <a:latin typeface="Constantia"/>
                <a:cs typeface="+mn-cs"/>
              </a:rPr>
              <a:t>Eye Contact.</a:t>
            </a:r>
          </a:p>
          <a:p>
            <a:pPr marL="640080" marR="0" lvl="1" indent="-246888" algn="l" defTabSz="914400" rtl="0" eaLnBrk="1" fontAlgn="auto" latinLnBrk="0" hangingPunct="1">
              <a:lnSpc>
                <a:spcPct val="100000"/>
              </a:lnSpc>
              <a:spcBef>
                <a:spcPct val="20000"/>
              </a:spcBef>
              <a:spcAft>
                <a:spcPts val="0"/>
              </a:spcAft>
              <a:buClr>
                <a:srgbClr val="008233"/>
              </a:buClr>
              <a:buSzPct val="85000"/>
              <a:buFont typeface="Arial" panose="020B0604020202020204" pitchFamily="34" charset="0"/>
              <a:buChar char="•"/>
              <a:tabLst/>
              <a:defRPr/>
            </a:pPr>
            <a:r>
              <a:rPr kumimoji="0" lang="en-US" altLang="zh-CN" sz="2800" b="0" i="0" u="none" strike="noStrike" kern="1200" cap="none" spc="0" normalizeH="0" baseline="0" noProof="0" dirty="0">
                <a:ln>
                  <a:noFill/>
                </a:ln>
                <a:solidFill>
                  <a:srgbClr val="008233"/>
                </a:solidFill>
                <a:effectLst/>
                <a:uLnTx/>
                <a:uFillTx/>
                <a:latin typeface="Constantia"/>
                <a:cs typeface="+mn-cs"/>
              </a:rPr>
              <a:t>Smile.</a:t>
            </a:r>
          </a:p>
          <a:p>
            <a:pPr marL="640080" marR="0" lvl="1" indent="-246888" algn="l" defTabSz="914400" rtl="0" eaLnBrk="1" fontAlgn="auto" latinLnBrk="0" hangingPunct="1">
              <a:lnSpc>
                <a:spcPct val="100000"/>
              </a:lnSpc>
              <a:spcBef>
                <a:spcPct val="20000"/>
              </a:spcBef>
              <a:spcAft>
                <a:spcPts val="0"/>
              </a:spcAft>
              <a:buClr>
                <a:srgbClr val="008233"/>
              </a:buClr>
              <a:buSzPct val="85000"/>
              <a:buFont typeface="Arial" panose="020B0604020202020204" pitchFamily="34" charset="0"/>
              <a:buChar char="•"/>
              <a:tabLst/>
              <a:defRPr/>
            </a:pPr>
            <a:r>
              <a:rPr kumimoji="0" lang="en-US" altLang="zh-CN" sz="2800" b="0" i="0" u="none" strike="noStrike" kern="1200" cap="none" spc="0" normalizeH="0" baseline="0" noProof="0" dirty="0">
                <a:ln>
                  <a:noFill/>
                </a:ln>
                <a:solidFill>
                  <a:srgbClr val="008233"/>
                </a:solidFill>
                <a:effectLst/>
                <a:uLnTx/>
                <a:uFillTx/>
                <a:latin typeface="Constantia"/>
                <a:cs typeface="+mn-cs"/>
              </a:rPr>
              <a:t>Don’t fidget.</a:t>
            </a:r>
          </a:p>
          <a:p>
            <a:pPr marL="274320" marR="0" lvl="0" indent="-274320" algn="l" defTabSz="914400" rtl="0" eaLnBrk="1" fontAlgn="auto" latinLnBrk="0" hangingPunct="1">
              <a:lnSpc>
                <a:spcPct val="100000"/>
              </a:lnSpc>
              <a:spcBef>
                <a:spcPct val="20000"/>
              </a:spcBef>
              <a:spcAft>
                <a:spcPts val="0"/>
              </a:spcAft>
              <a:buClr>
                <a:srgbClr val="FFFFFF"/>
              </a:buClr>
              <a:buSzPct val="95000"/>
              <a:buFont typeface="Wingdings 2"/>
              <a:buChar char=""/>
              <a:tabLst/>
              <a:defRPr/>
            </a:pPr>
            <a:endParaRPr kumimoji="0" lang="zh-CN" altLang="en-US" sz="2800" b="0" i="0" u="none" strike="noStrike" kern="1200" cap="none" spc="0" normalizeH="0" baseline="0" noProof="0" dirty="0">
              <a:ln>
                <a:noFill/>
              </a:ln>
              <a:solidFill>
                <a:srgbClr val="008233"/>
              </a:solidFill>
              <a:effectLst/>
              <a:uLnTx/>
              <a:uFillTx/>
              <a:latin typeface="Constantia"/>
              <a:cs typeface="+mn-cs"/>
            </a:endParaRPr>
          </a:p>
        </p:txBody>
      </p:sp>
    </p:spTree>
    <p:extLst>
      <p:ext uri="{BB962C8B-B14F-4D97-AF65-F5344CB8AC3E}">
        <p14:creationId xmlns:p14="http://schemas.microsoft.com/office/powerpoint/2010/main" val="156092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43" y="5672261"/>
            <a:ext cx="1518314" cy="650707"/>
          </a:xfrm>
          <a:prstGeom prst="rect">
            <a:avLst/>
          </a:prstGeom>
        </p:spPr>
      </p:pic>
      <p:sp>
        <p:nvSpPr>
          <p:cNvPr id="5" name="Rectangle 4"/>
          <p:cNvSpPr/>
          <p:nvPr/>
        </p:nvSpPr>
        <p:spPr>
          <a:xfrm>
            <a:off x="147906" y="161823"/>
            <a:ext cx="1041400" cy="5409638"/>
          </a:xfrm>
          <a:prstGeom prst="rect">
            <a:avLst/>
          </a:prstGeom>
          <a:gradFill flip="none" rotWithShape="1">
            <a:gsLst>
              <a:gs pos="0">
                <a:srgbClr val="4D4D4D">
                  <a:shade val="30000"/>
                  <a:satMod val="115000"/>
                </a:srgbClr>
              </a:gs>
              <a:gs pos="50000">
                <a:srgbClr val="4D4D4D">
                  <a:shade val="67500"/>
                  <a:satMod val="115000"/>
                </a:srgbClr>
              </a:gs>
              <a:gs pos="100000">
                <a:srgbClr val="4D4D4D">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2400" dirty="0">
              <a:solidFill>
                <a:prstClr val="white"/>
              </a:solidFill>
            </a:endParaRPr>
          </a:p>
        </p:txBody>
      </p:sp>
      <p:sp>
        <p:nvSpPr>
          <p:cNvPr id="6" name="TextBox 5"/>
          <p:cNvSpPr txBox="1"/>
          <p:nvPr/>
        </p:nvSpPr>
        <p:spPr>
          <a:xfrm rot="16200000">
            <a:off x="-2078193" y="2623170"/>
            <a:ext cx="5305648" cy="590931"/>
          </a:xfrm>
          <a:prstGeom prst="rect">
            <a:avLst/>
          </a:prstGeom>
          <a:noFill/>
        </p:spPr>
        <p:txBody>
          <a:bodyPr wrap="square">
            <a:spAutoFit/>
          </a:bodyPr>
          <a:lstStyle/>
          <a:p>
            <a:pPr lvl="0" algn="r" eaLnBrk="0" hangingPunct="0">
              <a:lnSpc>
                <a:spcPct val="90000"/>
              </a:lnSpc>
              <a:defRPr/>
            </a:pPr>
            <a:r>
              <a:rPr lang="en-US" sz="3600" b="1" dirty="0">
                <a:ln w="12700">
                  <a:solidFill>
                    <a:srgbClr val="008233">
                      <a:satMod val="155000"/>
                    </a:srgbClr>
                  </a:solidFill>
                  <a:prstDash val="solid"/>
                </a:ln>
                <a:solidFill>
                  <a:srgbClr val="DBF5F9">
                    <a:tint val="85000"/>
                    <a:satMod val="155000"/>
                  </a:srgbClr>
                </a:solidFill>
                <a:effectLst>
                  <a:glow rad="101600">
                    <a:srgbClr val="008233">
                      <a:satMod val="175000"/>
                      <a:alpha val="40000"/>
                    </a:srgb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a typeface="SimSun" pitchFamily="2" charset="-122"/>
              </a:rPr>
              <a:t>INTERVIEWING BASICS</a:t>
            </a:r>
          </a:p>
        </p:txBody>
      </p:sp>
      <p:sp>
        <p:nvSpPr>
          <p:cNvPr id="7" name="Rectangle 2"/>
          <p:cNvSpPr txBox="1">
            <a:spLocks noChangeArrowheads="1"/>
          </p:cNvSpPr>
          <p:nvPr/>
        </p:nvSpPr>
        <p:spPr>
          <a:xfrm>
            <a:off x="1470991" y="265811"/>
            <a:ext cx="6970685" cy="1846901"/>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6000" b="0" i="0" u="none" strike="noStrike" kern="1200" cap="none" spc="0" normalizeH="0" baseline="0" noProof="0" dirty="0">
                <a:ln>
                  <a:noFill/>
                </a:ln>
                <a:solidFill>
                  <a:srgbClr val="333333"/>
                </a:solidFill>
                <a:effectLst>
                  <a:outerShdw blurRad="38100" dist="38100" dir="2700000" algn="tl">
                    <a:srgbClr val="000000">
                      <a:alpha val="43137"/>
                    </a:srgbClr>
                  </a:outerShdw>
                </a:effectLst>
                <a:uLnTx/>
                <a:uFillTx/>
                <a:latin typeface="Calibri"/>
                <a:cs typeface="+mj-cs"/>
              </a:rPr>
              <a:t>Characteristics of A Successful Interview</a:t>
            </a:r>
          </a:p>
        </p:txBody>
      </p:sp>
      <p:sp>
        <p:nvSpPr>
          <p:cNvPr id="2" name="TextBox 1"/>
          <p:cNvSpPr txBox="1"/>
          <p:nvPr/>
        </p:nvSpPr>
        <p:spPr>
          <a:xfrm>
            <a:off x="2626394" y="2514600"/>
            <a:ext cx="4659878" cy="2831544"/>
          </a:xfrm>
          <a:prstGeom prst="rect">
            <a:avLst/>
          </a:prstGeom>
          <a:noFill/>
        </p:spPr>
        <p:txBody>
          <a:bodyPr wrap="square" rtlCol="0">
            <a:spAutoFit/>
          </a:bodyPr>
          <a:lstStyle/>
          <a:p>
            <a:pPr marL="685800" indent="-685800">
              <a:buClr>
                <a:srgbClr val="333333"/>
              </a:buClr>
              <a:buFont typeface="Wingdings" panose="05000000000000000000" pitchFamily="2" charset="2"/>
              <a:buChar char="ü"/>
            </a:pPr>
            <a:r>
              <a:rPr lang="en-US" sz="5400" dirty="0">
                <a:latin typeface="Calibri" panose="020F0502020204030204" pitchFamily="34" charset="0"/>
                <a:cs typeface="Calibri" panose="020F0502020204030204" pitchFamily="34" charset="0"/>
              </a:rPr>
              <a:t>Preparation</a:t>
            </a:r>
          </a:p>
          <a:p>
            <a:pPr marL="685800" indent="-685800">
              <a:buClr>
                <a:srgbClr val="333333"/>
              </a:buClr>
              <a:buFont typeface="Wingdings" panose="05000000000000000000" pitchFamily="2" charset="2"/>
              <a:buChar char="ü"/>
            </a:pPr>
            <a:endParaRPr lang="en-US" sz="800" dirty="0">
              <a:latin typeface="Calibri" panose="020F0502020204030204" pitchFamily="34" charset="0"/>
              <a:cs typeface="Calibri" panose="020F0502020204030204" pitchFamily="34" charset="0"/>
            </a:endParaRPr>
          </a:p>
          <a:p>
            <a:pPr marL="685800" indent="-685800">
              <a:buClr>
                <a:srgbClr val="333333"/>
              </a:buClr>
              <a:buFont typeface="Wingdings" panose="05000000000000000000" pitchFamily="2" charset="2"/>
              <a:buChar char="ü"/>
            </a:pPr>
            <a:r>
              <a:rPr lang="en-US" sz="5400" dirty="0">
                <a:latin typeface="Calibri" panose="020F0502020204030204" pitchFamily="34" charset="0"/>
                <a:cs typeface="Calibri" panose="020F0502020204030204" pitchFamily="34" charset="0"/>
              </a:rPr>
              <a:t>Presentation</a:t>
            </a:r>
          </a:p>
          <a:p>
            <a:pPr marL="685800" indent="-685800">
              <a:buClr>
                <a:srgbClr val="333333"/>
              </a:buClr>
              <a:buFont typeface="Wingdings" panose="05000000000000000000" pitchFamily="2" charset="2"/>
              <a:buChar char="ü"/>
            </a:pPr>
            <a:endParaRPr lang="en-US" sz="800" dirty="0">
              <a:latin typeface="Calibri" panose="020F0502020204030204" pitchFamily="34" charset="0"/>
              <a:cs typeface="Calibri" panose="020F0502020204030204" pitchFamily="34" charset="0"/>
            </a:endParaRPr>
          </a:p>
          <a:p>
            <a:pPr marL="685800" indent="-685800">
              <a:buClr>
                <a:srgbClr val="333333"/>
              </a:buClr>
              <a:buFont typeface="Wingdings" panose="05000000000000000000" pitchFamily="2" charset="2"/>
              <a:buChar char="ü"/>
            </a:pPr>
            <a:r>
              <a:rPr lang="en-US" sz="5400" dirty="0">
                <a:latin typeface="Calibri" panose="020F0502020204030204" pitchFamily="34" charset="0"/>
                <a:cs typeface="Calibri" panose="020F0502020204030204" pitchFamily="34" charset="0"/>
              </a:rPr>
              <a:t>Content</a:t>
            </a:r>
          </a:p>
        </p:txBody>
      </p:sp>
    </p:spTree>
    <p:extLst>
      <p:ext uri="{BB962C8B-B14F-4D97-AF65-F5344CB8AC3E}">
        <p14:creationId xmlns:p14="http://schemas.microsoft.com/office/powerpoint/2010/main" val="156092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43" y="5672261"/>
            <a:ext cx="1518314" cy="650707"/>
          </a:xfrm>
          <a:prstGeom prst="rect">
            <a:avLst/>
          </a:prstGeom>
        </p:spPr>
      </p:pic>
      <p:sp>
        <p:nvSpPr>
          <p:cNvPr id="5" name="Rectangle 4"/>
          <p:cNvSpPr/>
          <p:nvPr/>
        </p:nvSpPr>
        <p:spPr>
          <a:xfrm>
            <a:off x="147906" y="161823"/>
            <a:ext cx="1041400" cy="5409638"/>
          </a:xfrm>
          <a:prstGeom prst="rect">
            <a:avLst/>
          </a:prstGeom>
          <a:gradFill flip="none" rotWithShape="1">
            <a:gsLst>
              <a:gs pos="0">
                <a:srgbClr val="4D4D4D">
                  <a:shade val="30000"/>
                  <a:satMod val="115000"/>
                </a:srgbClr>
              </a:gs>
              <a:gs pos="50000">
                <a:srgbClr val="4D4D4D">
                  <a:shade val="67500"/>
                  <a:satMod val="115000"/>
                </a:srgbClr>
              </a:gs>
              <a:gs pos="100000">
                <a:srgbClr val="4D4D4D">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2400" dirty="0">
              <a:solidFill>
                <a:prstClr val="white"/>
              </a:solidFill>
            </a:endParaRPr>
          </a:p>
        </p:txBody>
      </p:sp>
      <p:sp>
        <p:nvSpPr>
          <p:cNvPr id="7" name="TextBox 6"/>
          <p:cNvSpPr txBox="1"/>
          <p:nvPr/>
        </p:nvSpPr>
        <p:spPr>
          <a:xfrm rot="16200000">
            <a:off x="-2078193" y="2623170"/>
            <a:ext cx="5305648" cy="590931"/>
          </a:xfrm>
          <a:prstGeom prst="rect">
            <a:avLst/>
          </a:prstGeom>
          <a:noFill/>
        </p:spPr>
        <p:txBody>
          <a:bodyPr wrap="square">
            <a:spAutoFit/>
          </a:bodyPr>
          <a:lstStyle/>
          <a:p>
            <a:pPr lvl="0" algn="r" eaLnBrk="0" hangingPunct="0">
              <a:lnSpc>
                <a:spcPct val="90000"/>
              </a:lnSpc>
              <a:defRPr/>
            </a:pPr>
            <a:r>
              <a:rPr lang="en-US" sz="3600" b="1" dirty="0">
                <a:ln w="12700">
                  <a:solidFill>
                    <a:srgbClr val="008233">
                      <a:satMod val="155000"/>
                    </a:srgbClr>
                  </a:solidFill>
                  <a:prstDash val="solid"/>
                </a:ln>
                <a:solidFill>
                  <a:srgbClr val="DBF5F9">
                    <a:tint val="85000"/>
                    <a:satMod val="155000"/>
                  </a:srgbClr>
                </a:solidFill>
                <a:effectLst>
                  <a:glow rad="101600">
                    <a:srgbClr val="008233">
                      <a:satMod val="175000"/>
                      <a:alpha val="40000"/>
                    </a:srgb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a typeface="SimSun" pitchFamily="2" charset="-122"/>
              </a:rPr>
              <a:t>INTERVIEWING BASICS</a:t>
            </a:r>
          </a:p>
        </p:txBody>
      </p:sp>
      <p:sp>
        <p:nvSpPr>
          <p:cNvPr id="8" name="Rectangle 2"/>
          <p:cNvSpPr txBox="1">
            <a:spLocks noChangeArrowheads="1"/>
          </p:cNvSpPr>
          <p:nvPr/>
        </p:nvSpPr>
        <p:spPr>
          <a:xfrm>
            <a:off x="1313131" y="265811"/>
            <a:ext cx="4038600" cy="762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4400" b="0" i="0" u="none" strike="noStrike" kern="1200" cap="none" spc="0" normalizeH="0" baseline="0" noProof="0" dirty="0">
                <a:ln>
                  <a:noFill/>
                </a:ln>
                <a:solidFill>
                  <a:srgbClr val="333333"/>
                </a:solidFill>
                <a:effectLst>
                  <a:outerShdw blurRad="38100" dist="38100" dir="2700000" algn="tl">
                    <a:srgbClr val="000000">
                      <a:alpha val="43137"/>
                    </a:srgbClr>
                  </a:outerShdw>
                </a:effectLst>
                <a:uLnTx/>
                <a:uFillTx/>
                <a:latin typeface="Calibri"/>
                <a:cs typeface="+mj-cs"/>
              </a:rPr>
              <a:t>Preparation</a:t>
            </a:r>
          </a:p>
        </p:txBody>
      </p:sp>
      <p:sp>
        <p:nvSpPr>
          <p:cNvPr id="9" name="Rectangle 3"/>
          <p:cNvSpPr txBox="1">
            <a:spLocks noChangeArrowheads="1"/>
          </p:cNvSpPr>
          <p:nvPr/>
        </p:nvSpPr>
        <p:spPr>
          <a:xfrm>
            <a:off x="1313131" y="1104011"/>
            <a:ext cx="7772400" cy="41148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46063" marR="0" lvl="1" indent="-246063" algn="l" defTabSz="914400" rtl="0" eaLnBrk="1" fontAlgn="auto" latinLnBrk="0" hangingPunct="1">
              <a:lnSpc>
                <a:spcPct val="100000"/>
              </a:lnSpc>
              <a:spcBef>
                <a:spcPct val="20000"/>
              </a:spcBef>
              <a:spcAft>
                <a:spcPts val="0"/>
              </a:spcAft>
              <a:buClr>
                <a:srgbClr val="008233"/>
              </a:buClr>
              <a:buSzPct val="85000"/>
              <a:buFont typeface="Wingdings 2"/>
              <a:buChar char=""/>
              <a:tabLst/>
              <a:defRPr/>
            </a:pPr>
            <a:r>
              <a:rPr kumimoji="0" lang="en-US" altLang="zh-CN" sz="2800" b="0" i="0" u="none" strike="noStrike" kern="1200" cap="none" spc="0" normalizeH="0" baseline="0" noProof="0" dirty="0">
                <a:ln>
                  <a:noFill/>
                </a:ln>
                <a:solidFill>
                  <a:srgbClr val="008233"/>
                </a:solidFill>
                <a:effectLst/>
                <a:uLnTx/>
                <a:uFillTx/>
                <a:latin typeface="Constantia"/>
                <a:ea typeface="宋体"/>
                <a:cs typeface="+mn-cs"/>
              </a:rPr>
              <a:t>Research the Job and company.</a:t>
            </a:r>
          </a:p>
          <a:p>
            <a:pPr marL="246063" marR="0" lvl="1" indent="-246063" algn="l" defTabSz="914400" rtl="0" eaLnBrk="1" fontAlgn="auto" latinLnBrk="0" hangingPunct="1">
              <a:lnSpc>
                <a:spcPct val="100000"/>
              </a:lnSpc>
              <a:spcBef>
                <a:spcPct val="20000"/>
              </a:spcBef>
              <a:spcAft>
                <a:spcPts val="0"/>
              </a:spcAft>
              <a:buClr>
                <a:srgbClr val="008233"/>
              </a:buClr>
              <a:buSzPct val="85000"/>
              <a:buFont typeface="Wingdings 2"/>
              <a:buChar char=""/>
              <a:tabLst/>
              <a:defRPr/>
            </a:pPr>
            <a:r>
              <a:rPr kumimoji="0" lang="en-US" altLang="zh-CN" sz="2800" b="0" i="0" u="none" strike="noStrike" kern="1200" cap="none" spc="0" normalizeH="0" baseline="0" noProof="0" dirty="0">
                <a:ln>
                  <a:noFill/>
                </a:ln>
                <a:solidFill>
                  <a:srgbClr val="008233"/>
                </a:solidFill>
                <a:effectLst/>
                <a:uLnTx/>
                <a:uFillTx/>
                <a:latin typeface="Constantia"/>
                <a:ea typeface="宋体"/>
                <a:cs typeface="+mn-cs"/>
              </a:rPr>
              <a:t>Review the Job Requirements.</a:t>
            </a:r>
          </a:p>
          <a:p>
            <a:pPr marL="246063" marR="0" lvl="1" indent="-246063" algn="l" defTabSz="914400" rtl="0" eaLnBrk="1" fontAlgn="auto" latinLnBrk="0" hangingPunct="1">
              <a:lnSpc>
                <a:spcPct val="100000"/>
              </a:lnSpc>
              <a:spcBef>
                <a:spcPct val="20000"/>
              </a:spcBef>
              <a:spcAft>
                <a:spcPts val="0"/>
              </a:spcAft>
              <a:buClr>
                <a:srgbClr val="008233"/>
              </a:buClr>
              <a:buSzPct val="85000"/>
              <a:buFont typeface="Wingdings 2"/>
              <a:buChar char=""/>
              <a:tabLst/>
              <a:defRPr/>
            </a:pPr>
            <a:r>
              <a:rPr kumimoji="0" lang="en-US" altLang="zh-CN" sz="2800" b="0" i="0" u="none" strike="noStrike" kern="1200" cap="none" spc="0" normalizeH="0" baseline="0" noProof="0" dirty="0">
                <a:ln>
                  <a:noFill/>
                </a:ln>
                <a:solidFill>
                  <a:srgbClr val="008233"/>
                </a:solidFill>
                <a:effectLst/>
                <a:uLnTx/>
                <a:uFillTx/>
                <a:latin typeface="Constantia"/>
                <a:ea typeface="宋体"/>
                <a:cs typeface="+mn-cs"/>
              </a:rPr>
              <a:t>Know your Resume.</a:t>
            </a:r>
          </a:p>
          <a:p>
            <a:pPr marL="246063" marR="0" lvl="1" indent="-246063" algn="l" defTabSz="914400" rtl="0" eaLnBrk="1" fontAlgn="auto" latinLnBrk="0" hangingPunct="1">
              <a:lnSpc>
                <a:spcPct val="100000"/>
              </a:lnSpc>
              <a:spcBef>
                <a:spcPct val="20000"/>
              </a:spcBef>
              <a:spcAft>
                <a:spcPts val="0"/>
              </a:spcAft>
              <a:buClr>
                <a:srgbClr val="008233"/>
              </a:buClr>
              <a:buSzPct val="85000"/>
              <a:buFont typeface="Wingdings 2"/>
              <a:buChar char=""/>
              <a:tabLst/>
              <a:defRPr/>
            </a:pPr>
            <a:r>
              <a:rPr kumimoji="0" lang="en-US" altLang="zh-CN" sz="2800" b="0" i="0" u="none" strike="noStrike" kern="1200" cap="none" spc="0" normalizeH="0" baseline="0" noProof="0" dirty="0">
                <a:ln>
                  <a:noFill/>
                </a:ln>
                <a:solidFill>
                  <a:srgbClr val="008233"/>
                </a:solidFill>
                <a:effectLst/>
                <a:uLnTx/>
                <a:uFillTx/>
                <a:latin typeface="Constantia"/>
                <a:ea typeface="宋体"/>
                <a:cs typeface="+mn-cs"/>
              </a:rPr>
              <a:t>Know Where You Are Going – Be at least 15 minutes early.</a:t>
            </a:r>
          </a:p>
          <a:p>
            <a:pPr marL="246063" marR="0" lvl="1" indent="-246063" algn="l" defTabSz="914400" rtl="0" eaLnBrk="1" fontAlgn="auto" latinLnBrk="0" hangingPunct="1">
              <a:lnSpc>
                <a:spcPct val="100000"/>
              </a:lnSpc>
              <a:spcBef>
                <a:spcPct val="20000"/>
              </a:spcBef>
              <a:spcAft>
                <a:spcPts val="0"/>
              </a:spcAft>
              <a:buClr>
                <a:srgbClr val="008233"/>
              </a:buClr>
              <a:buSzPct val="85000"/>
              <a:buFont typeface="Wingdings 2"/>
              <a:buChar char=""/>
              <a:tabLst/>
              <a:defRPr/>
            </a:pPr>
            <a:r>
              <a:rPr kumimoji="0" lang="en-US" altLang="zh-CN" sz="2800" b="0" i="0" u="none" strike="noStrike" kern="1200" cap="none" spc="0" normalizeH="0" baseline="0" noProof="0" dirty="0">
                <a:ln>
                  <a:noFill/>
                </a:ln>
                <a:solidFill>
                  <a:srgbClr val="008233"/>
                </a:solidFill>
                <a:effectLst/>
                <a:uLnTx/>
                <a:uFillTx/>
                <a:latin typeface="Constantia"/>
                <a:ea typeface="宋体"/>
                <a:cs typeface="+mn-cs"/>
              </a:rPr>
              <a:t>Be Prepared to Give Behavioral Based Examples.</a:t>
            </a:r>
          </a:p>
          <a:p>
            <a:pPr marL="246063" marR="0" lvl="1" indent="-246063" algn="l" defTabSz="914400" rtl="0" eaLnBrk="1" fontAlgn="auto" latinLnBrk="0" hangingPunct="1">
              <a:lnSpc>
                <a:spcPct val="100000"/>
              </a:lnSpc>
              <a:spcBef>
                <a:spcPct val="20000"/>
              </a:spcBef>
              <a:spcAft>
                <a:spcPts val="0"/>
              </a:spcAft>
              <a:buClr>
                <a:srgbClr val="008233"/>
              </a:buClr>
              <a:buSzPct val="85000"/>
              <a:buFont typeface="Wingdings 2"/>
              <a:buChar char=""/>
              <a:tabLst/>
              <a:defRPr/>
            </a:pPr>
            <a:r>
              <a:rPr kumimoji="0" lang="en-US" altLang="zh-CN" sz="2800" b="0" i="0" u="none" strike="noStrike" kern="1200" cap="none" spc="0" normalizeH="0" baseline="0" noProof="0" dirty="0">
                <a:ln>
                  <a:noFill/>
                </a:ln>
                <a:solidFill>
                  <a:srgbClr val="008233"/>
                </a:solidFill>
                <a:effectLst/>
                <a:uLnTx/>
                <a:uFillTx/>
                <a:latin typeface="Constantia"/>
                <a:ea typeface="宋体"/>
                <a:cs typeface="+mn-cs"/>
              </a:rPr>
              <a:t>Anticipate Questions.</a:t>
            </a:r>
          </a:p>
          <a:p>
            <a:pPr marL="246063" marR="0" lvl="1" indent="-246063" algn="l" defTabSz="914400" rtl="0" eaLnBrk="1" fontAlgn="auto" latinLnBrk="0" hangingPunct="1">
              <a:lnSpc>
                <a:spcPct val="100000"/>
              </a:lnSpc>
              <a:spcBef>
                <a:spcPct val="20000"/>
              </a:spcBef>
              <a:spcAft>
                <a:spcPts val="0"/>
              </a:spcAft>
              <a:buClr>
                <a:srgbClr val="008233"/>
              </a:buClr>
              <a:buSzPct val="85000"/>
              <a:buFont typeface="Wingdings 2"/>
              <a:buChar char=""/>
              <a:tabLst/>
              <a:defRPr/>
            </a:pPr>
            <a:r>
              <a:rPr kumimoji="0" lang="en-US" altLang="zh-CN" sz="2800" b="0" i="0" u="none" strike="noStrike" kern="1200" cap="none" spc="0" normalizeH="0" baseline="0" noProof="0" dirty="0">
                <a:ln>
                  <a:noFill/>
                </a:ln>
                <a:solidFill>
                  <a:srgbClr val="008233"/>
                </a:solidFill>
                <a:effectLst/>
                <a:uLnTx/>
                <a:uFillTx/>
                <a:latin typeface="Constantia"/>
                <a:ea typeface="宋体"/>
                <a:cs typeface="+mn-cs"/>
              </a:rPr>
              <a:t>Be Prepared to Sell Yourself!</a:t>
            </a:r>
          </a:p>
        </p:txBody>
      </p:sp>
    </p:spTree>
    <p:extLst>
      <p:ext uri="{BB962C8B-B14F-4D97-AF65-F5344CB8AC3E}">
        <p14:creationId xmlns:p14="http://schemas.microsoft.com/office/powerpoint/2010/main" val="156092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43" y="5672261"/>
            <a:ext cx="1518314" cy="650707"/>
          </a:xfrm>
          <a:prstGeom prst="rect">
            <a:avLst/>
          </a:prstGeom>
        </p:spPr>
      </p:pic>
      <p:sp>
        <p:nvSpPr>
          <p:cNvPr id="5" name="Rectangle 4"/>
          <p:cNvSpPr/>
          <p:nvPr/>
        </p:nvSpPr>
        <p:spPr>
          <a:xfrm>
            <a:off x="147906" y="161823"/>
            <a:ext cx="1041400" cy="5409638"/>
          </a:xfrm>
          <a:prstGeom prst="rect">
            <a:avLst/>
          </a:prstGeom>
          <a:gradFill flip="none" rotWithShape="1">
            <a:gsLst>
              <a:gs pos="0">
                <a:srgbClr val="4D4D4D">
                  <a:shade val="30000"/>
                  <a:satMod val="115000"/>
                </a:srgbClr>
              </a:gs>
              <a:gs pos="50000">
                <a:srgbClr val="4D4D4D">
                  <a:shade val="67500"/>
                  <a:satMod val="115000"/>
                </a:srgbClr>
              </a:gs>
              <a:gs pos="100000">
                <a:srgbClr val="4D4D4D">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2400" dirty="0">
              <a:solidFill>
                <a:prstClr val="white"/>
              </a:solidFill>
            </a:endParaRPr>
          </a:p>
        </p:txBody>
      </p:sp>
      <p:sp>
        <p:nvSpPr>
          <p:cNvPr id="7" name="TextBox 6"/>
          <p:cNvSpPr txBox="1"/>
          <p:nvPr/>
        </p:nvSpPr>
        <p:spPr>
          <a:xfrm rot="16200000">
            <a:off x="-2078193" y="2623170"/>
            <a:ext cx="5305648" cy="590931"/>
          </a:xfrm>
          <a:prstGeom prst="rect">
            <a:avLst/>
          </a:prstGeom>
          <a:noFill/>
        </p:spPr>
        <p:txBody>
          <a:bodyPr wrap="square">
            <a:spAutoFit/>
          </a:bodyPr>
          <a:lstStyle/>
          <a:p>
            <a:pPr lvl="0" algn="r" eaLnBrk="0" hangingPunct="0">
              <a:lnSpc>
                <a:spcPct val="90000"/>
              </a:lnSpc>
              <a:defRPr/>
            </a:pPr>
            <a:r>
              <a:rPr lang="en-US" sz="3600" b="1" dirty="0">
                <a:ln w="12700">
                  <a:solidFill>
                    <a:srgbClr val="008233">
                      <a:satMod val="155000"/>
                    </a:srgbClr>
                  </a:solidFill>
                  <a:prstDash val="solid"/>
                </a:ln>
                <a:solidFill>
                  <a:srgbClr val="DBF5F9">
                    <a:tint val="85000"/>
                    <a:satMod val="155000"/>
                  </a:srgbClr>
                </a:solidFill>
                <a:effectLst>
                  <a:glow rad="101600">
                    <a:srgbClr val="008233">
                      <a:satMod val="175000"/>
                      <a:alpha val="40000"/>
                    </a:srgb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a typeface="SimSun" pitchFamily="2" charset="-122"/>
              </a:rPr>
              <a:t>INTERVIEWING BASICS</a:t>
            </a:r>
          </a:p>
        </p:txBody>
      </p:sp>
      <p:sp>
        <p:nvSpPr>
          <p:cNvPr id="8" name="Rectangle 3"/>
          <p:cNvSpPr txBox="1">
            <a:spLocks noChangeArrowheads="1"/>
          </p:cNvSpPr>
          <p:nvPr/>
        </p:nvSpPr>
        <p:spPr>
          <a:xfrm>
            <a:off x="1295400" y="1027811"/>
            <a:ext cx="7772400" cy="4973303"/>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marR="0" lvl="1" indent="0" algn="l" defTabSz="914400" rtl="0" eaLnBrk="1" fontAlgn="auto" latinLnBrk="0" hangingPunct="1">
              <a:lnSpc>
                <a:spcPct val="100000"/>
              </a:lnSpc>
              <a:spcBef>
                <a:spcPct val="20000"/>
              </a:spcBef>
              <a:spcAft>
                <a:spcPts val="0"/>
              </a:spcAft>
              <a:buClr>
                <a:srgbClr val="008233"/>
              </a:buClr>
              <a:buSzPct val="85000"/>
              <a:buNone/>
              <a:tabLst/>
              <a:defRPr/>
            </a:pPr>
            <a:r>
              <a:rPr kumimoji="0" lang="en-US" altLang="zh-CN" sz="2800" b="0" i="0" u="none" strike="noStrike" kern="1200" cap="none" spc="0" normalizeH="0" baseline="0" noProof="0" dirty="0">
                <a:ln>
                  <a:noFill/>
                </a:ln>
                <a:solidFill>
                  <a:srgbClr val="008233"/>
                </a:solidFill>
                <a:effectLst>
                  <a:outerShdw blurRad="38100" dist="38100" dir="2700000" algn="tl">
                    <a:srgbClr val="000000">
                      <a:alpha val="43137"/>
                    </a:srgbClr>
                  </a:outerShdw>
                </a:effectLst>
                <a:uLnTx/>
                <a:uFillTx/>
                <a:latin typeface="Constantia"/>
                <a:ea typeface="宋体"/>
                <a:cs typeface="+mn-cs"/>
              </a:rPr>
              <a:t>Visualize Yourself In the Interview</a:t>
            </a:r>
          </a:p>
          <a:p>
            <a:pPr marL="781050" marR="0" lvl="1" indent="-457200" algn="l" defTabSz="914400" rtl="0" eaLnBrk="1" fontAlgn="auto" latinLnBrk="0" hangingPunct="1">
              <a:lnSpc>
                <a:spcPct val="100000"/>
              </a:lnSpc>
              <a:spcBef>
                <a:spcPct val="20000"/>
              </a:spcBef>
              <a:spcAft>
                <a:spcPts val="0"/>
              </a:spcAft>
              <a:buClr>
                <a:srgbClr val="008233"/>
              </a:buClr>
              <a:buSzPct val="100000"/>
              <a:buFont typeface="Arial" panose="020B0604020202020204" pitchFamily="34" charset="0"/>
              <a:buChar char="•"/>
              <a:tabLst/>
              <a:defRPr/>
            </a:pPr>
            <a:r>
              <a:rPr kumimoji="0" lang="en-US" altLang="zh-CN" sz="2800" b="1" i="0" u="none" strike="noStrike" kern="1200" cap="none" spc="0" normalizeH="0" baseline="0" noProof="0" dirty="0">
                <a:ln>
                  <a:noFill/>
                </a:ln>
                <a:solidFill>
                  <a:srgbClr val="008233"/>
                </a:solidFill>
                <a:effectLst/>
                <a:uLnTx/>
                <a:uFillTx/>
                <a:latin typeface="Constantia"/>
                <a:ea typeface="宋体"/>
                <a:cs typeface="+mn-cs"/>
              </a:rPr>
              <a:t>Know this:</a:t>
            </a:r>
          </a:p>
          <a:p>
            <a:pPr marL="1144588" marR="0" lvl="2" indent="-342900" algn="l" defTabSz="914400" rtl="0" eaLnBrk="1" fontAlgn="auto" latinLnBrk="0" hangingPunct="1">
              <a:lnSpc>
                <a:spcPct val="100000"/>
              </a:lnSpc>
              <a:spcBef>
                <a:spcPct val="20000"/>
              </a:spcBef>
              <a:spcAft>
                <a:spcPts val="0"/>
              </a:spcAft>
              <a:buClr>
                <a:srgbClr val="008233"/>
              </a:buClr>
              <a:buSzPct val="70000"/>
              <a:buFont typeface="Courier New" panose="02070309020205020404" pitchFamily="49" charset="0"/>
              <a:buChar char="o"/>
              <a:tabLst/>
              <a:defRPr/>
            </a:pPr>
            <a:r>
              <a:rPr kumimoji="0" lang="en-US" altLang="zh-CN" sz="2400" b="0" i="0" u="none" strike="noStrike" kern="1200" cap="none" spc="0" normalizeH="0" baseline="0" noProof="0" dirty="0">
                <a:ln>
                  <a:noFill/>
                </a:ln>
                <a:solidFill>
                  <a:srgbClr val="008233"/>
                </a:solidFill>
                <a:effectLst/>
                <a:uLnTx/>
                <a:uFillTx/>
                <a:latin typeface="Constantia"/>
                <a:ea typeface="宋体"/>
                <a:cs typeface="+mn-cs"/>
              </a:rPr>
              <a:t>There is no question you cannot answer.</a:t>
            </a:r>
          </a:p>
          <a:p>
            <a:pPr marL="1144588" marR="0" lvl="2" indent="-342900" algn="l" defTabSz="914400" rtl="0" eaLnBrk="1" fontAlgn="auto" latinLnBrk="0" hangingPunct="1">
              <a:lnSpc>
                <a:spcPct val="100000"/>
              </a:lnSpc>
              <a:spcBef>
                <a:spcPct val="20000"/>
              </a:spcBef>
              <a:spcAft>
                <a:spcPts val="0"/>
              </a:spcAft>
              <a:buClr>
                <a:srgbClr val="008233"/>
              </a:buClr>
              <a:buSzPct val="70000"/>
              <a:buFont typeface="Courier New" panose="02070309020205020404" pitchFamily="49" charset="0"/>
              <a:buChar char="o"/>
              <a:tabLst/>
              <a:defRPr/>
            </a:pPr>
            <a:r>
              <a:rPr kumimoji="0" lang="en-US" altLang="zh-CN" sz="2400" b="0" i="0" u="none" strike="noStrike" kern="1200" cap="none" spc="0" normalizeH="0" baseline="0" noProof="0" dirty="0">
                <a:ln>
                  <a:noFill/>
                </a:ln>
                <a:solidFill>
                  <a:srgbClr val="008233"/>
                </a:solidFill>
                <a:effectLst/>
                <a:uLnTx/>
                <a:uFillTx/>
                <a:latin typeface="Constantia"/>
                <a:ea typeface="宋体"/>
                <a:cs typeface="+mn-cs"/>
              </a:rPr>
              <a:t>You are well suited to the position.</a:t>
            </a:r>
          </a:p>
          <a:p>
            <a:pPr marL="1144588" marR="0" lvl="2" indent="-342900" algn="l" defTabSz="914400" rtl="0" eaLnBrk="1" fontAlgn="auto" latinLnBrk="0" hangingPunct="1">
              <a:lnSpc>
                <a:spcPct val="100000"/>
              </a:lnSpc>
              <a:spcBef>
                <a:spcPct val="20000"/>
              </a:spcBef>
              <a:spcAft>
                <a:spcPts val="0"/>
              </a:spcAft>
              <a:buClr>
                <a:srgbClr val="008233"/>
              </a:buClr>
              <a:buSzPct val="70000"/>
              <a:buFont typeface="Courier New" panose="02070309020205020404" pitchFamily="49" charset="0"/>
              <a:buChar char="o"/>
              <a:tabLst/>
              <a:defRPr/>
            </a:pPr>
            <a:r>
              <a:rPr kumimoji="0" lang="en-US" altLang="zh-CN" sz="2400" b="0" i="0" u="none" strike="noStrike" kern="1200" cap="none" spc="0" normalizeH="0" baseline="0" noProof="0" dirty="0">
                <a:ln>
                  <a:noFill/>
                </a:ln>
                <a:solidFill>
                  <a:srgbClr val="008233"/>
                </a:solidFill>
                <a:effectLst/>
                <a:uLnTx/>
                <a:uFillTx/>
                <a:latin typeface="Constantia"/>
                <a:ea typeface="宋体"/>
                <a:cs typeface="+mn-cs"/>
              </a:rPr>
              <a:t>You will be an asset to the department.</a:t>
            </a:r>
          </a:p>
          <a:p>
            <a:pPr marL="569913" marR="0" lvl="2" indent="-246063" algn="l" defTabSz="914400" rtl="0" eaLnBrk="1" fontAlgn="auto" latinLnBrk="0" hangingPunct="1">
              <a:lnSpc>
                <a:spcPct val="100000"/>
              </a:lnSpc>
              <a:spcBef>
                <a:spcPct val="20000"/>
              </a:spcBef>
              <a:spcAft>
                <a:spcPts val="0"/>
              </a:spcAft>
              <a:buClr>
                <a:srgbClr val="008233"/>
              </a:buClr>
              <a:buSzPct val="70000"/>
              <a:buFont typeface="Wingdings 2"/>
              <a:buChar char=""/>
              <a:tabLst/>
              <a:defRPr/>
            </a:pPr>
            <a:endParaRPr kumimoji="0" lang="en-US" altLang="zh-CN" sz="1200" b="0" i="0" u="none" strike="noStrike" kern="1200" cap="none" spc="0" normalizeH="0" baseline="0" noProof="0" dirty="0">
              <a:ln>
                <a:noFill/>
              </a:ln>
              <a:solidFill>
                <a:srgbClr val="008233"/>
              </a:solidFill>
              <a:effectLst/>
              <a:uLnTx/>
              <a:uFillTx/>
              <a:latin typeface="Constantia"/>
              <a:ea typeface="宋体"/>
              <a:cs typeface="+mn-cs"/>
            </a:endParaRPr>
          </a:p>
          <a:p>
            <a:pPr marL="781050" marR="0" lvl="1" indent="-457200" algn="l" defTabSz="914400" rtl="0" eaLnBrk="1" fontAlgn="auto" latinLnBrk="0" hangingPunct="1">
              <a:lnSpc>
                <a:spcPct val="100000"/>
              </a:lnSpc>
              <a:spcBef>
                <a:spcPct val="20000"/>
              </a:spcBef>
              <a:spcAft>
                <a:spcPts val="0"/>
              </a:spcAft>
              <a:buClr>
                <a:srgbClr val="008233"/>
              </a:buClr>
              <a:buSzPct val="100000"/>
              <a:buFont typeface="Arial" panose="020B0604020202020204" pitchFamily="34" charset="0"/>
              <a:buChar char="•"/>
              <a:tabLst/>
              <a:defRPr/>
            </a:pPr>
            <a:r>
              <a:rPr kumimoji="0" lang="en-US" altLang="zh-CN" sz="2800" b="1" i="0" u="none" strike="noStrike" kern="1200" cap="none" spc="0" normalizeH="0" baseline="0" noProof="0" dirty="0">
                <a:ln>
                  <a:noFill/>
                </a:ln>
                <a:solidFill>
                  <a:srgbClr val="008233"/>
                </a:solidFill>
                <a:effectLst/>
                <a:uLnTx/>
                <a:uFillTx/>
                <a:latin typeface="Constantia"/>
                <a:ea typeface="宋体"/>
                <a:cs typeface="+mn-cs"/>
              </a:rPr>
              <a:t>Bring:</a:t>
            </a:r>
          </a:p>
          <a:p>
            <a:pPr marL="1144588" marR="0" lvl="2" indent="-342900" algn="l" defTabSz="914400" rtl="0" eaLnBrk="1" fontAlgn="auto" latinLnBrk="0" hangingPunct="1">
              <a:lnSpc>
                <a:spcPct val="100000"/>
              </a:lnSpc>
              <a:spcBef>
                <a:spcPct val="20000"/>
              </a:spcBef>
              <a:spcAft>
                <a:spcPts val="0"/>
              </a:spcAft>
              <a:buClr>
                <a:srgbClr val="008233"/>
              </a:buClr>
              <a:buSzPct val="70000"/>
              <a:buFont typeface="Courier New" panose="02070309020205020404" pitchFamily="49" charset="0"/>
              <a:buChar char="o"/>
              <a:tabLst/>
              <a:defRPr/>
            </a:pPr>
            <a:r>
              <a:rPr kumimoji="0" lang="en-US" altLang="zh-CN" sz="2400" b="0" i="0" u="none" strike="noStrike" kern="1200" cap="none" spc="0" normalizeH="0" baseline="0" noProof="0" dirty="0">
                <a:ln>
                  <a:noFill/>
                </a:ln>
                <a:solidFill>
                  <a:srgbClr val="008233"/>
                </a:solidFill>
                <a:effectLst/>
                <a:uLnTx/>
                <a:uFillTx/>
                <a:latin typeface="Constantia"/>
                <a:ea typeface="宋体"/>
                <a:cs typeface="+mn-cs"/>
              </a:rPr>
              <a:t>Extra copies of resume.</a:t>
            </a:r>
          </a:p>
          <a:p>
            <a:pPr marL="1144588" marR="0" lvl="2" indent="-342900" algn="l" defTabSz="914400" rtl="0" eaLnBrk="1" fontAlgn="auto" latinLnBrk="0" hangingPunct="1">
              <a:lnSpc>
                <a:spcPct val="100000"/>
              </a:lnSpc>
              <a:spcBef>
                <a:spcPct val="20000"/>
              </a:spcBef>
              <a:spcAft>
                <a:spcPts val="0"/>
              </a:spcAft>
              <a:buClr>
                <a:srgbClr val="008233"/>
              </a:buClr>
              <a:buSzPct val="70000"/>
              <a:buFont typeface="Courier New" panose="02070309020205020404" pitchFamily="49" charset="0"/>
              <a:buChar char="o"/>
              <a:tabLst/>
              <a:defRPr/>
            </a:pPr>
            <a:r>
              <a:rPr kumimoji="0" lang="en-US" altLang="zh-CN" sz="2400" b="0" i="0" u="none" strike="noStrike" kern="1200" cap="none" spc="0" normalizeH="0" baseline="0" noProof="0" dirty="0">
                <a:ln>
                  <a:noFill/>
                </a:ln>
                <a:solidFill>
                  <a:srgbClr val="008233"/>
                </a:solidFill>
                <a:effectLst/>
                <a:uLnTx/>
                <a:uFillTx/>
                <a:latin typeface="Constantia"/>
                <a:ea typeface="宋体"/>
                <a:cs typeface="+mn-cs"/>
              </a:rPr>
              <a:t>Paper and pen.</a:t>
            </a:r>
          </a:p>
          <a:p>
            <a:pPr marL="1144588" marR="0" lvl="2" indent="-342900" algn="l" defTabSz="914400" rtl="0" eaLnBrk="1" fontAlgn="auto" latinLnBrk="0" hangingPunct="1">
              <a:lnSpc>
                <a:spcPct val="100000"/>
              </a:lnSpc>
              <a:spcBef>
                <a:spcPct val="20000"/>
              </a:spcBef>
              <a:spcAft>
                <a:spcPts val="0"/>
              </a:spcAft>
              <a:buClr>
                <a:srgbClr val="008233"/>
              </a:buClr>
              <a:buSzPct val="70000"/>
              <a:buFont typeface="Courier New" panose="02070309020205020404" pitchFamily="49" charset="0"/>
              <a:buChar char="o"/>
              <a:tabLst/>
              <a:defRPr/>
            </a:pPr>
            <a:r>
              <a:rPr kumimoji="0" lang="en-US" altLang="zh-CN" sz="2400" b="0" i="0" u="none" strike="noStrike" kern="1200" cap="none" spc="0" normalizeH="0" baseline="0" noProof="0" dirty="0">
                <a:ln>
                  <a:noFill/>
                </a:ln>
                <a:solidFill>
                  <a:srgbClr val="008233"/>
                </a:solidFill>
                <a:effectLst/>
                <a:uLnTx/>
                <a:uFillTx/>
                <a:latin typeface="Constantia"/>
                <a:ea typeface="宋体"/>
                <a:cs typeface="+mn-cs"/>
              </a:rPr>
              <a:t>A list of potential questions.</a:t>
            </a:r>
          </a:p>
          <a:p>
            <a:pPr marL="1144588" marR="0" lvl="2" indent="-342900" algn="l" defTabSz="914400" rtl="0" eaLnBrk="1" fontAlgn="auto" latinLnBrk="0" hangingPunct="1">
              <a:lnSpc>
                <a:spcPct val="100000"/>
              </a:lnSpc>
              <a:spcBef>
                <a:spcPct val="20000"/>
              </a:spcBef>
              <a:spcAft>
                <a:spcPts val="0"/>
              </a:spcAft>
              <a:buClr>
                <a:srgbClr val="008233"/>
              </a:buClr>
              <a:buSzPct val="70000"/>
              <a:buFont typeface="Courier New" panose="02070309020205020404" pitchFamily="49" charset="0"/>
              <a:buChar char="o"/>
              <a:tabLst/>
              <a:defRPr/>
            </a:pPr>
            <a:r>
              <a:rPr kumimoji="0" lang="en-US" altLang="zh-CN" sz="2400" b="0" i="0" u="none" strike="noStrike" kern="1200" cap="none" spc="0" normalizeH="0" baseline="0" noProof="0" dirty="0">
                <a:ln>
                  <a:noFill/>
                </a:ln>
                <a:solidFill>
                  <a:srgbClr val="008233"/>
                </a:solidFill>
                <a:effectLst/>
                <a:uLnTx/>
                <a:uFillTx/>
                <a:latin typeface="Constantia"/>
                <a:ea typeface="宋体"/>
                <a:cs typeface="+mn-cs"/>
              </a:rPr>
              <a:t>Breath mints.</a:t>
            </a:r>
          </a:p>
        </p:txBody>
      </p:sp>
      <p:sp>
        <p:nvSpPr>
          <p:cNvPr id="9" name="Rectangle 2"/>
          <p:cNvSpPr txBox="1">
            <a:spLocks noChangeArrowheads="1"/>
          </p:cNvSpPr>
          <p:nvPr/>
        </p:nvSpPr>
        <p:spPr>
          <a:xfrm>
            <a:off x="1295400" y="159277"/>
            <a:ext cx="4038600" cy="762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4400" b="0" i="0" u="none" strike="noStrike" kern="1200" cap="none" spc="0" normalizeH="0" baseline="0" noProof="0" dirty="0">
                <a:ln>
                  <a:noFill/>
                </a:ln>
                <a:solidFill>
                  <a:srgbClr val="333333"/>
                </a:solidFill>
                <a:effectLst>
                  <a:outerShdw blurRad="38100" dist="38100" dir="2700000" algn="tl">
                    <a:srgbClr val="000000">
                      <a:alpha val="43137"/>
                    </a:srgbClr>
                  </a:outerShdw>
                </a:effectLst>
                <a:uLnTx/>
                <a:uFillTx/>
                <a:latin typeface="Calibri"/>
                <a:cs typeface="+mj-cs"/>
              </a:rPr>
              <a:t>Preparation</a:t>
            </a:r>
          </a:p>
        </p:txBody>
      </p:sp>
    </p:spTree>
    <p:extLst>
      <p:ext uri="{BB962C8B-B14F-4D97-AF65-F5344CB8AC3E}">
        <p14:creationId xmlns:p14="http://schemas.microsoft.com/office/powerpoint/2010/main" val="156092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43" y="5672261"/>
            <a:ext cx="1518314" cy="650707"/>
          </a:xfrm>
          <a:prstGeom prst="rect">
            <a:avLst/>
          </a:prstGeom>
        </p:spPr>
      </p:pic>
      <p:sp>
        <p:nvSpPr>
          <p:cNvPr id="5" name="Rectangle 4"/>
          <p:cNvSpPr/>
          <p:nvPr/>
        </p:nvSpPr>
        <p:spPr>
          <a:xfrm>
            <a:off x="147906" y="161823"/>
            <a:ext cx="1041400" cy="5409638"/>
          </a:xfrm>
          <a:prstGeom prst="rect">
            <a:avLst/>
          </a:prstGeom>
          <a:gradFill flip="none" rotWithShape="1">
            <a:gsLst>
              <a:gs pos="0">
                <a:srgbClr val="4D4D4D">
                  <a:shade val="30000"/>
                  <a:satMod val="115000"/>
                </a:srgbClr>
              </a:gs>
              <a:gs pos="50000">
                <a:srgbClr val="4D4D4D">
                  <a:shade val="67500"/>
                  <a:satMod val="115000"/>
                </a:srgbClr>
              </a:gs>
              <a:gs pos="100000">
                <a:srgbClr val="4D4D4D">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2400" dirty="0">
              <a:solidFill>
                <a:prstClr val="white"/>
              </a:solidFill>
            </a:endParaRPr>
          </a:p>
        </p:txBody>
      </p:sp>
      <p:sp>
        <p:nvSpPr>
          <p:cNvPr id="7" name="TextBox 6"/>
          <p:cNvSpPr txBox="1"/>
          <p:nvPr/>
        </p:nvSpPr>
        <p:spPr>
          <a:xfrm rot="16200000">
            <a:off x="-2078193" y="2623170"/>
            <a:ext cx="5305648" cy="590931"/>
          </a:xfrm>
          <a:prstGeom prst="rect">
            <a:avLst/>
          </a:prstGeom>
          <a:noFill/>
        </p:spPr>
        <p:txBody>
          <a:bodyPr wrap="square">
            <a:spAutoFit/>
          </a:bodyPr>
          <a:lstStyle/>
          <a:p>
            <a:pPr lvl="0" algn="r" eaLnBrk="0" hangingPunct="0">
              <a:lnSpc>
                <a:spcPct val="90000"/>
              </a:lnSpc>
              <a:defRPr/>
            </a:pPr>
            <a:r>
              <a:rPr lang="en-US" sz="3600" b="1" dirty="0">
                <a:ln w="12700">
                  <a:solidFill>
                    <a:srgbClr val="008233">
                      <a:satMod val="155000"/>
                    </a:srgbClr>
                  </a:solidFill>
                  <a:prstDash val="solid"/>
                </a:ln>
                <a:solidFill>
                  <a:srgbClr val="DBF5F9">
                    <a:tint val="85000"/>
                    <a:satMod val="155000"/>
                  </a:srgbClr>
                </a:solidFill>
                <a:effectLst>
                  <a:glow rad="101600">
                    <a:srgbClr val="008233">
                      <a:satMod val="175000"/>
                      <a:alpha val="40000"/>
                    </a:srgb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a typeface="SimSun" pitchFamily="2" charset="-122"/>
              </a:rPr>
              <a:t>INTERVIEWING BASICS</a:t>
            </a:r>
          </a:p>
        </p:txBody>
      </p:sp>
      <p:sp>
        <p:nvSpPr>
          <p:cNvPr id="8" name="Rectangle 2"/>
          <p:cNvSpPr txBox="1">
            <a:spLocks noChangeArrowheads="1"/>
          </p:cNvSpPr>
          <p:nvPr/>
        </p:nvSpPr>
        <p:spPr>
          <a:xfrm>
            <a:off x="1323975" y="265811"/>
            <a:ext cx="6019800" cy="883760"/>
          </a:xfrm>
          <a:prstGeom prst="rect">
            <a:avLst/>
          </a:prstGeom>
        </p:spPr>
        <p:txBody>
          <a:bodyPr vert="horz" lIns="0" rIns="0" bIns="0" anchor="b">
            <a:normAutofit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4400" b="0" i="0" u="none" strike="noStrike" kern="1200" cap="none" spc="0" normalizeH="0" baseline="0" noProof="0" dirty="0">
                <a:ln>
                  <a:noFill/>
                </a:ln>
                <a:solidFill>
                  <a:srgbClr val="333333"/>
                </a:solidFill>
                <a:effectLst>
                  <a:outerShdw blurRad="38100" dist="38100" dir="2700000" algn="tl">
                    <a:srgbClr val="000000">
                      <a:alpha val="43137"/>
                    </a:srgbClr>
                  </a:outerShdw>
                </a:effectLst>
                <a:uLnTx/>
                <a:uFillTx/>
                <a:latin typeface="Calibri"/>
                <a:cs typeface="+mj-cs"/>
              </a:rPr>
              <a:t>Interview Presentation</a:t>
            </a:r>
            <a:r>
              <a:rPr kumimoji="0" lang="en-US" altLang="zh-CN" sz="5900" b="0" i="0" u="none" strike="noStrike" kern="1200" cap="none" spc="0" normalizeH="0" baseline="0" noProof="0" dirty="0">
                <a:ln>
                  <a:noFill/>
                </a:ln>
                <a:solidFill>
                  <a:srgbClr val="333333"/>
                </a:solidFill>
                <a:effectLst>
                  <a:outerShdw blurRad="38100" dist="38100" dir="2700000" algn="tl">
                    <a:srgbClr val="000000">
                      <a:alpha val="43137"/>
                    </a:srgbClr>
                  </a:outerShdw>
                </a:effectLst>
                <a:uLnTx/>
                <a:uFillTx/>
                <a:latin typeface="Calibri"/>
                <a:cs typeface="+mj-cs"/>
              </a:rPr>
              <a:t> </a:t>
            </a:r>
          </a:p>
        </p:txBody>
      </p:sp>
      <p:sp>
        <p:nvSpPr>
          <p:cNvPr id="9" name="Rectangle 3"/>
          <p:cNvSpPr txBox="1">
            <a:spLocks noChangeArrowheads="1"/>
          </p:cNvSpPr>
          <p:nvPr/>
        </p:nvSpPr>
        <p:spPr>
          <a:xfrm>
            <a:off x="1323975" y="1296168"/>
            <a:ext cx="7772400" cy="4114800"/>
          </a:xfrm>
          <a:prstGeom prst="rect">
            <a:avLst/>
          </a:prstGeom>
        </p:spPr>
        <p:txBody>
          <a:bodyPr vert="horz">
            <a:normAutofit fontScale="925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46063" marR="0" lvl="1" indent="-246063" algn="l" defTabSz="914400" rtl="0" eaLnBrk="1" fontAlgn="auto" latinLnBrk="0" hangingPunct="1">
              <a:lnSpc>
                <a:spcPts val="3360"/>
              </a:lnSpc>
              <a:spcBef>
                <a:spcPct val="20000"/>
              </a:spcBef>
              <a:spcAft>
                <a:spcPts val="0"/>
              </a:spcAft>
              <a:buClr>
                <a:srgbClr val="008233"/>
              </a:buClr>
              <a:buSzPct val="85000"/>
              <a:buFont typeface="Wingdings 2"/>
              <a:buChar char=""/>
              <a:tabLst/>
              <a:defRPr/>
            </a:pPr>
            <a:r>
              <a:rPr kumimoji="0" lang="en-US" altLang="zh-CN" sz="2800" b="0" i="0" u="none" strike="noStrike" kern="1200" cap="none" spc="0" normalizeH="0" baseline="0" noProof="0" dirty="0">
                <a:ln>
                  <a:noFill/>
                </a:ln>
                <a:solidFill>
                  <a:srgbClr val="008233"/>
                </a:solidFill>
                <a:effectLst/>
                <a:uLnTx/>
                <a:uFillTx/>
                <a:latin typeface="Constantia"/>
                <a:ea typeface="宋体"/>
                <a:cs typeface="+mn-cs"/>
              </a:rPr>
              <a:t>Be Prepared and Responsive For Questions.</a:t>
            </a:r>
          </a:p>
          <a:p>
            <a:pPr marL="246063" marR="0" lvl="1" indent="-246063" algn="l" defTabSz="914400" rtl="0" eaLnBrk="1" fontAlgn="auto" latinLnBrk="0" hangingPunct="1">
              <a:lnSpc>
                <a:spcPts val="3360"/>
              </a:lnSpc>
              <a:spcBef>
                <a:spcPct val="20000"/>
              </a:spcBef>
              <a:spcAft>
                <a:spcPts val="0"/>
              </a:spcAft>
              <a:buClr>
                <a:srgbClr val="008233"/>
              </a:buClr>
              <a:buSzPct val="85000"/>
              <a:buFont typeface="Wingdings 2"/>
              <a:buChar char=""/>
              <a:tabLst/>
              <a:defRPr/>
            </a:pPr>
            <a:r>
              <a:rPr kumimoji="0" lang="en-US" altLang="zh-CN" sz="2800" b="0" i="0" u="none" strike="noStrike" kern="1200" cap="none" spc="0" normalizeH="0" baseline="0" noProof="0" dirty="0">
                <a:ln>
                  <a:noFill/>
                </a:ln>
                <a:solidFill>
                  <a:srgbClr val="008233"/>
                </a:solidFill>
                <a:effectLst/>
                <a:uLnTx/>
                <a:uFillTx/>
                <a:latin typeface="Constantia"/>
                <a:ea typeface="宋体"/>
                <a:cs typeface="+mn-cs"/>
              </a:rPr>
              <a:t>Take Time to Organize Your Thoughts.</a:t>
            </a:r>
          </a:p>
          <a:p>
            <a:pPr marL="246063" marR="0" lvl="1" indent="-246063" algn="l" defTabSz="914400" rtl="0" eaLnBrk="1" fontAlgn="auto" latinLnBrk="0" hangingPunct="1">
              <a:lnSpc>
                <a:spcPts val="3360"/>
              </a:lnSpc>
              <a:spcBef>
                <a:spcPct val="20000"/>
              </a:spcBef>
              <a:spcAft>
                <a:spcPts val="0"/>
              </a:spcAft>
              <a:buClr>
                <a:srgbClr val="008233"/>
              </a:buClr>
              <a:buSzPct val="85000"/>
              <a:buFont typeface="Wingdings 2"/>
              <a:buChar char=""/>
              <a:tabLst/>
              <a:defRPr/>
            </a:pPr>
            <a:r>
              <a:rPr kumimoji="0" lang="en-US" altLang="zh-CN" sz="2800" b="0" i="0" u="none" strike="noStrike" kern="1200" cap="none" spc="0" normalizeH="0" baseline="0" noProof="0" dirty="0">
                <a:ln>
                  <a:noFill/>
                </a:ln>
                <a:solidFill>
                  <a:srgbClr val="008233"/>
                </a:solidFill>
                <a:effectLst/>
                <a:uLnTx/>
                <a:uFillTx/>
                <a:latin typeface="Constantia"/>
                <a:ea typeface="宋体"/>
                <a:cs typeface="+mn-cs"/>
              </a:rPr>
              <a:t>Make Effective Eye Contact and Smile.</a:t>
            </a:r>
          </a:p>
          <a:p>
            <a:pPr marL="246063" marR="0" lvl="1" indent="-246063" algn="l" defTabSz="914400" rtl="0" eaLnBrk="1" fontAlgn="auto" latinLnBrk="0" hangingPunct="1">
              <a:lnSpc>
                <a:spcPts val="3360"/>
              </a:lnSpc>
              <a:spcBef>
                <a:spcPct val="20000"/>
              </a:spcBef>
              <a:spcAft>
                <a:spcPts val="0"/>
              </a:spcAft>
              <a:buClr>
                <a:srgbClr val="008233"/>
              </a:buClr>
              <a:buSzPct val="85000"/>
              <a:buFont typeface="Wingdings 2"/>
              <a:buChar char=""/>
              <a:tabLst/>
              <a:defRPr/>
            </a:pPr>
            <a:r>
              <a:rPr kumimoji="0" lang="en-US" altLang="zh-CN" sz="2800" b="0" i="0" u="none" strike="noStrike" kern="1200" cap="none" spc="0" normalizeH="0" baseline="0" noProof="0" dirty="0">
                <a:ln>
                  <a:noFill/>
                </a:ln>
                <a:solidFill>
                  <a:srgbClr val="008233"/>
                </a:solidFill>
                <a:effectLst/>
                <a:uLnTx/>
                <a:uFillTx/>
                <a:latin typeface="Constantia"/>
                <a:ea typeface="宋体"/>
                <a:cs typeface="+mn-cs"/>
              </a:rPr>
              <a:t>Express Confidence in Your Abilities.</a:t>
            </a:r>
          </a:p>
          <a:p>
            <a:pPr marL="246063" marR="0" lvl="1" indent="-246063" algn="l" defTabSz="914400" rtl="0" eaLnBrk="1" fontAlgn="auto" latinLnBrk="0" hangingPunct="1">
              <a:lnSpc>
                <a:spcPts val="3360"/>
              </a:lnSpc>
              <a:spcBef>
                <a:spcPct val="20000"/>
              </a:spcBef>
              <a:spcAft>
                <a:spcPts val="0"/>
              </a:spcAft>
              <a:buClr>
                <a:srgbClr val="008233"/>
              </a:buClr>
              <a:buSzPct val="85000"/>
              <a:buFont typeface="Wingdings 2"/>
              <a:buChar char=""/>
              <a:tabLst/>
              <a:defRPr/>
            </a:pPr>
            <a:r>
              <a:rPr kumimoji="0" lang="en-US" altLang="zh-CN" sz="2800" b="0" i="0" u="none" strike="noStrike" kern="1200" cap="none" spc="0" normalizeH="0" baseline="0" noProof="0" dirty="0">
                <a:ln>
                  <a:noFill/>
                </a:ln>
                <a:solidFill>
                  <a:srgbClr val="008233"/>
                </a:solidFill>
                <a:effectLst/>
                <a:uLnTx/>
                <a:uFillTx/>
                <a:latin typeface="Constantia"/>
                <a:ea typeface="宋体"/>
                <a:cs typeface="+mn-cs"/>
              </a:rPr>
              <a:t>Be Attentive to Body Language.</a:t>
            </a:r>
          </a:p>
          <a:p>
            <a:pPr marL="246063" marR="0" lvl="2" indent="-246063" algn="l" defTabSz="914400" rtl="0" eaLnBrk="1" fontAlgn="auto" latinLnBrk="0" hangingPunct="1">
              <a:lnSpc>
                <a:spcPts val="3360"/>
              </a:lnSpc>
              <a:spcBef>
                <a:spcPct val="20000"/>
              </a:spcBef>
              <a:spcAft>
                <a:spcPts val="0"/>
              </a:spcAft>
              <a:buClr>
                <a:srgbClr val="008233"/>
              </a:buClr>
              <a:buSzPct val="70000"/>
              <a:buFont typeface="Wingdings 2"/>
              <a:buChar char=""/>
              <a:tabLst/>
              <a:defRPr/>
            </a:pPr>
            <a:r>
              <a:rPr kumimoji="0" lang="en-US" altLang="zh-CN" sz="2800" b="0" i="0" u="none" strike="noStrike" kern="1200" cap="none" spc="0" normalizeH="0" baseline="0" noProof="0" dirty="0">
                <a:ln>
                  <a:noFill/>
                </a:ln>
                <a:solidFill>
                  <a:srgbClr val="008233"/>
                </a:solidFill>
                <a:effectLst/>
                <a:uLnTx/>
                <a:uFillTx/>
                <a:latin typeface="Constantia"/>
                <a:ea typeface="宋体"/>
                <a:cs typeface="+mn-cs"/>
              </a:rPr>
              <a:t>No gum.</a:t>
            </a:r>
          </a:p>
          <a:p>
            <a:pPr marL="246063" marR="0" lvl="2" indent="-246063" algn="l" defTabSz="914400" rtl="0" eaLnBrk="1" fontAlgn="auto" latinLnBrk="0" hangingPunct="1">
              <a:lnSpc>
                <a:spcPts val="3360"/>
              </a:lnSpc>
              <a:spcBef>
                <a:spcPct val="20000"/>
              </a:spcBef>
              <a:spcAft>
                <a:spcPts val="0"/>
              </a:spcAft>
              <a:buClr>
                <a:srgbClr val="008233"/>
              </a:buClr>
              <a:buSzPct val="70000"/>
              <a:buFont typeface="Wingdings 2"/>
              <a:buChar char=""/>
              <a:tabLst/>
              <a:defRPr/>
            </a:pPr>
            <a:r>
              <a:rPr kumimoji="0" lang="en-US" altLang="zh-CN" sz="2800" b="0" i="0" u="none" strike="noStrike" kern="1200" cap="none" spc="0" normalizeH="0" baseline="0" noProof="0" dirty="0">
                <a:ln>
                  <a:noFill/>
                </a:ln>
                <a:solidFill>
                  <a:srgbClr val="008233"/>
                </a:solidFill>
                <a:effectLst/>
                <a:uLnTx/>
                <a:uFillTx/>
                <a:latin typeface="Constantia"/>
                <a:ea typeface="宋体"/>
                <a:cs typeface="+mn-cs"/>
              </a:rPr>
              <a:t>Watch those pens.</a:t>
            </a:r>
          </a:p>
          <a:p>
            <a:pPr marL="246063" marR="0" lvl="2" indent="-246063" algn="l" defTabSz="914400" rtl="0" eaLnBrk="1" fontAlgn="auto" latinLnBrk="0" hangingPunct="1">
              <a:lnSpc>
                <a:spcPts val="3360"/>
              </a:lnSpc>
              <a:spcBef>
                <a:spcPct val="20000"/>
              </a:spcBef>
              <a:spcAft>
                <a:spcPts val="0"/>
              </a:spcAft>
              <a:buClr>
                <a:srgbClr val="008233"/>
              </a:buClr>
              <a:buSzPct val="70000"/>
              <a:buFont typeface="Wingdings 2"/>
              <a:buChar char=""/>
              <a:tabLst/>
              <a:defRPr/>
            </a:pPr>
            <a:r>
              <a:rPr kumimoji="0" lang="en-US" altLang="zh-CN" sz="2800" b="0" i="0" u="none" strike="noStrike" kern="1200" cap="none" spc="0" normalizeH="0" baseline="0" noProof="0" dirty="0">
                <a:ln>
                  <a:noFill/>
                </a:ln>
                <a:solidFill>
                  <a:srgbClr val="008233"/>
                </a:solidFill>
                <a:effectLst/>
                <a:uLnTx/>
                <a:uFillTx/>
                <a:latin typeface="Constantia"/>
                <a:ea typeface="宋体"/>
                <a:cs typeface="+mn-cs"/>
              </a:rPr>
              <a:t>Consider Each Interview An Adventure!</a:t>
            </a:r>
          </a:p>
          <a:p>
            <a:pPr marL="246063" marR="0" lvl="2" indent="-246063" algn="l" defTabSz="914400" rtl="0" eaLnBrk="1" fontAlgn="auto" latinLnBrk="0" hangingPunct="1">
              <a:lnSpc>
                <a:spcPct val="80000"/>
              </a:lnSpc>
              <a:spcBef>
                <a:spcPct val="20000"/>
              </a:spcBef>
              <a:spcAft>
                <a:spcPts val="0"/>
              </a:spcAft>
              <a:buClr>
                <a:srgbClr val="008233"/>
              </a:buClr>
              <a:buSzPct val="70000"/>
              <a:buFont typeface="Wingdings 2"/>
              <a:buChar char=""/>
              <a:tabLst/>
              <a:defRPr/>
            </a:pPr>
            <a:endParaRPr kumimoji="0" lang="en-US" altLang="zh-CN" sz="2800" b="0" i="0" u="none" strike="noStrike" kern="1200" cap="none" spc="0" normalizeH="0" baseline="0" noProof="0" dirty="0">
              <a:ln>
                <a:noFill/>
              </a:ln>
              <a:solidFill>
                <a:srgbClr val="008233"/>
              </a:solidFill>
              <a:effectLst/>
              <a:uLnTx/>
              <a:uFillTx/>
              <a:latin typeface="Constantia"/>
              <a:ea typeface="宋体"/>
              <a:cs typeface="+mn-cs"/>
            </a:endParaRPr>
          </a:p>
        </p:txBody>
      </p:sp>
    </p:spTree>
    <p:extLst>
      <p:ext uri="{BB962C8B-B14F-4D97-AF65-F5344CB8AC3E}">
        <p14:creationId xmlns:p14="http://schemas.microsoft.com/office/powerpoint/2010/main" val="156092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43" y="5672261"/>
            <a:ext cx="1518314" cy="650707"/>
          </a:xfrm>
          <a:prstGeom prst="rect">
            <a:avLst/>
          </a:prstGeom>
        </p:spPr>
      </p:pic>
      <p:sp>
        <p:nvSpPr>
          <p:cNvPr id="5" name="Rectangle 4"/>
          <p:cNvSpPr/>
          <p:nvPr/>
        </p:nvSpPr>
        <p:spPr>
          <a:xfrm>
            <a:off x="147906" y="161823"/>
            <a:ext cx="1041400" cy="5409638"/>
          </a:xfrm>
          <a:prstGeom prst="rect">
            <a:avLst/>
          </a:prstGeom>
          <a:gradFill flip="none" rotWithShape="1">
            <a:gsLst>
              <a:gs pos="0">
                <a:srgbClr val="4D4D4D">
                  <a:shade val="30000"/>
                  <a:satMod val="115000"/>
                </a:srgbClr>
              </a:gs>
              <a:gs pos="50000">
                <a:srgbClr val="4D4D4D">
                  <a:shade val="67500"/>
                  <a:satMod val="115000"/>
                </a:srgbClr>
              </a:gs>
              <a:gs pos="100000">
                <a:srgbClr val="4D4D4D">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2400" dirty="0">
              <a:solidFill>
                <a:prstClr val="white"/>
              </a:solidFill>
            </a:endParaRPr>
          </a:p>
        </p:txBody>
      </p:sp>
      <p:sp>
        <p:nvSpPr>
          <p:cNvPr id="7" name="TextBox 6"/>
          <p:cNvSpPr txBox="1"/>
          <p:nvPr/>
        </p:nvSpPr>
        <p:spPr>
          <a:xfrm rot="16200000">
            <a:off x="-2078193" y="2623170"/>
            <a:ext cx="5305648" cy="590931"/>
          </a:xfrm>
          <a:prstGeom prst="rect">
            <a:avLst/>
          </a:prstGeom>
          <a:noFill/>
        </p:spPr>
        <p:txBody>
          <a:bodyPr wrap="square">
            <a:spAutoFit/>
          </a:bodyPr>
          <a:lstStyle/>
          <a:p>
            <a:pPr lvl="0" algn="r" eaLnBrk="0" hangingPunct="0">
              <a:lnSpc>
                <a:spcPct val="90000"/>
              </a:lnSpc>
              <a:defRPr/>
            </a:pPr>
            <a:r>
              <a:rPr lang="en-US" sz="3600" b="1" dirty="0">
                <a:ln w="12700">
                  <a:solidFill>
                    <a:srgbClr val="008233">
                      <a:satMod val="155000"/>
                    </a:srgbClr>
                  </a:solidFill>
                  <a:prstDash val="solid"/>
                </a:ln>
                <a:solidFill>
                  <a:srgbClr val="DBF5F9">
                    <a:tint val="85000"/>
                    <a:satMod val="155000"/>
                  </a:srgbClr>
                </a:solidFill>
                <a:effectLst>
                  <a:glow rad="101600">
                    <a:srgbClr val="008233">
                      <a:satMod val="175000"/>
                      <a:alpha val="40000"/>
                    </a:srgb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a typeface="SimSun" pitchFamily="2" charset="-122"/>
              </a:rPr>
              <a:t>INTERVIEWING BASICS</a:t>
            </a:r>
          </a:p>
        </p:txBody>
      </p:sp>
      <p:sp>
        <p:nvSpPr>
          <p:cNvPr id="10" name="Rectangle 2"/>
          <p:cNvSpPr txBox="1">
            <a:spLocks noChangeArrowheads="1"/>
          </p:cNvSpPr>
          <p:nvPr/>
        </p:nvSpPr>
        <p:spPr>
          <a:xfrm>
            <a:off x="1800557" y="289002"/>
            <a:ext cx="5638800" cy="1295400"/>
          </a:xfrm>
          <a:prstGeom prst="rect">
            <a:avLst/>
          </a:prstGeom>
        </p:spPr>
        <p:txBody>
          <a:bodyPr vert="horz" lIns="0" rIns="0" bIns="0" anchor="b">
            <a:normAutofit fontScale="975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4400" b="0" i="0" u="none" strike="noStrike" kern="1200" cap="none" spc="0" normalizeH="0" baseline="0" noProof="0" dirty="0">
                <a:ln>
                  <a:noFill/>
                </a:ln>
                <a:solidFill>
                  <a:srgbClr val="333333"/>
                </a:solidFill>
                <a:effectLst>
                  <a:outerShdw blurRad="38100" dist="38100" dir="2700000" algn="tl">
                    <a:srgbClr val="000000">
                      <a:alpha val="43137"/>
                    </a:srgbClr>
                  </a:outerShdw>
                </a:effectLst>
                <a:uLnTx/>
                <a:uFillTx/>
                <a:latin typeface="Calibri"/>
                <a:cs typeface="+mj-cs"/>
              </a:rPr>
              <a:t>Leave The Baggage </a:t>
            </a:r>
            <a:br>
              <a:rPr kumimoji="0" lang="en-US" altLang="zh-CN" sz="4400" b="0" i="0" u="none" strike="noStrike" kern="1200" cap="none" spc="0" normalizeH="0" baseline="0" noProof="0" dirty="0">
                <a:ln>
                  <a:noFill/>
                </a:ln>
                <a:solidFill>
                  <a:srgbClr val="333333"/>
                </a:solidFill>
                <a:effectLst>
                  <a:outerShdw blurRad="38100" dist="38100" dir="2700000" algn="tl">
                    <a:srgbClr val="000000">
                      <a:alpha val="43137"/>
                    </a:srgbClr>
                  </a:outerShdw>
                </a:effectLst>
                <a:uLnTx/>
                <a:uFillTx/>
                <a:latin typeface="Calibri"/>
                <a:cs typeface="+mj-cs"/>
              </a:rPr>
            </a:br>
            <a:r>
              <a:rPr kumimoji="0" lang="en-US" altLang="zh-CN" sz="4400" b="0" i="0" u="none" strike="noStrike" kern="1200" cap="none" spc="0" normalizeH="0" baseline="0" noProof="0" dirty="0">
                <a:ln>
                  <a:noFill/>
                </a:ln>
                <a:solidFill>
                  <a:srgbClr val="333333"/>
                </a:solidFill>
                <a:effectLst>
                  <a:outerShdw blurRad="38100" dist="38100" dir="2700000" algn="tl">
                    <a:srgbClr val="000000">
                      <a:alpha val="43137"/>
                    </a:srgbClr>
                  </a:outerShdw>
                </a:effectLst>
                <a:uLnTx/>
                <a:uFillTx/>
                <a:latin typeface="Calibri"/>
                <a:cs typeface="+mj-cs"/>
              </a:rPr>
              <a:t>At The Door</a:t>
            </a:r>
          </a:p>
        </p:txBody>
      </p:sp>
      <p:sp>
        <p:nvSpPr>
          <p:cNvPr id="11" name="Rectangle 3"/>
          <p:cNvSpPr txBox="1">
            <a:spLocks noChangeArrowheads="1"/>
          </p:cNvSpPr>
          <p:nvPr/>
        </p:nvSpPr>
        <p:spPr>
          <a:xfrm>
            <a:off x="1524000" y="1852758"/>
            <a:ext cx="7086600" cy="3846445"/>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46063" marR="0" lvl="1" indent="-246063" algn="l" defTabSz="914400" rtl="0" eaLnBrk="1" fontAlgn="auto" latinLnBrk="0" hangingPunct="1">
              <a:lnSpc>
                <a:spcPct val="100000"/>
              </a:lnSpc>
              <a:spcBef>
                <a:spcPct val="20000"/>
              </a:spcBef>
              <a:spcAft>
                <a:spcPts val="0"/>
              </a:spcAft>
              <a:buClr>
                <a:srgbClr val="008233"/>
              </a:buClr>
              <a:buSzPct val="85000"/>
              <a:buFont typeface="Wingdings 2"/>
              <a:buChar char=""/>
              <a:tabLst/>
              <a:defRPr/>
            </a:pPr>
            <a:r>
              <a:rPr kumimoji="0" lang="en-US" altLang="zh-CN" sz="2800" b="0" i="0" u="none" strike="noStrike" kern="1200" cap="none" spc="0" normalizeH="0" baseline="0" noProof="0" dirty="0">
                <a:ln>
                  <a:noFill/>
                </a:ln>
                <a:solidFill>
                  <a:srgbClr val="008233"/>
                </a:solidFill>
                <a:effectLst/>
                <a:uLnTx/>
                <a:uFillTx/>
                <a:latin typeface="Constantia"/>
                <a:ea typeface="宋体"/>
                <a:cs typeface="+mn-cs"/>
              </a:rPr>
              <a:t>Shut the door to personal trouble.</a:t>
            </a:r>
          </a:p>
          <a:p>
            <a:pPr marL="246063" marR="0" lvl="1" indent="-246063" algn="l" defTabSz="914400" rtl="0" eaLnBrk="1" fontAlgn="auto" latinLnBrk="0" hangingPunct="1">
              <a:lnSpc>
                <a:spcPct val="100000"/>
              </a:lnSpc>
              <a:spcBef>
                <a:spcPct val="20000"/>
              </a:spcBef>
              <a:spcAft>
                <a:spcPts val="0"/>
              </a:spcAft>
              <a:buClr>
                <a:srgbClr val="008233"/>
              </a:buClr>
              <a:buSzPct val="85000"/>
              <a:buFont typeface="Wingdings 2"/>
              <a:buChar char=""/>
              <a:tabLst/>
              <a:defRPr/>
            </a:pPr>
            <a:endParaRPr kumimoji="0" lang="en-US" altLang="zh-CN" sz="2800" b="0" i="0" u="none" strike="noStrike" kern="1200" cap="none" spc="0" normalizeH="0" baseline="0" noProof="0" dirty="0">
              <a:ln>
                <a:noFill/>
              </a:ln>
              <a:solidFill>
                <a:srgbClr val="008233"/>
              </a:solidFill>
              <a:effectLst/>
              <a:uLnTx/>
              <a:uFillTx/>
              <a:latin typeface="Constantia"/>
              <a:ea typeface="宋体"/>
              <a:cs typeface="+mn-cs"/>
            </a:endParaRPr>
          </a:p>
          <a:p>
            <a:pPr marL="246063" marR="0" lvl="1" indent="-246063" algn="l" defTabSz="914400" rtl="0" eaLnBrk="1" fontAlgn="auto" latinLnBrk="0" hangingPunct="1">
              <a:lnSpc>
                <a:spcPct val="100000"/>
              </a:lnSpc>
              <a:spcBef>
                <a:spcPct val="20000"/>
              </a:spcBef>
              <a:spcAft>
                <a:spcPts val="0"/>
              </a:spcAft>
              <a:buClr>
                <a:srgbClr val="008233"/>
              </a:buClr>
              <a:buSzPct val="85000"/>
              <a:buFont typeface="Wingdings 2"/>
              <a:buChar char=""/>
              <a:tabLst/>
              <a:defRPr/>
            </a:pPr>
            <a:r>
              <a:rPr kumimoji="0" lang="en-US" altLang="zh-CN" sz="2800" b="0" i="0" u="none" strike="noStrike" kern="1200" cap="none" spc="0" normalizeH="0" baseline="0" noProof="0" dirty="0">
                <a:ln>
                  <a:noFill/>
                </a:ln>
                <a:solidFill>
                  <a:srgbClr val="008233"/>
                </a:solidFill>
                <a:effectLst/>
                <a:uLnTx/>
                <a:uFillTx/>
                <a:latin typeface="Constantia"/>
                <a:ea typeface="宋体"/>
                <a:cs typeface="+mn-cs"/>
              </a:rPr>
              <a:t>Don’t bad mouth former employers or individuals.</a:t>
            </a:r>
          </a:p>
          <a:p>
            <a:pPr marL="246063" marR="0" lvl="1" indent="-246063" algn="l" defTabSz="914400" rtl="0" eaLnBrk="1" fontAlgn="auto" latinLnBrk="0" hangingPunct="1">
              <a:lnSpc>
                <a:spcPct val="100000"/>
              </a:lnSpc>
              <a:spcBef>
                <a:spcPct val="20000"/>
              </a:spcBef>
              <a:spcAft>
                <a:spcPts val="0"/>
              </a:spcAft>
              <a:buClr>
                <a:srgbClr val="008233"/>
              </a:buClr>
              <a:buSzPct val="85000"/>
              <a:buFont typeface="Wingdings 2"/>
              <a:buChar char=""/>
              <a:tabLst/>
              <a:defRPr/>
            </a:pPr>
            <a:endParaRPr kumimoji="0" lang="en-US" altLang="zh-CN" sz="2800" b="0" i="0" u="none" strike="noStrike" kern="1200" cap="none" spc="0" normalizeH="0" baseline="0" noProof="0" dirty="0">
              <a:ln>
                <a:noFill/>
              </a:ln>
              <a:solidFill>
                <a:srgbClr val="008233"/>
              </a:solidFill>
              <a:effectLst/>
              <a:uLnTx/>
              <a:uFillTx/>
              <a:latin typeface="Constantia"/>
              <a:ea typeface="宋体"/>
              <a:cs typeface="+mn-cs"/>
            </a:endParaRPr>
          </a:p>
        </p:txBody>
      </p:sp>
    </p:spTree>
    <p:extLst>
      <p:ext uri="{BB962C8B-B14F-4D97-AF65-F5344CB8AC3E}">
        <p14:creationId xmlns:p14="http://schemas.microsoft.com/office/powerpoint/2010/main" val="156092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43" y="5672261"/>
            <a:ext cx="1518314" cy="650707"/>
          </a:xfrm>
          <a:prstGeom prst="rect">
            <a:avLst/>
          </a:prstGeom>
        </p:spPr>
      </p:pic>
      <p:sp>
        <p:nvSpPr>
          <p:cNvPr id="5" name="Rectangle 4"/>
          <p:cNvSpPr/>
          <p:nvPr/>
        </p:nvSpPr>
        <p:spPr>
          <a:xfrm>
            <a:off x="147906" y="161823"/>
            <a:ext cx="1041400" cy="5409638"/>
          </a:xfrm>
          <a:prstGeom prst="rect">
            <a:avLst/>
          </a:prstGeom>
          <a:gradFill flip="none" rotWithShape="1">
            <a:gsLst>
              <a:gs pos="0">
                <a:srgbClr val="4D4D4D">
                  <a:shade val="30000"/>
                  <a:satMod val="115000"/>
                </a:srgbClr>
              </a:gs>
              <a:gs pos="50000">
                <a:srgbClr val="4D4D4D">
                  <a:shade val="67500"/>
                  <a:satMod val="115000"/>
                </a:srgbClr>
              </a:gs>
              <a:gs pos="100000">
                <a:srgbClr val="4D4D4D">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2400" dirty="0">
              <a:solidFill>
                <a:prstClr val="white"/>
              </a:solidFill>
            </a:endParaRPr>
          </a:p>
        </p:txBody>
      </p:sp>
      <p:sp>
        <p:nvSpPr>
          <p:cNvPr id="7" name="TextBox 6"/>
          <p:cNvSpPr txBox="1"/>
          <p:nvPr/>
        </p:nvSpPr>
        <p:spPr>
          <a:xfrm rot="16200000">
            <a:off x="-2078193" y="2623170"/>
            <a:ext cx="5305648" cy="590931"/>
          </a:xfrm>
          <a:prstGeom prst="rect">
            <a:avLst/>
          </a:prstGeom>
          <a:noFill/>
        </p:spPr>
        <p:txBody>
          <a:bodyPr wrap="square">
            <a:spAutoFit/>
          </a:bodyPr>
          <a:lstStyle/>
          <a:p>
            <a:pPr lvl="0" algn="r" eaLnBrk="0" hangingPunct="0">
              <a:lnSpc>
                <a:spcPct val="90000"/>
              </a:lnSpc>
              <a:defRPr/>
            </a:pPr>
            <a:r>
              <a:rPr lang="en-US" sz="3600" b="1" dirty="0">
                <a:ln w="12700">
                  <a:solidFill>
                    <a:srgbClr val="008233">
                      <a:satMod val="155000"/>
                    </a:srgbClr>
                  </a:solidFill>
                  <a:prstDash val="solid"/>
                </a:ln>
                <a:solidFill>
                  <a:srgbClr val="DBF5F9">
                    <a:tint val="85000"/>
                    <a:satMod val="155000"/>
                  </a:srgbClr>
                </a:solidFill>
                <a:effectLst>
                  <a:glow rad="101600">
                    <a:srgbClr val="008233">
                      <a:satMod val="175000"/>
                      <a:alpha val="40000"/>
                    </a:srgb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a typeface="SimSun" pitchFamily="2" charset="-122"/>
              </a:rPr>
              <a:t>INTERVIEWING BASICS</a:t>
            </a:r>
          </a:p>
        </p:txBody>
      </p:sp>
      <p:sp>
        <p:nvSpPr>
          <p:cNvPr id="8" name="Rectangle 2"/>
          <p:cNvSpPr txBox="1">
            <a:spLocks noChangeArrowheads="1"/>
          </p:cNvSpPr>
          <p:nvPr/>
        </p:nvSpPr>
        <p:spPr>
          <a:xfrm>
            <a:off x="1295400" y="265811"/>
            <a:ext cx="4572000" cy="914400"/>
          </a:xfrm>
          <a:prstGeom prst="rect">
            <a:avLst/>
          </a:prstGeom>
        </p:spPr>
        <p:txBody>
          <a:bodyPr vert="horz" lIns="0" rIns="0" bIns="0" anchor="ctr" anchorCtr="0">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4400" b="0" i="0" u="none" strike="noStrike" kern="1200" cap="none" spc="0" normalizeH="0" baseline="0" noProof="0" dirty="0">
                <a:ln>
                  <a:noFill/>
                </a:ln>
                <a:solidFill>
                  <a:srgbClr val="333333"/>
                </a:solidFill>
                <a:effectLst>
                  <a:outerShdw blurRad="38100" dist="38100" dir="2700000" algn="tl">
                    <a:srgbClr val="000000">
                      <a:alpha val="43137"/>
                    </a:srgbClr>
                  </a:outerShdw>
                </a:effectLst>
                <a:uLnTx/>
                <a:uFillTx/>
                <a:latin typeface="Calibri"/>
                <a:cs typeface="+mj-cs"/>
              </a:rPr>
              <a:t>Interview Content</a:t>
            </a:r>
          </a:p>
        </p:txBody>
      </p:sp>
      <p:sp>
        <p:nvSpPr>
          <p:cNvPr id="9" name="Rectangle 3"/>
          <p:cNvSpPr txBox="1">
            <a:spLocks noChangeArrowheads="1"/>
          </p:cNvSpPr>
          <p:nvPr/>
        </p:nvSpPr>
        <p:spPr>
          <a:xfrm>
            <a:off x="1295400" y="1256411"/>
            <a:ext cx="7467600" cy="4114800"/>
          </a:xfrm>
          <a:prstGeom prst="rect">
            <a:avLst/>
          </a:prstGeom>
        </p:spPr>
        <p:txBody>
          <a:bodyPr vert="horz">
            <a:normAutofit fontScale="925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46063" marR="0" lvl="1" indent="-246063" algn="l" defTabSz="914400" rtl="0" eaLnBrk="1" fontAlgn="auto" latinLnBrk="0" hangingPunct="1">
              <a:lnSpc>
                <a:spcPts val="3360"/>
              </a:lnSpc>
              <a:spcBef>
                <a:spcPct val="20000"/>
              </a:spcBef>
              <a:spcAft>
                <a:spcPts val="0"/>
              </a:spcAft>
              <a:buClr>
                <a:srgbClr val="008233"/>
              </a:buClr>
              <a:buSzPct val="85000"/>
              <a:buFont typeface="Wingdings 2"/>
              <a:buChar char=""/>
              <a:tabLst/>
              <a:defRPr/>
            </a:pPr>
            <a:r>
              <a:rPr kumimoji="0" lang="en-US" altLang="zh-CN" sz="2800" b="0" i="0" u="none" strike="noStrike" kern="1200" cap="none" spc="0" normalizeH="0" baseline="0" noProof="0" dirty="0">
                <a:ln>
                  <a:noFill/>
                </a:ln>
                <a:solidFill>
                  <a:srgbClr val="008233"/>
                </a:solidFill>
                <a:effectLst/>
                <a:uLnTx/>
                <a:uFillTx/>
                <a:latin typeface="Constantia"/>
                <a:cs typeface="+mn-cs"/>
              </a:rPr>
              <a:t>Listen Carefully to the Question.</a:t>
            </a:r>
          </a:p>
          <a:p>
            <a:pPr marL="246063" marR="0" lvl="1" indent="-246063" algn="l" defTabSz="914400" rtl="0" eaLnBrk="1" fontAlgn="auto" latinLnBrk="0" hangingPunct="1">
              <a:lnSpc>
                <a:spcPts val="3360"/>
              </a:lnSpc>
              <a:spcBef>
                <a:spcPct val="20000"/>
              </a:spcBef>
              <a:spcAft>
                <a:spcPts val="0"/>
              </a:spcAft>
              <a:buClr>
                <a:srgbClr val="008233"/>
              </a:buClr>
              <a:buSzPct val="85000"/>
              <a:buFont typeface="Wingdings 2"/>
              <a:buChar char=""/>
              <a:tabLst/>
              <a:defRPr/>
            </a:pPr>
            <a:r>
              <a:rPr kumimoji="0" lang="en-US" altLang="zh-CN" sz="2800" b="0" i="0" u="none" strike="noStrike" kern="1200" cap="none" spc="0" normalizeH="0" baseline="0" noProof="0" dirty="0">
                <a:ln>
                  <a:noFill/>
                </a:ln>
                <a:solidFill>
                  <a:srgbClr val="008233"/>
                </a:solidFill>
                <a:effectLst/>
                <a:uLnTx/>
                <a:uFillTx/>
                <a:latin typeface="Constantia"/>
                <a:cs typeface="+mn-cs"/>
              </a:rPr>
              <a:t>Understand Behavioral Based Interviewing.</a:t>
            </a:r>
          </a:p>
          <a:p>
            <a:pPr marL="246063" marR="0" lvl="1" indent="-246063" algn="l" defTabSz="914400" rtl="0" eaLnBrk="1" fontAlgn="auto" latinLnBrk="0" hangingPunct="1">
              <a:lnSpc>
                <a:spcPts val="3360"/>
              </a:lnSpc>
              <a:spcBef>
                <a:spcPct val="20000"/>
              </a:spcBef>
              <a:spcAft>
                <a:spcPts val="0"/>
              </a:spcAft>
              <a:buClr>
                <a:srgbClr val="008233"/>
              </a:buClr>
              <a:buSzPct val="85000"/>
              <a:buFont typeface="Wingdings 2"/>
              <a:buChar char=""/>
              <a:tabLst/>
              <a:defRPr/>
            </a:pPr>
            <a:r>
              <a:rPr kumimoji="0" lang="en-US" altLang="zh-CN" sz="2800" b="0" i="0" u="none" strike="noStrike" kern="1200" cap="none" spc="0" normalizeH="0" baseline="0" noProof="0" dirty="0">
                <a:ln>
                  <a:noFill/>
                </a:ln>
                <a:solidFill>
                  <a:srgbClr val="008233"/>
                </a:solidFill>
                <a:effectLst/>
                <a:uLnTx/>
                <a:uFillTx/>
                <a:latin typeface="Constantia"/>
                <a:cs typeface="+mn-cs"/>
              </a:rPr>
              <a:t>Rehearse Your Answers.</a:t>
            </a:r>
          </a:p>
          <a:p>
            <a:pPr marL="246063" marR="0" lvl="1" indent="-246063" algn="l" defTabSz="914400" rtl="0" eaLnBrk="1" fontAlgn="auto" latinLnBrk="0" hangingPunct="1">
              <a:lnSpc>
                <a:spcPts val="3360"/>
              </a:lnSpc>
              <a:spcBef>
                <a:spcPct val="20000"/>
              </a:spcBef>
              <a:spcAft>
                <a:spcPts val="0"/>
              </a:spcAft>
              <a:buClr>
                <a:srgbClr val="008233"/>
              </a:buClr>
              <a:buSzPct val="85000"/>
              <a:buFont typeface="Wingdings 2"/>
              <a:buChar char=""/>
              <a:tabLst/>
              <a:defRPr/>
            </a:pPr>
            <a:r>
              <a:rPr kumimoji="0" lang="en-US" altLang="zh-CN" sz="2800" b="0" i="0" u="none" strike="noStrike" kern="1200" cap="none" spc="0" normalizeH="0" baseline="0" noProof="0" dirty="0">
                <a:ln>
                  <a:noFill/>
                </a:ln>
                <a:solidFill>
                  <a:srgbClr val="008233"/>
                </a:solidFill>
                <a:effectLst/>
                <a:uLnTx/>
                <a:uFillTx/>
                <a:latin typeface="Constantia"/>
                <a:cs typeface="+mn-cs"/>
              </a:rPr>
              <a:t>Silence is Golden, Know When to Stop Answering.</a:t>
            </a:r>
          </a:p>
          <a:p>
            <a:pPr marL="246063" marR="0" lvl="1" indent="-246063" algn="l" defTabSz="914400" rtl="0" eaLnBrk="1" fontAlgn="auto" latinLnBrk="0" hangingPunct="1">
              <a:lnSpc>
                <a:spcPts val="3360"/>
              </a:lnSpc>
              <a:spcBef>
                <a:spcPct val="20000"/>
              </a:spcBef>
              <a:spcAft>
                <a:spcPts val="0"/>
              </a:spcAft>
              <a:buClr>
                <a:srgbClr val="008233"/>
              </a:buClr>
              <a:buSzPct val="85000"/>
              <a:buFont typeface="Wingdings 2"/>
              <a:buChar char=""/>
              <a:tabLst/>
              <a:defRPr/>
            </a:pPr>
            <a:r>
              <a:rPr kumimoji="0" lang="en-US" altLang="zh-CN" sz="2800" b="0" i="0" u="none" strike="noStrike" kern="1200" cap="none" spc="0" normalizeH="0" baseline="0" noProof="0" dirty="0">
                <a:ln>
                  <a:noFill/>
                </a:ln>
                <a:solidFill>
                  <a:srgbClr val="008233"/>
                </a:solidFill>
                <a:effectLst/>
                <a:uLnTx/>
                <a:uFillTx/>
                <a:latin typeface="Constantia"/>
                <a:cs typeface="+mn-cs"/>
              </a:rPr>
              <a:t>Tie Your Background to the Position.</a:t>
            </a:r>
          </a:p>
          <a:p>
            <a:pPr marL="246063" marR="0" lvl="1" indent="-246063" algn="l" defTabSz="914400" rtl="0" eaLnBrk="1" fontAlgn="auto" latinLnBrk="0" hangingPunct="1">
              <a:lnSpc>
                <a:spcPts val="3360"/>
              </a:lnSpc>
              <a:spcBef>
                <a:spcPct val="20000"/>
              </a:spcBef>
              <a:spcAft>
                <a:spcPts val="0"/>
              </a:spcAft>
              <a:buClr>
                <a:srgbClr val="008233"/>
              </a:buClr>
              <a:buSzPct val="85000"/>
              <a:buFont typeface="Wingdings 2"/>
              <a:buChar char=""/>
              <a:tabLst/>
              <a:defRPr/>
            </a:pPr>
            <a:r>
              <a:rPr kumimoji="0" lang="en-US" altLang="zh-CN" sz="2800" b="0" i="0" u="none" strike="noStrike" kern="1200" cap="none" spc="0" normalizeH="0" baseline="0" noProof="0" dirty="0">
                <a:ln>
                  <a:noFill/>
                </a:ln>
                <a:solidFill>
                  <a:srgbClr val="008233"/>
                </a:solidFill>
                <a:effectLst/>
                <a:uLnTx/>
                <a:uFillTx/>
                <a:latin typeface="Constantia"/>
                <a:cs typeface="+mn-cs"/>
              </a:rPr>
              <a:t>Focus on Your Accomplishments.</a:t>
            </a:r>
          </a:p>
          <a:p>
            <a:pPr marL="246063" marR="0" lvl="1" indent="-246063" algn="l" defTabSz="914400" rtl="0" eaLnBrk="1" fontAlgn="auto" latinLnBrk="0" hangingPunct="1">
              <a:lnSpc>
                <a:spcPts val="3360"/>
              </a:lnSpc>
              <a:spcBef>
                <a:spcPct val="20000"/>
              </a:spcBef>
              <a:spcAft>
                <a:spcPts val="0"/>
              </a:spcAft>
              <a:buClr>
                <a:srgbClr val="008233"/>
              </a:buClr>
              <a:buSzPct val="85000"/>
              <a:buFont typeface="Wingdings 2"/>
              <a:buChar char=""/>
              <a:tabLst/>
              <a:defRPr/>
            </a:pPr>
            <a:r>
              <a:rPr kumimoji="0" lang="en-US" altLang="zh-CN" sz="2800" b="0" i="0" u="none" strike="noStrike" kern="1200" cap="none" spc="0" normalizeH="0" baseline="0" noProof="0" dirty="0">
                <a:ln>
                  <a:noFill/>
                </a:ln>
                <a:solidFill>
                  <a:srgbClr val="008233"/>
                </a:solidFill>
                <a:effectLst/>
                <a:uLnTx/>
                <a:uFillTx/>
                <a:latin typeface="Constantia"/>
                <a:cs typeface="+mn-cs"/>
              </a:rPr>
              <a:t>Turn Weaknesses Into Strengths.</a:t>
            </a:r>
          </a:p>
          <a:p>
            <a:pPr marL="246063" marR="0" lvl="1" indent="-246063" algn="l" defTabSz="914400" rtl="0" eaLnBrk="1" fontAlgn="auto" latinLnBrk="0" hangingPunct="1">
              <a:lnSpc>
                <a:spcPts val="3360"/>
              </a:lnSpc>
              <a:spcBef>
                <a:spcPct val="20000"/>
              </a:spcBef>
              <a:spcAft>
                <a:spcPts val="0"/>
              </a:spcAft>
              <a:buClr>
                <a:srgbClr val="008233"/>
              </a:buClr>
              <a:buSzPct val="85000"/>
              <a:buFont typeface="Wingdings 2"/>
              <a:buChar char=""/>
              <a:tabLst/>
              <a:defRPr/>
            </a:pPr>
            <a:r>
              <a:rPr kumimoji="0" lang="en-US" altLang="zh-CN" sz="2800" b="0" i="0" u="none" strike="noStrike" kern="1200" cap="none" spc="0" normalizeH="0" baseline="0" noProof="0" dirty="0">
                <a:ln>
                  <a:noFill/>
                </a:ln>
                <a:solidFill>
                  <a:srgbClr val="008233"/>
                </a:solidFill>
                <a:effectLst/>
                <a:uLnTx/>
                <a:uFillTx/>
                <a:latin typeface="Constantia"/>
                <a:cs typeface="+mn-cs"/>
              </a:rPr>
              <a:t>Sell Yourself!</a:t>
            </a:r>
          </a:p>
          <a:p>
            <a:pPr marL="246063" marR="0" lvl="1" indent="-246063" algn="l" defTabSz="914400" rtl="0" eaLnBrk="1" fontAlgn="auto" latinLnBrk="0" hangingPunct="1">
              <a:lnSpc>
                <a:spcPct val="80000"/>
              </a:lnSpc>
              <a:spcBef>
                <a:spcPct val="20000"/>
              </a:spcBef>
              <a:spcAft>
                <a:spcPts val="0"/>
              </a:spcAft>
              <a:buClr>
                <a:srgbClr val="008233"/>
              </a:buClr>
              <a:buSzPct val="85000"/>
              <a:buFont typeface="Wingdings 2"/>
              <a:buChar char=""/>
              <a:tabLst/>
              <a:defRPr/>
            </a:pPr>
            <a:endParaRPr kumimoji="0" lang="en-US" altLang="zh-CN" sz="2800" b="0" i="0" u="none" strike="noStrike" kern="1200" cap="none" spc="0" normalizeH="0" baseline="0" noProof="0" dirty="0">
              <a:ln>
                <a:noFill/>
              </a:ln>
              <a:solidFill>
                <a:srgbClr val="008233"/>
              </a:solidFill>
              <a:effectLst/>
              <a:uLnTx/>
              <a:uFillTx/>
              <a:latin typeface="Constantia"/>
              <a:cs typeface="+mn-cs"/>
            </a:endParaRPr>
          </a:p>
        </p:txBody>
      </p:sp>
    </p:spTree>
    <p:extLst>
      <p:ext uri="{BB962C8B-B14F-4D97-AF65-F5344CB8AC3E}">
        <p14:creationId xmlns:p14="http://schemas.microsoft.com/office/powerpoint/2010/main" val="156092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43" y="5672261"/>
            <a:ext cx="1518314" cy="650707"/>
          </a:xfrm>
          <a:prstGeom prst="rect">
            <a:avLst/>
          </a:prstGeom>
        </p:spPr>
      </p:pic>
      <p:sp>
        <p:nvSpPr>
          <p:cNvPr id="5" name="Rectangle 4"/>
          <p:cNvSpPr/>
          <p:nvPr/>
        </p:nvSpPr>
        <p:spPr>
          <a:xfrm>
            <a:off x="147906" y="161823"/>
            <a:ext cx="1041400" cy="5409638"/>
          </a:xfrm>
          <a:prstGeom prst="rect">
            <a:avLst/>
          </a:prstGeom>
          <a:gradFill flip="none" rotWithShape="1">
            <a:gsLst>
              <a:gs pos="0">
                <a:srgbClr val="4D4D4D">
                  <a:shade val="30000"/>
                  <a:satMod val="115000"/>
                </a:srgbClr>
              </a:gs>
              <a:gs pos="50000">
                <a:srgbClr val="4D4D4D">
                  <a:shade val="67500"/>
                  <a:satMod val="115000"/>
                </a:srgbClr>
              </a:gs>
              <a:gs pos="100000">
                <a:srgbClr val="4D4D4D">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2400" dirty="0">
              <a:solidFill>
                <a:prstClr val="white"/>
              </a:solidFill>
            </a:endParaRPr>
          </a:p>
        </p:txBody>
      </p:sp>
      <p:sp>
        <p:nvSpPr>
          <p:cNvPr id="7" name="TextBox 6"/>
          <p:cNvSpPr txBox="1"/>
          <p:nvPr/>
        </p:nvSpPr>
        <p:spPr>
          <a:xfrm rot="16200000">
            <a:off x="-2078193" y="2623170"/>
            <a:ext cx="5305648" cy="590931"/>
          </a:xfrm>
          <a:prstGeom prst="rect">
            <a:avLst/>
          </a:prstGeom>
          <a:noFill/>
        </p:spPr>
        <p:txBody>
          <a:bodyPr wrap="square">
            <a:spAutoFit/>
          </a:bodyPr>
          <a:lstStyle/>
          <a:p>
            <a:pPr lvl="0" algn="r" eaLnBrk="0" hangingPunct="0">
              <a:lnSpc>
                <a:spcPct val="90000"/>
              </a:lnSpc>
              <a:defRPr/>
            </a:pPr>
            <a:r>
              <a:rPr lang="en-US" sz="3600" b="1" dirty="0">
                <a:ln w="12700">
                  <a:solidFill>
                    <a:srgbClr val="008233">
                      <a:satMod val="155000"/>
                    </a:srgbClr>
                  </a:solidFill>
                  <a:prstDash val="solid"/>
                </a:ln>
                <a:solidFill>
                  <a:srgbClr val="DBF5F9">
                    <a:tint val="85000"/>
                    <a:satMod val="155000"/>
                  </a:srgbClr>
                </a:solidFill>
                <a:effectLst>
                  <a:glow rad="101600">
                    <a:srgbClr val="008233">
                      <a:satMod val="175000"/>
                      <a:alpha val="40000"/>
                    </a:srgb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a typeface="SimSun" pitchFamily="2" charset="-122"/>
              </a:rPr>
              <a:t>INTERVIEWING BASICS</a:t>
            </a:r>
          </a:p>
        </p:txBody>
      </p:sp>
      <p:sp>
        <p:nvSpPr>
          <p:cNvPr id="8" name="Rectangle 2"/>
          <p:cNvSpPr txBox="1">
            <a:spLocks noChangeArrowheads="1"/>
          </p:cNvSpPr>
          <p:nvPr/>
        </p:nvSpPr>
        <p:spPr>
          <a:xfrm>
            <a:off x="1295400" y="265811"/>
            <a:ext cx="7010400" cy="5334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4000" b="0" i="0" u="none" strike="noStrike" kern="1200" cap="none" spc="0" normalizeH="0" baseline="0" noProof="0" dirty="0">
                <a:ln>
                  <a:noFill/>
                </a:ln>
                <a:solidFill>
                  <a:srgbClr val="333333"/>
                </a:solidFill>
                <a:effectLst>
                  <a:outerShdw blurRad="38100" dist="38100" dir="2700000" algn="tl">
                    <a:srgbClr val="000000">
                      <a:alpha val="43137"/>
                    </a:srgbClr>
                  </a:outerShdw>
                </a:effectLst>
                <a:uLnTx/>
                <a:uFillTx/>
                <a:latin typeface="Calibri"/>
                <a:cs typeface="+mj-cs"/>
              </a:rPr>
              <a:t>Behavioral Based Interviewing</a:t>
            </a:r>
          </a:p>
        </p:txBody>
      </p:sp>
      <p:sp>
        <p:nvSpPr>
          <p:cNvPr id="9" name="Rectangle 3"/>
          <p:cNvSpPr txBox="1">
            <a:spLocks noChangeArrowheads="1"/>
          </p:cNvSpPr>
          <p:nvPr/>
        </p:nvSpPr>
        <p:spPr>
          <a:xfrm>
            <a:off x="1219200" y="886118"/>
            <a:ext cx="7772400" cy="41148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marR="0" lvl="1" indent="0" algn="l" defTabSz="914400" rtl="0" eaLnBrk="1" fontAlgn="auto" latinLnBrk="0" hangingPunct="1">
              <a:lnSpc>
                <a:spcPct val="100000"/>
              </a:lnSpc>
              <a:spcBef>
                <a:spcPct val="20000"/>
              </a:spcBef>
              <a:spcAft>
                <a:spcPts val="0"/>
              </a:spcAft>
              <a:buClr>
                <a:srgbClr val="008233"/>
              </a:buClr>
              <a:buSzPct val="85000"/>
              <a:buFont typeface="Wingdings 2"/>
              <a:buNone/>
              <a:tabLst/>
              <a:defRPr/>
            </a:pPr>
            <a:r>
              <a:rPr kumimoji="0" lang="en-US" altLang="zh-CN" sz="2800" b="0" i="0" u="none" strike="noStrike" kern="1200" cap="none" spc="0" normalizeH="0" baseline="0" noProof="0" dirty="0">
                <a:ln>
                  <a:noFill/>
                </a:ln>
                <a:solidFill>
                  <a:srgbClr val="008233"/>
                </a:solidFill>
                <a:effectLst/>
                <a:uLnTx/>
                <a:uFillTx/>
                <a:latin typeface="Constantia"/>
                <a:cs typeface="+mn-cs"/>
              </a:rPr>
              <a:t>Try to answer questions using the </a:t>
            </a:r>
            <a:r>
              <a:rPr kumimoji="0" lang="en-US" altLang="zh-CN" sz="2800" b="0" i="0" u="none" strike="noStrike" kern="1200" cap="none" spc="0" normalizeH="0" baseline="0" noProof="0" dirty="0">
                <a:ln>
                  <a:noFill/>
                </a:ln>
                <a:solidFill>
                  <a:srgbClr val="FFDB3E"/>
                </a:solidFill>
                <a:effectLst>
                  <a:outerShdw blurRad="38100" dist="38100" dir="2700000" algn="tl">
                    <a:srgbClr val="000000">
                      <a:alpha val="43137"/>
                    </a:srgbClr>
                  </a:outerShdw>
                </a:effectLst>
                <a:uLnTx/>
                <a:uFillTx/>
                <a:latin typeface="Constantia"/>
                <a:cs typeface="+mn-cs"/>
              </a:rPr>
              <a:t>STAR</a:t>
            </a:r>
            <a:r>
              <a:rPr kumimoji="0" lang="en-US" altLang="zh-CN" sz="2800" b="0" i="0" u="none" strike="noStrike" kern="1200" cap="none" spc="0" normalizeH="0" baseline="0" noProof="0" dirty="0">
                <a:ln>
                  <a:noFill/>
                </a:ln>
                <a:solidFill>
                  <a:srgbClr val="008233"/>
                </a:solidFill>
                <a:effectLst/>
                <a:uLnTx/>
                <a:uFillTx/>
                <a:latin typeface="Constantia"/>
                <a:cs typeface="+mn-cs"/>
              </a:rPr>
              <a:t> Method</a:t>
            </a:r>
          </a:p>
          <a:p>
            <a:pPr marL="246063" marR="0" lvl="1" indent="-246063" algn="l" defTabSz="914400" rtl="0" eaLnBrk="1" fontAlgn="auto" latinLnBrk="0" hangingPunct="1">
              <a:lnSpc>
                <a:spcPct val="100000"/>
              </a:lnSpc>
              <a:spcBef>
                <a:spcPct val="20000"/>
              </a:spcBef>
              <a:spcAft>
                <a:spcPts val="0"/>
              </a:spcAft>
              <a:buClr>
                <a:srgbClr val="008233"/>
              </a:buClr>
              <a:buSzPct val="85000"/>
              <a:buFont typeface="Wingdings 2"/>
              <a:buChar char=""/>
              <a:tabLst/>
              <a:defRPr/>
            </a:pPr>
            <a:r>
              <a:rPr kumimoji="0" lang="en-US" altLang="zh-CN" sz="3000" b="0" i="0" u="sng" strike="noStrike" kern="1200" cap="none" spc="0" normalizeH="0" baseline="0" noProof="0" dirty="0">
                <a:ln>
                  <a:noFill/>
                </a:ln>
                <a:solidFill>
                  <a:srgbClr val="FFDB3E"/>
                </a:solidFill>
                <a:effectLst>
                  <a:outerShdw blurRad="38100" dist="38100" dir="2700000" algn="tl">
                    <a:srgbClr val="000000">
                      <a:alpha val="43137"/>
                    </a:srgbClr>
                  </a:outerShdw>
                </a:effectLst>
                <a:uLnTx/>
                <a:uFillTx/>
                <a:latin typeface="Constantia"/>
                <a:cs typeface="+mn-cs"/>
              </a:rPr>
              <a:t>S</a:t>
            </a:r>
            <a:r>
              <a:rPr kumimoji="0" lang="en-US" altLang="zh-CN" sz="3000" b="0" i="0" u="none" strike="noStrike" kern="1200" cap="none" spc="0" normalizeH="0" baseline="0" noProof="0" dirty="0">
                <a:ln>
                  <a:noFill/>
                </a:ln>
                <a:solidFill>
                  <a:srgbClr val="008233"/>
                </a:solidFill>
                <a:effectLst/>
                <a:uLnTx/>
                <a:uFillTx/>
                <a:latin typeface="Constantia"/>
                <a:cs typeface="+mn-cs"/>
              </a:rPr>
              <a:t>ituation - S</a:t>
            </a:r>
            <a:r>
              <a:rPr kumimoji="0" lang="en-US" sz="3000" b="0" i="0" u="none" strike="noStrike" kern="1200" cap="none" spc="0" normalizeH="0" baseline="0" noProof="0" dirty="0">
                <a:ln>
                  <a:noFill/>
                </a:ln>
                <a:solidFill>
                  <a:srgbClr val="008233"/>
                </a:solidFill>
                <a:effectLst/>
                <a:uLnTx/>
                <a:uFillTx/>
                <a:latin typeface="Constantia"/>
                <a:ea typeface="+mn-ea"/>
                <a:cs typeface="+mn-cs"/>
              </a:rPr>
              <a:t>et the context for your story.</a:t>
            </a:r>
            <a:r>
              <a:rPr kumimoji="0" lang="en-US" altLang="zh-CN" sz="3000" b="0" i="0" u="none" strike="noStrike" kern="1200" cap="none" spc="0" normalizeH="0" baseline="0" noProof="0" dirty="0">
                <a:ln>
                  <a:noFill/>
                </a:ln>
                <a:solidFill>
                  <a:srgbClr val="008233"/>
                </a:solidFill>
                <a:effectLst/>
                <a:uLnTx/>
                <a:uFillTx/>
                <a:latin typeface="Constantia"/>
                <a:cs typeface="+mn-cs"/>
              </a:rPr>
              <a:t> </a:t>
            </a:r>
          </a:p>
          <a:p>
            <a:pPr marL="246063" marR="0" lvl="1" indent="-246063" algn="l" defTabSz="914400" rtl="0" eaLnBrk="1" fontAlgn="auto" latinLnBrk="0" hangingPunct="1">
              <a:lnSpc>
                <a:spcPct val="100000"/>
              </a:lnSpc>
              <a:spcBef>
                <a:spcPct val="20000"/>
              </a:spcBef>
              <a:spcAft>
                <a:spcPts val="0"/>
              </a:spcAft>
              <a:buClr>
                <a:srgbClr val="008233"/>
              </a:buClr>
              <a:buSzPct val="85000"/>
              <a:buFont typeface="Wingdings 2"/>
              <a:buChar char=""/>
              <a:tabLst/>
              <a:defRPr/>
            </a:pPr>
            <a:r>
              <a:rPr kumimoji="0" lang="en-US" altLang="zh-CN" sz="3000" b="0" i="0" u="sng" strike="noStrike" kern="1200" cap="none" spc="0" normalizeH="0" baseline="0" noProof="0" dirty="0">
                <a:ln>
                  <a:noFill/>
                </a:ln>
                <a:solidFill>
                  <a:srgbClr val="FFDB3E"/>
                </a:solidFill>
                <a:effectLst>
                  <a:outerShdw blurRad="38100" dist="38100" dir="2700000" algn="tl">
                    <a:srgbClr val="000000">
                      <a:alpha val="43137"/>
                    </a:srgbClr>
                  </a:outerShdw>
                </a:effectLst>
                <a:uLnTx/>
                <a:uFillTx/>
                <a:latin typeface="Constantia"/>
                <a:cs typeface="+mn-cs"/>
              </a:rPr>
              <a:t>T</a:t>
            </a:r>
            <a:r>
              <a:rPr kumimoji="0" lang="en-US" altLang="zh-CN" sz="3000" b="0" i="0" u="none" strike="noStrike" kern="1200" cap="none" spc="0" normalizeH="0" baseline="0" noProof="0" dirty="0">
                <a:ln>
                  <a:noFill/>
                </a:ln>
                <a:solidFill>
                  <a:srgbClr val="008233"/>
                </a:solidFill>
                <a:effectLst/>
                <a:uLnTx/>
                <a:uFillTx/>
                <a:latin typeface="Constantia"/>
                <a:cs typeface="+mn-cs"/>
              </a:rPr>
              <a:t>ask - W</a:t>
            </a:r>
            <a:r>
              <a:rPr kumimoji="0" lang="en-US" sz="3000" b="0" i="0" u="none" strike="noStrike" kern="1200" cap="none" spc="0" normalizeH="0" baseline="0" noProof="0" dirty="0">
                <a:ln>
                  <a:noFill/>
                </a:ln>
                <a:solidFill>
                  <a:srgbClr val="008233"/>
                </a:solidFill>
                <a:effectLst/>
                <a:uLnTx/>
                <a:uFillTx/>
                <a:latin typeface="Constantia"/>
                <a:ea typeface="+mn-ea"/>
                <a:cs typeface="+mn-cs"/>
              </a:rPr>
              <a:t>hat was required of you?</a:t>
            </a:r>
            <a:endParaRPr kumimoji="0" lang="en-US" altLang="zh-CN" sz="3000" b="0" i="0" u="none" strike="noStrike" kern="1200" cap="none" spc="0" normalizeH="0" baseline="0" noProof="0" dirty="0">
              <a:ln>
                <a:noFill/>
              </a:ln>
              <a:solidFill>
                <a:srgbClr val="008233"/>
              </a:solidFill>
              <a:effectLst/>
              <a:uLnTx/>
              <a:uFillTx/>
              <a:latin typeface="Constantia"/>
              <a:cs typeface="+mn-cs"/>
            </a:endParaRPr>
          </a:p>
          <a:p>
            <a:pPr marL="246063" marR="0" lvl="1" indent="-246063" algn="l" defTabSz="914400" rtl="0" eaLnBrk="1" fontAlgn="auto" latinLnBrk="0" hangingPunct="1">
              <a:lnSpc>
                <a:spcPct val="100000"/>
              </a:lnSpc>
              <a:spcBef>
                <a:spcPct val="20000"/>
              </a:spcBef>
              <a:spcAft>
                <a:spcPts val="0"/>
              </a:spcAft>
              <a:buClr>
                <a:srgbClr val="008233"/>
              </a:buClr>
              <a:buSzPct val="85000"/>
              <a:buFont typeface="Wingdings 2"/>
              <a:buChar char=""/>
              <a:tabLst/>
              <a:defRPr/>
            </a:pPr>
            <a:r>
              <a:rPr kumimoji="0" lang="en-US" altLang="zh-CN" sz="3000" b="0" i="0" u="sng" strike="noStrike" kern="1200" cap="none" spc="0" normalizeH="0" baseline="0" noProof="0" dirty="0">
                <a:ln>
                  <a:noFill/>
                </a:ln>
                <a:solidFill>
                  <a:srgbClr val="FFDB3E"/>
                </a:solidFill>
                <a:effectLst>
                  <a:outerShdw blurRad="38100" dist="38100" dir="2700000" algn="tl">
                    <a:srgbClr val="000000">
                      <a:alpha val="43137"/>
                    </a:srgbClr>
                  </a:outerShdw>
                </a:effectLst>
                <a:uLnTx/>
                <a:uFillTx/>
                <a:latin typeface="Constantia"/>
                <a:cs typeface="+mn-cs"/>
              </a:rPr>
              <a:t>A</a:t>
            </a:r>
            <a:r>
              <a:rPr kumimoji="0" lang="en-US" altLang="zh-CN" sz="3000" b="0" i="0" u="none" strike="noStrike" kern="1200" cap="none" spc="0" normalizeH="0" baseline="0" noProof="0" dirty="0">
                <a:ln>
                  <a:noFill/>
                </a:ln>
                <a:solidFill>
                  <a:srgbClr val="008233"/>
                </a:solidFill>
                <a:effectLst/>
                <a:uLnTx/>
                <a:uFillTx/>
                <a:latin typeface="Constantia"/>
                <a:cs typeface="+mn-cs"/>
              </a:rPr>
              <a:t>ction - </a:t>
            </a:r>
            <a:r>
              <a:rPr kumimoji="0" lang="en-US" sz="3000" b="0" i="0" u="none" strike="noStrike" kern="1200" cap="none" spc="0" normalizeH="0" baseline="0" noProof="0" dirty="0">
                <a:ln>
                  <a:noFill/>
                </a:ln>
                <a:solidFill>
                  <a:srgbClr val="008233"/>
                </a:solidFill>
                <a:effectLst/>
                <a:uLnTx/>
                <a:uFillTx/>
                <a:latin typeface="Constantia"/>
                <a:ea typeface="+mn-ea"/>
                <a:cs typeface="+mn-cs"/>
              </a:rPr>
              <a:t>What did you do?</a:t>
            </a:r>
            <a:endParaRPr kumimoji="0" lang="en-US" altLang="zh-CN" sz="3000" b="0" i="0" u="none" strike="noStrike" kern="1200" cap="none" spc="0" normalizeH="0" baseline="0" noProof="0" dirty="0">
              <a:ln>
                <a:noFill/>
              </a:ln>
              <a:solidFill>
                <a:srgbClr val="008233"/>
              </a:solidFill>
              <a:effectLst/>
              <a:uLnTx/>
              <a:uFillTx/>
              <a:latin typeface="Constantia"/>
              <a:cs typeface="+mn-cs"/>
            </a:endParaRPr>
          </a:p>
          <a:p>
            <a:pPr marL="246063" marR="0" lvl="1" indent="-246063" algn="l" defTabSz="914400" rtl="0" eaLnBrk="1" fontAlgn="auto" latinLnBrk="0" hangingPunct="1">
              <a:lnSpc>
                <a:spcPct val="100000"/>
              </a:lnSpc>
              <a:spcBef>
                <a:spcPct val="20000"/>
              </a:spcBef>
              <a:spcAft>
                <a:spcPts val="0"/>
              </a:spcAft>
              <a:buClr>
                <a:srgbClr val="008233"/>
              </a:buClr>
              <a:buSzPct val="85000"/>
              <a:buFont typeface="Wingdings 2"/>
              <a:buChar char=""/>
              <a:tabLst/>
              <a:defRPr/>
            </a:pPr>
            <a:r>
              <a:rPr kumimoji="0" lang="en-US" altLang="zh-CN" sz="3000" b="0" i="0" u="sng" strike="noStrike" kern="1200" cap="none" spc="0" normalizeH="0" baseline="0" noProof="0" dirty="0">
                <a:ln>
                  <a:noFill/>
                </a:ln>
                <a:solidFill>
                  <a:srgbClr val="FFDB3E"/>
                </a:solidFill>
                <a:effectLst>
                  <a:outerShdw blurRad="38100" dist="38100" dir="2700000" algn="tl">
                    <a:srgbClr val="000000">
                      <a:alpha val="43137"/>
                    </a:srgbClr>
                  </a:outerShdw>
                </a:effectLst>
                <a:uLnTx/>
                <a:uFillTx/>
                <a:latin typeface="Constantia"/>
                <a:cs typeface="+mn-cs"/>
              </a:rPr>
              <a:t>R</a:t>
            </a:r>
            <a:r>
              <a:rPr kumimoji="0" lang="en-US" altLang="zh-CN" sz="3000" b="0" i="0" u="none" strike="noStrike" kern="1200" cap="none" spc="0" normalizeH="0" baseline="0" noProof="0" dirty="0">
                <a:ln>
                  <a:noFill/>
                </a:ln>
                <a:solidFill>
                  <a:srgbClr val="008233"/>
                </a:solidFill>
                <a:effectLst/>
                <a:uLnTx/>
                <a:uFillTx/>
                <a:latin typeface="Constantia"/>
                <a:cs typeface="+mn-cs"/>
              </a:rPr>
              <a:t>esult - </a:t>
            </a:r>
            <a:r>
              <a:rPr kumimoji="0" lang="en-US" sz="3000" b="0" i="0" u="none" strike="noStrike" kern="1200" cap="none" spc="0" normalizeH="0" baseline="0" noProof="0" dirty="0">
                <a:ln>
                  <a:noFill/>
                </a:ln>
                <a:solidFill>
                  <a:srgbClr val="008233"/>
                </a:solidFill>
                <a:effectLst/>
                <a:uLnTx/>
                <a:uFillTx/>
                <a:latin typeface="Constantia"/>
                <a:ea typeface="+mn-ea"/>
                <a:cs typeface="+mn-cs"/>
              </a:rPr>
              <a:t>What was the outcome of your actions?</a:t>
            </a:r>
            <a:endParaRPr kumimoji="0" lang="en-US" altLang="zh-CN" sz="3000" b="0" i="0" u="none" strike="noStrike" kern="1200" cap="none" spc="0" normalizeH="0" baseline="0" noProof="0" dirty="0">
              <a:ln>
                <a:noFill/>
              </a:ln>
              <a:solidFill>
                <a:srgbClr val="008233"/>
              </a:solidFill>
              <a:effectLst/>
              <a:uLnTx/>
              <a:uFillTx/>
              <a:latin typeface="Constantia"/>
              <a:cs typeface="+mn-cs"/>
            </a:endParaRPr>
          </a:p>
        </p:txBody>
      </p:sp>
    </p:spTree>
    <p:extLst>
      <p:ext uri="{BB962C8B-B14F-4D97-AF65-F5344CB8AC3E}">
        <p14:creationId xmlns:p14="http://schemas.microsoft.com/office/powerpoint/2010/main" val="156092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43" y="5672261"/>
            <a:ext cx="1518314" cy="650707"/>
          </a:xfrm>
          <a:prstGeom prst="rect">
            <a:avLst/>
          </a:prstGeom>
        </p:spPr>
      </p:pic>
      <p:sp>
        <p:nvSpPr>
          <p:cNvPr id="5" name="Rectangle 4"/>
          <p:cNvSpPr/>
          <p:nvPr/>
        </p:nvSpPr>
        <p:spPr>
          <a:xfrm>
            <a:off x="147906" y="161823"/>
            <a:ext cx="1041400" cy="5409638"/>
          </a:xfrm>
          <a:prstGeom prst="rect">
            <a:avLst/>
          </a:prstGeom>
          <a:gradFill flip="none" rotWithShape="1">
            <a:gsLst>
              <a:gs pos="0">
                <a:srgbClr val="4D4D4D">
                  <a:shade val="30000"/>
                  <a:satMod val="115000"/>
                </a:srgbClr>
              </a:gs>
              <a:gs pos="50000">
                <a:srgbClr val="4D4D4D">
                  <a:shade val="67500"/>
                  <a:satMod val="115000"/>
                </a:srgbClr>
              </a:gs>
              <a:gs pos="100000">
                <a:srgbClr val="4D4D4D">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2400" dirty="0">
              <a:solidFill>
                <a:prstClr val="white"/>
              </a:solidFill>
            </a:endParaRPr>
          </a:p>
        </p:txBody>
      </p:sp>
      <p:sp>
        <p:nvSpPr>
          <p:cNvPr id="7" name="TextBox 6"/>
          <p:cNvSpPr txBox="1"/>
          <p:nvPr/>
        </p:nvSpPr>
        <p:spPr>
          <a:xfrm rot="16200000">
            <a:off x="-2078193" y="2623170"/>
            <a:ext cx="5305648" cy="590931"/>
          </a:xfrm>
          <a:prstGeom prst="rect">
            <a:avLst/>
          </a:prstGeom>
          <a:noFill/>
        </p:spPr>
        <p:txBody>
          <a:bodyPr wrap="square">
            <a:spAutoFit/>
          </a:bodyPr>
          <a:lstStyle/>
          <a:p>
            <a:pPr lvl="0" algn="r" eaLnBrk="0" hangingPunct="0">
              <a:lnSpc>
                <a:spcPct val="90000"/>
              </a:lnSpc>
              <a:defRPr/>
            </a:pPr>
            <a:r>
              <a:rPr lang="en-US" sz="3600" b="1" dirty="0">
                <a:ln w="12700">
                  <a:solidFill>
                    <a:srgbClr val="008233">
                      <a:satMod val="155000"/>
                    </a:srgbClr>
                  </a:solidFill>
                  <a:prstDash val="solid"/>
                </a:ln>
                <a:solidFill>
                  <a:srgbClr val="DBF5F9">
                    <a:tint val="85000"/>
                    <a:satMod val="155000"/>
                  </a:srgbClr>
                </a:solidFill>
                <a:effectLst>
                  <a:glow rad="101600">
                    <a:srgbClr val="008233">
                      <a:satMod val="175000"/>
                      <a:alpha val="40000"/>
                    </a:srgb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a typeface="SimSun" pitchFamily="2" charset="-122"/>
              </a:rPr>
              <a:t>INTERVIEWING BASICS</a:t>
            </a:r>
          </a:p>
        </p:txBody>
      </p:sp>
      <p:sp>
        <p:nvSpPr>
          <p:cNvPr id="8" name="Rectangle 2"/>
          <p:cNvSpPr txBox="1">
            <a:spLocks noChangeArrowheads="1"/>
          </p:cNvSpPr>
          <p:nvPr/>
        </p:nvSpPr>
        <p:spPr>
          <a:xfrm>
            <a:off x="1295400" y="265811"/>
            <a:ext cx="7153275" cy="8382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4400" b="0" i="0" u="none" strike="noStrike" kern="1200" cap="none" spc="0" normalizeH="0" baseline="0" noProof="0" dirty="0">
                <a:ln>
                  <a:noFill/>
                </a:ln>
                <a:solidFill>
                  <a:srgbClr val="333333"/>
                </a:solidFill>
                <a:effectLst>
                  <a:outerShdw blurRad="38100" dist="38100" dir="2700000" algn="tl">
                    <a:srgbClr val="000000">
                      <a:alpha val="43137"/>
                    </a:srgbClr>
                  </a:outerShdw>
                </a:effectLst>
                <a:uLnTx/>
                <a:uFillTx/>
                <a:latin typeface="Calibri"/>
                <a:cs typeface="+mj-cs"/>
              </a:rPr>
              <a:t>Behavioral Based Questions</a:t>
            </a:r>
          </a:p>
        </p:txBody>
      </p:sp>
      <p:sp>
        <p:nvSpPr>
          <p:cNvPr id="9" name="Rectangle 3"/>
          <p:cNvSpPr txBox="1">
            <a:spLocks noChangeArrowheads="1"/>
          </p:cNvSpPr>
          <p:nvPr/>
        </p:nvSpPr>
        <p:spPr>
          <a:xfrm>
            <a:off x="1295400" y="1247136"/>
            <a:ext cx="8229600" cy="438912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46063" marR="0" lvl="1" indent="-246063" algn="l" defTabSz="914400" rtl="0" eaLnBrk="1" fontAlgn="auto" latinLnBrk="0" hangingPunct="1">
              <a:lnSpc>
                <a:spcPct val="100000"/>
              </a:lnSpc>
              <a:spcBef>
                <a:spcPct val="20000"/>
              </a:spcBef>
              <a:spcAft>
                <a:spcPts val="0"/>
              </a:spcAft>
              <a:buClr>
                <a:srgbClr val="008233"/>
              </a:buClr>
              <a:buSzPct val="85000"/>
              <a:buFont typeface="Wingdings 2"/>
              <a:buChar char=""/>
              <a:tabLst/>
              <a:defRPr/>
            </a:pPr>
            <a:r>
              <a:rPr kumimoji="0" lang="en-US" altLang="zh-CN" sz="2800" b="0" i="0" u="none" strike="noStrike" kern="1200" cap="none" spc="0" normalizeH="0" baseline="0" noProof="0" dirty="0">
                <a:ln>
                  <a:noFill/>
                </a:ln>
                <a:solidFill>
                  <a:srgbClr val="008233"/>
                </a:solidFill>
                <a:effectLst/>
                <a:uLnTx/>
                <a:uFillTx/>
                <a:latin typeface="Constantia"/>
                <a:ea typeface="宋体"/>
                <a:cs typeface="+mn-cs"/>
              </a:rPr>
              <a:t>Think Specific.</a:t>
            </a:r>
          </a:p>
          <a:p>
            <a:pPr marL="246063" marR="0" lvl="1" indent="-246063" algn="l" defTabSz="914400" rtl="0" eaLnBrk="1" fontAlgn="auto" latinLnBrk="0" hangingPunct="1">
              <a:lnSpc>
                <a:spcPct val="100000"/>
              </a:lnSpc>
              <a:spcBef>
                <a:spcPct val="20000"/>
              </a:spcBef>
              <a:spcAft>
                <a:spcPts val="0"/>
              </a:spcAft>
              <a:buClr>
                <a:srgbClr val="008233"/>
              </a:buClr>
              <a:buSzPct val="85000"/>
              <a:buFont typeface="Wingdings 2"/>
              <a:buChar char=""/>
              <a:tabLst/>
              <a:defRPr/>
            </a:pPr>
            <a:r>
              <a:rPr kumimoji="0" lang="en-US" altLang="zh-CN" sz="2800" b="0" i="0" u="none" strike="noStrike" kern="1200" cap="none" spc="0" normalizeH="0" baseline="0" noProof="0" dirty="0">
                <a:ln>
                  <a:noFill/>
                </a:ln>
                <a:solidFill>
                  <a:srgbClr val="008233"/>
                </a:solidFill>
                <a:effectLst/>
                <a:uLnTx/>
                <a:uFillTx/>
                <a:latin typeface="Constantia"/>
                <a:ea typeface="宋体"/>
                <a:cs typeface="+mn-cs"/>
              </a:rPr>
              <a:t>Don’t Say “Usually, Always, Or Never”.</a:t>
            </a:r>
          </a:p>
          <a:p>
            <a:pPr marL="246063" marR="0" lvl="1" indent="-246063" algn="l" defTabSz="914400" rtl="0" eaLnBrk="1" fontAlgn="auto" latinLnBrk="0" hangingPunct="1">
              <a:lnSpc>
                <a:spcPct val="100000"/>
              </a:lnSpc>
              <a:spcBef>
                <a:spcPct val="20000"/>
              </a:spcBef>
              <a:spcAft>
                <a:spcPts val="0"/>
              </a:spcAft>
              <a:buClr>
                <a:srgbClr val="008233"/>
              </a:buClr>
              <a:buSzPct val="85000"/>
              <a:buFont typeface="Wingdings 2"/>
              <a:buChar char=""/>
              <a:tabLst/>
              <a:defRPr/>
            </a:pPr>
            <a:r>
              <a:rPr kumimoji="0" lang="en-US" altLang="zh-CN" sz="2800" b="0" i="0" u="none" strike="noStrike" kern="1200" cap="none" spc="0" normalizeH="0" baseline="0" noProof="0" dirty="0">
                <a:ln>
                  <a:noFill/>
                </a:ln>
                <a:solidFill>
                  <a:srgbClr val="008233"/>
                </a:solidFill>
                <a:effectLst/>
                <a:uLnTx/>
                <a:uFillTx/>
                <a:latin typeface="Constantia"/>
                <a:ea typeface="宋体"/>
                <a:cs typeface="+mn-cs"/>
              </a:rPr>
              <a:t>Say “I”.</a:t>
            </a:r>
          </a:p>
          <a:p>
            <a:pPr marL="246063" marR="0" lvl="1" indent="-246063" algn="l" defTabSz="914400" rtl="0" eaLnBrk="1" fontAlgn="auto" latinLnBrk="0" hangingPunct="1">
              <a:lnSpc>
                <a:spcPct val="100000"/>
              </a:lnSpc>
              <a:spcBef>
                <a:spcPct val="20000"/>
              </a:spcBef>
              <a:spcAft>
                <a:spcPts val="0"/>
              </a:spcAft>
              <a:buClr>
                <a:srgbClr val="008233"/>
              </a:buClr>
              <a:buSzPct val="85000"/>
              <a:buFont typeface="Wingdings 2"/>
              <a:buChar char=""/>
              <a:tabLst/>
              <a:defRPr/>
            </a:pPr>
            <a:r>
              <a:rPr kumimoji="0" lang="en-US" altLang="zh-CN" sz="2800" b="0" i="0" u="none" strike="noStrike" kern="1200" cap="none" spc="0" normalizeH="0" baseline="0" noProof="0" dirty="0">
                <a:ln>
                  <a:noFill/>
                </a:ln>
                <a:solidFill>
                  <a:srgbClr val="008233"/>
                </a:solidFill>
                <a:effectLst/>
                <a:uLnTx/>
                <a:uFillTx/>
                <a:latin typeface="Constantia"/>
                <a:ea typeface="宋体"/>
                <a:cs typeface="+mn-cs"/>
              </a:rPr>
              <a:t>Be Prepared to Answer the Negative Question.</a:t>
            </a:r>
          </a:p>
          <a:p>
            <a:pPr marL="246063" marR="0" lvl="1" indent="-246063" algn="l" defTabSz="914400" rtl="0" eaLnBrk="1" fontAlgn="auto" latinLnBrk="0" hangingPunct="1">
              <a:lnSpc>
                <a:spcPct val="100000"/>
              </a:lnSpc>
              <a:spcBef>
                <a:spcPct val="20000"/>
              </a:spcBef>
              <a:spcAft>
                <a:spcPts val="0"/>
              </a:spcAft>
              <a:buClr>
                <a:srgbClr val="008233"/>
              </a:buClr>
              <a:buSzPct val="85000"/>
              <a:buFont typeface="Wingdings 2"/>
              <a:buChar char=""/>
              <a:tabLst/>
              <a:defRPr/>
            </a:pPr>
            <a:r>
              <a:rPr kumimoji="0" lang="en-US" altLang="zh-CN" sz="2800" b="0" i="0" u="none" strike="noStrike" kern="1200" cap="none" spc="0" normalizeH="0" baseline="0" noProof="0" dirty="0">
                <a:ln>
                  <a:noFill/>
                </a:ln>
                <a:solidFill>
                  <a:srgbClr val="008233"/>
                </a:solidFill>
                <a:effectLst/>
                <a:uLnTx/>
                <a:uFillTx/>
                <a:latin typeface="Constantia"/>
                <a:ea typeface="宋体"/>
                <a:cs typeface="+mn-cs"/>
              </a:rPr>
              <a:t>Was The Result Positive? Measurable?</a:t>
            </a:r>
          </a:p>
          <a:p>
            <a:pPr marL="246063" marR="0" lvl="1" indent="-246063" algn="l" defTabSz="914400" rtl="0" eaLnBrk="1" fontAlgn="auto" latinLnBrk="0" hangingPunct="1">
              <a:lnSpc>
                <a:spcPct val="100000"/>
              </a:lnSpc>
              <a:spcBef>
                <a:spcPct val="20000"/>
              </a:spcBef>
              <a:spcAft>
                <a:spcPts val="0"/>
              </a:spcAft>
              <a:buClr>
                <a:srgbClr val="008233"/>
              </a:buClr>
              <a:buSzPct val="85000"/>
              <a:buFont typeface="Wingdings 2"/>
              <a:buChar char=""/>
              <a:tabLst/>
              <a:defRPr/>
            </a:pPr>
            <a:r>
              <a:rPr kumimoji="0" lang="en-US" altLang="zh-CN" sz="2800" b="0" i="0" u="none" strike="noStrike" kern="1200" cap="none" spc="0" normalizeH="0" baseline="0" noProof="0" dirty="0">
                <a:ln>
                  <a:noFill/>
                </a:ln>
                <a:solidFill>
                  <a:srgbClr val="008233"/>
                </a:solidFill>
                <a:effectLst/>
                <a:uLnTx/>
                <a:uFillTx/>
                <a:latin typeface="Constantia"/>
                <a:ea typeface="宋体"/>
                <a:cs typeface="+mn-cs"/>
              </a:rPr>
              <a:t>Don’t Forget To Smile.</a:t>
            </a:r>
          </a:p>
          <a:p>
            <a:pPr marL="246063" marR="0" lvl="1" indent="-246063" algn="l" defTabSz="914400" rtl="0" eaLnBrk="1" fontAlgn="auto" latinLnBrk="0" hangingPunct="1">
              <a:lnSpc>
                <a:spcPct val="100000"/>
              </a:lnSpc>
              <a:spcBef>
                <a:spcPct val="20000"/>
              </a:spcBef>
              <a:spcAft>
                <a:spcPts val="0"/>
              </a:spcAft>
              <a:buClr>
                <a:srgbClr val="008233"/>
              </a:buClr>
              <a:buSzPct val="85000"/>
              <a:buFont typeface="Wingdings 2"/>
              <a:buChar char=""/>
              <a:tabLst/>
              <a:defRPr/>
            </a:pPr>
            <a:r>
              <a:rPr kumimoji="0" lang="en-US" altLang="zh-CN" sz="2800" b="0" i="0" u="none" strike="noStrike" kern="1200" cap="none" spc="0" normalizeH="0" baseline="0" noProof="0" dirty="0">
                <a:ln>
                  <a:noFill/>
                </a:ln>
                <a:solidFill>
                  <a:srgbClr val="008233"/>
                </a:solidFill>
                <a:effectLst/>
                <a:uLnTx/>
                <a:uFillTx/>
                <a:latin typeface="Constantia"/>
                <a:ea typeface="宋体"/>
                <a:cs typeface="+mn-cs"/>
              </a:rPr>
              <a:t>Be Concise.</a:t>
            </a:r>
          </a:p>
        </p:txBody>
      </p:sp>
    </p:spTree>
    <p:extLst>
      <p:ext uri="{BB962C8B-B14F-4D97-AF65-F5344CB8AC3E}">
        <p14:creationId xmlns:p14="http://schemas.microsoft.com/office/powerpoint/2010/main" val="156092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43" y="5672261"/>
            <a:ext cx="1518314" cy="650707"/>
          </a:xfrm>
          <a:prstGeom prst="rect">
            <a:avLst/>
          </a:prstGeom>
        </p:spPr>
      </p:pic>
      <p:sp>
        <p:nvSpPr>
          <p:cNvPr id="5" name="Rectangle 4"/>
          <p:cNvSpPr/>
          <p:nvPr/>
        </p:nvSpPr>
        <p:spPr>
          <a:xfrm>
            <a:off x="147906" y="161823"/>
            <a:ext cx="1041400" cy="5409638"/>
          </a:xfrm>
          <a:prstGeom prst="rect">
            <a:avLst/>
          </a:prstGeom>
          <a:gradFill flip="none" rotWithShape="1">
            <a:gsLst>
              <a:gs pos="0">
                <a:srgbClr val="4D4D4D">
                  <a:shade val="30000"/>
                  <a:satMod val="115000"/>
                </a:srgbClr>
              </a:gs>
              <a:gs pos="50000">
                <a:srgbClr val="4D4D4D">
                  <a:shade val="67500"/>
                  <a:satMod val="115000"/>
                </a:srgbClr>
              </a:gs>
              <a:gs pos="100000">
                <a:srgbClr val="4D4D4D">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2400" dirty="0">
              <a:solidFill>
                <a:prstClr val="white"/>
              </a:solidFill>
            </a:endParaRPr>
          </a:p>
        </p:txBody>
      </p:sp>
      <p:sp>
        <p:nvSpPr>
          <p:cNvPr id="6" name="TextBox 5"/>
          <p:cNvSpPr txBox="1"/>
          <p:nvPr/>
        </p:nvSpPr>
        <p:spPr>
          <a:xfrm rot="16200000">
            <a:off x="-1821309" y="2369365"/>
            <a:ext cx="4791879" cy="584775"/>
          </a:xfrm>
          <a:prstGeom prst="rect">
            <a:avLst/>
          </a:prstGeom>
          <a:noFill/>
        </p:spPr>
        <p:txBody>
          <a:bodyPr wrap="square">
            <a:spAutoFit/>
          </a:bodyPr>
          <a:lstStyle/>
          <a:p>
            <a:pPr algn="r" fontAlgn="auto">
              <a:spcBef>
                <a:spcPts val="0"/>
              </a:spcBef>
              <a:spcAft>
                <a:spcPts val="0"/>
              </a:spcAft>
              <a:defRPr/>
            </a:pPr>
            <a:r>
              <a:rPr lang="en-US" sz="32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RESUME HOW TO</a:t>
            </a:r>
          </a:p>
        </p:txBody>
      </p:sp>
      <p:sp>
        <p:nvSpPr>
          <p:cNvPr id="11" name="Rectangle 2"/>
          <p:cNvSpPr txBox="1">
            <a:spLocks noChangeArrowheads="1"/>
          </p:cNvSpPr>
          <p:nvPr/>
        </p:nvSpPr>
        <p:spPr>
          <a:xfrm>
            <a:off x="1447801" y="418213"/>
            <a:ext cx="6181725" cy="1143000"/>
          </a:xfrm>
          <a:prstGeom prst="rect">
            <a:avLst/>
          </a:prstGeom>
        </p:spPr>
        <p:txBody>
          <a:bodyPr vert="horz" lIns="0" rIns="0" bIns="0" anchor="b">
            <a:normAutofit fontScale="900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5000" b="0" i="0" u="none" strike="noStrike" kern="1200" cap="none" spc="0" normalizeH="0" baseline="0" noProof="0" dirty="0">
                <a:ln>
                  <a:noFill/>
                </a:ln>
                <a:solidFill>
                  <a:srgbClr val="333333"/>
                </a:solidFill>
                <a:effectLst>
                  <a:outerShdw blurRad="38100" dist="38100" dir="2700000" algn="tl">
                    <a:srgbClr val="000000">
                      <a:alpha val="43137"/>
                    </a:srgbClr>
                  </a:outerShdw>
                </a:effectLst>
                <a:uLnTx/>
                <a:uFillTx/>
                <a:latin typeface="Calibri"/>
                <a:cs typeface="+mj-cs"/>
              </a:rPr>
              <a:t>What Information Should </a:t>
            </a:r>
            <a:br>
              <a:rPr kumimoji="0" lang="en-US" altLang="zh-CN" sz="5000" b="0" i="0" u="none" strike="noStrike" kern="1200" cap="none" spc="0" normalizeH="0" baseline="0" noProof="0" dirty="0">
                <a:ln>
                  <a:noFill/>
                </a:ln>
                <a:solidFill>
                  <a:srgbClr val="333333"/>
                </a:solidFill>
                <a:effectLst>
                  <a:outerShdw blurRad="38100" dist="38100" dir="2700000" algn="tl">
                    <a:srgbClr val="000000">
                      <a:alpha val="43137"/>
                    </a:srgbClr>
                  </a:outerShdw>
                </a:effectLst>
                <a:uLnTx/>
                <a:uFillTx/>
                <a:latin typeface="Calibri"/>
                <a:cs typeface="+mj-cs"/>
              </a:rPr>
            </a:br>
            <a:r>
              <a:rPr kumimoji="0" lang="en-US" altLang="zh-CN" sz="5000" b="0" i="0" u="none" strike="noStrike" kern="1200" cap="none" spc="0" normalizeH="0" baseline="0" noProof="0" dirty="0">
                <a:ln>
                  <a:noFill/>
                </a:ln>
                <a:solidFill>
                  <a:srgbClr val="333333"/>
                </a:solidFill>
                <a:effectLst>
                  <a:outerShdw blurRad="38100" dist="38100" dir="2700000" algn="tl">
                    <a:srgbClr val="000000">
                      <a:alpha val="43137"/>
                    </a:srgbClr>
                  </a:outerShdw>
                </a:effectLst>
                <a:uLnTx/>
                <a:uFillTx/>
                <a:latin typeface="Calibri"/>
                <a:cs typeface="+mj-cs"/>
              </a:rPr>
              <a:t>Be In A Resume?</a:t>
            </a:r>
          </a:p>
        </p:txBody>
      </p:sp>
      <p:sp>
        <p:nvSpPr>
          <p:cNvPr id="12" name="Rectangle 3"/>
          <p:cNvSpPr txBox="1">
            <a:spLocks noChangeArrowheads="1"/>
          </p:cNvSpPr>
          <p:nvPr/>
        </p:nvSpPr>
        <p:spPr>
          <a:xfrm>
            <a:off x="1371600" y="2117804"/>
            <a:ext cx="4191000" cy="28956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0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18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18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400" b="0" i="0" u="none" strike="noStrike" kern="1200" cap="none" spc="0" normalizeH="0" baseline="0" noProof="0" dirty="0">
                <a:ln>
                  <a:noFill/>
                </a:ln>
                <a:solidFill>
                  <a:srgbClr val="008233"/>
                </a:solidFill>
                <a:effectLst/>
                <a:uLnTx/>
                <a:uFillTx/>
                <a:latin typeface="Constantia"/>
                <a:cs typeface="+mn-cs"/>
              </a:rPr>
              <a:t>Identify Yourself</a:t>
            </a: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400" b="0" i="0" u="none" strike="noStrike" kern="1200" cap="none" spc="0" normalizeH="0" baseline="0" noProof="0" dirty="0">
                <a:ln>
                  <a:noFill/>
                </a:ln>
                <a:solidFill>
                  <a:srgbClr val="008233"/>
                </a:solidFill>
                <a:effectLst/>
                <a:uLnTx/>
                <a:uFillTx/>
                <a:latin typeface="Constantia"/>
                <a:cs typeface="+mn-cs"/>
              </a:rPr>
              <a:t>Education</a:t>
            </a: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400" b="0" i="0" u="none" strike="noStrike" kern="1200" cap="none" spc="0" normalizeH="0" baseline="0" noProof="0" dirty="0">
                <a:ln>
                  <a:noFill/>
                </a:ln>
                <a:solidFill>
                  <a:srgbClr val="008233"/>
                </a:solidFill>
                <a:effectLst/>
                <a:uLnTx/>
                <a:uFillTx/>
                <a:latin typeface="Constantia"/>
                <a:cs typeface="+mn-cs"/>
              </a:rPr>
              <a:t>Continuing Education</a:t>
            </a: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400" b="0" i="0" u="none" strike="noStrike" kern="1200" cap="none" spc="0" normalizeH="0" baseline="0" noProof="0" dirty="0">
                <a:ln>
                  <a:noFill/>
                </a:ln>
                <a:solidFill>
                  <a:srgbClr val="008233"/>
                </a:solidFill>
                <a:effectLst/>
                <a:uLnTx/>
                <a:uFillTx/>
                <a:latin typeface="Constantia"/>
                <a:cs typeface="+mn-cs"/>
              </a:rPr>
              <a:t>Work or Professional Experience</a:t>
            </a: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400" b="0" i="0" u="none" strike="noStrike" kern="1200" cap="none" spc="0" normalizeH="0" baseline="0" noProof="0" dirty="0">
                <a:ln>
                  <a:noFill/>
                </a:ln>
                <a:solidFill>
                  <a:srgbClr val="008233"/>
                </a:solidFill>
                <a:effectLst/>
                <a:uLnTx/>
                <a:uFillTx/>
                <a:latin typeface="Constantia"/>
                <a:cs typeface="+mn-cs"/>
              </a:rPr>
              <a:t>Volunteer Experience</a:t>
            </a:r>
          </a:p>
        </p:txBody>
      </p:sp>
      <p:sp>
        <p:nvSpPr>
          <p:cNvPr id="13" name="Rectangle 4"/>
          <p:cNvSpPr txBox="1">
            <a:spLocks noChangeArrowheads="1"/>
          </p:cNvSpPr>
          <p:nvPr/>
        </p:nvSpPr>
        <p:spPr>
          <a:xfrm>
            <a:off x="5592170" y="2117804"/>
            <a:ext cx="3581400" cy="2895600"/>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0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18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18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400" b="0" i="0" u="none" strike="noStrike" kern="1200" cap="none" spc="0" normalizeH="0" baseline="0" noProof="0">
                <a:ln>
                  <a:noFill/>
                </a:ln>
                <a:solidFill>
                  <a:srgbClr val="008233"/>
                </a:solidFill>
                <a:effectLst/>
                <a:uLnTx/>
                <a:uFillTx/>
                <a:latin typeface="Constantia"/>
                <a:cs typeface="+mn-cs"/>
              </a:rPr>
              <a:t>Relevant Activities</a:t>
            </a: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400" b="0" i="0" u="none" strike="noStrike" kern="1200" cap="none" spc="0" normalizeH="0" baseline="0" noProof="0">
                <a:ln>
                  <a:noFill/>
                </a:ln>
                <a:solidFill>
                  <a:srgbClr val="008233"/>
                </a:solidFill>
                <a:effectLst/>
                <a:uLnTx/>
                <a:uFillTx/>
                <a:latin typeface="Constantia"/>
                <a:cs typeface="+mn-cs"/>
              </a:rPr>
              <a:t>Computer Skills</a:t>
            </a: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400" b="0" i="0" u="none" strike="noStrike" kern="1200" cap="none" spc="0" normalizeH="0" baseline="0" noProof="0">
                <a:ln>
                  <a:noFill/>
                </a:ln>
                <a:solidFill>
                  <a:srgbClr val="008233"/>
                </a:solidFill>
                <a:effectLst/>
                <a:uLnTx/>
                <a:uFillTx/>
                <a:latin typeface="Constantia"/>
                <a:cs typeface="+mn-cs"/>
              </a:rPr>
              <a:t>Professional Associations</a:t>
            </a: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400" b="0" i="0" u="none" strike="noStrike" kern="1200" cap="none" spc="0" normalizeH="0" baseline="0" noProof="0">
                <a:ln>
                  <a:noFill/>
                </a:ln>
                <a:solidFill>
                  <a:srgbClr val="008233"/>
                </a:solidFill>
                <a:effectLst/>
                <a:uLnTx/>
                <a:uFillTx/>
                <a:latin typeface="Constantia"/>
                <a:cs typeface="+mn-cs"/>
              </a:rPr>
              <a:t>Optional Sections</a:t>
            </a: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400" b="0" i="0" u="none" strike="noStrike" kern="1200" cap="none" spc="0" normalizeH="0" baseline="0" noProof="0">
                <a:ln>
                  <a:noFill/>
                </a:ln>
                <a:solidFill>
                  <a:srgbClr val="008233"/>
                </a:solidFill>
                <a:effectLst/>
                <a:uLnTx/>
                <a:uFillTx/>
                <a:latin typeface="Constantia"/>
                <a:cs typeface="+mn-cs"/>
              </a:rPr>
              <a:t>Special Skills and Abilities</a:t>
            </a:r>
            <a:endParaRPr kumimoji="0" lang="en-US" altLang="zh-CN" sz="2400" b="0" i="0" u="none" strike="noStrike" kern="1200" cap="none" spc="0" normalizeH="0" baseline="0" noProof="0" dirty="0">
              <a:ln>
                <a:noFill/>
              </a:ln>
              <a:solidFill>
                <a:srgbClr val="008233"/>
              </a:solidFill>
              <a:effectLst/>
              <a:uLnTx/>
              <a:uFillTx/>
              <a:latin typeface="Constantia"/>
              <a:cs typeface="+mn-cs"/>
            </a:endParaRPr>
          </a:p>
        </p:txBody>
      </p:sp>
    </p:spTree>
    <p:extLst>
      <p:ext uri="{BB962C8B-B14F-4D97-AF65-F5344CB8AC3E}">
        <p14:creationId xmlns:p14="http://schemas.microsoft.com/office/powerpoint/2010/main" val="85167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43" y="5672261"/>
            <a:ext cx="1518314" cy="650707"/>
          </a:xfrm>
          <a:prstGeom prst="rect">
            <a:avLst/>
          </a:prstGeom>
        </p:spPr>
      </p:pic>
      <p:sp>
        <p:nvSpPr>
          <p:cNvPr id="5" name="Rectangle 4"/>
          <p:cNvSpPr/>
          <p:nvPr/>
        </p:nvSpPr>
        <p:spPr>
          <a:xfrm>
            <a:off x="147906" y="161823"/>
            <a:ext cx="1041400" cy="5409638"/>
          </a:xfrm>
          <a:prstGeom prst="rect">
            <a:avLst/>
          </a:prstGeom>
          <a:gradFill flip="none" rotWithShape="1">
            <a:gsLst>
              <a:gs pos="0">
                <a:srgbClr val="4D4D4D">
                  <a:shade val="30000"/>
                  <a:satMod val="115000"/>
                </a:srgbClr>
              </a:gs>
              <a:gs pos="50000">
                <a:srgbClr val="4D4D4D">
                  <a:shade val="67500"/>
                  <a:satMod val="115000"/>
                </a:srgbClr>
              </a:gs>
              <a:gs pos="100000">
                <a:srgbClr val="4D4D4D">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2400" dirty="0">
              <a:solidFill>
                <a:prstClr val="white"/>
              </a:solidFill>
            </a:endParaRPr>
          </a:p>
        </p:txBody>
      </p:sp>
      <p:sp>
        <p:nvSpPr>
          <p:cNvPr id="7" name="TextBox 6"/>
          <p:cNvSpPr txBox="1"/>
          <p:nvPr/>
        </p:nvSpPr>
        <p:spPr>
          <a:xfrm rot="16200000">
            <a:off x="-2078193" y="2623170"/>
            <a:ext cx="5305648" cy="590931"/>
          </a:xfrm>
          <a:prstGeom prst="rect">
            <a:avLst/>
          </a:prstGeom>
          <a:noFill/>
        </p:spPr>
        <p:txBody>
          <a:bodyPr wrap="square">
            <a:spAutoFit/>
          </a:bodyPr>
          <a:lstStyle/>
          <a:p>
            <a:pPr lvl="0" algn="r" eaLnBrk="0" hangingPunct="0">
              <a:lnSpc>
                <a:spcPct val="90000"/>
              </a:lnSpc>
              <a:defRPr/>
            </a:pPr>
            <a:r>
              <a:rPr lang="en-US" sz="3600" b="1" dirty="0">
                <a:ln w="12700">
                  <a:solidFill>
                    <a:srgbClr val="008233">
                      <a:satMod val="155000"/>
                    </a:srgbClr>
                  </a:solidFill>
                  <a:prstDash val="solid"/>
                </a:ln>
                <a:solidFill>
                  <a:srgbClr val="DBF5F9">
                    <a:tint val="85000"/>
                    <a:satMod val="155000"/>
                  </a:srgbClr>
                </a:solidFill>
                <a:effectLst>
                  <a:glow rad="101600">
                    <a:srgbClr val="008233">
                      <a:satMod val="175000"/>
                      <a:alpha val="40000"/>
                    </a:srgb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a typeface="SimSun" pitchFamily="2" charset="-122"/>
              </a:rPr>
              <a:t>INTERVIEWING BASICS</a:t>
            </a:r>
          </a:p>
        </p:txBody>
      </p:sp>
      <p:sp>
        <p:nvSpPr>
          <p:cNvPr id="8" name="Rectangle 2"/>
          <p:cNvSpPr txBox="1">
            <a:spLocks noChangeArrowheads="1"/>
          </p:cNvSpPr>
          <p:nvPr/>
        </p:nvSpPr>
        <p:spPr>
          <a:xfrm>
            <a:off x="1295400" y="265811"/>
            <a:ext cx="6934200" cy="762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4400" b="0" i="0" u="none" strike="noStrike" kern="1200" cap="none" spc="0" normalizeH="0" baseline="0" noProof="0" dirty="0">
                <a:ln>
                  <a:noFill/>
                </a:ln>
                <a:solidFill>
                  <a:srgbClr val="333333"/>
                </a:solidFill>
                <a:effectLst>
                  <a:outerShdw blurRad="38100" dist="38100" dir="2700000" algn="tl">
                    <a:srgbClr val="000000">
                      <a:alpha val="43137"/>
                    </a:srgbClr>
                  </a:outerShdw>
                </a:effectLst>
                <a:uLnTx/>
                <a:uFillTx/>
                <a:latin typeface="Calibri"/>
                <a:cs typeface="+mj-cs"/>
              </a:rPr>
              <a:t>Sample Behavioral Questions</a:t>
            </a:r>
          </a:p>
        </p:txBody>
      </p:sp>
      <p:sp>
        <p:nvSpPr>
          <p:cNvPr id="9" name="Rectangle 3"/>
          <p:cNvSpPr txBox="1">
            <a:spLocks noChangeArrowheads="1"/>
          </p:cNvSpPr>
          <p:nvPr/>
        </p:nvSpPr>
        <p:spPr>
          <a:xfrm>
            <a:off x="1295400" y="1292858"/>
            <a:ext cx="7772400" cy="41148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46063" marR="0" lvl="1" indent="-246063" algn="l" defTabSz="914400" rtl="0" eaLnBrk="1" fontAlgn="auto" latinLnBrk="0" hangingPunct="1">
              <a:lnSpc>
                <a:spcPct val="100000"/>
              </a:lnSpc>
              <a:spcBef>
                <a:spcPct val="20000"/>
              </a:spcBef>
              <a:spcAft>
                <a:spcPts val="0"/>
              </a:spcAft>
              <a:buClr>
                <a:srgbClr val="008233"/>
              </a:buClr>
              <a:buSzPct val="85000"/>
              <a:buFont typeface="Wingdings 2"/>
              <a:buChar char=""/>
              <a:tabLst/>
              <a:defRPr/>
            </a:pPr>
            <a:r>
              <a:rPr kumimoji="0" lang="en-US" altLang="zh-CN" sz="2800" b="0" i="0" u="none" strike="noStrike" kern="1200" cap="none" spc="0" normalizeH="0" baseline="0" noProof="0" dirty="0">
                <a:ln>
                  <a:noFill/>
                </a:ln>
                <a:solidFill>
                  <a:srgbClr val="008233"/>
                </a:solidFill>
                <a:effectLst/>
                <a:uLnTx/>
                <a:uFillTx/>
                <a:latin typeface="Constantia"/>
                <a:cs typeface="+mn-cs"/>
              </a:rPr>
              <a:t>Tell Me About A Time…</a:t>
            </a:r>
          </a:p>
          <a:p>
            <a:pPr marL="512763" marR="0" lvl="2" indent="-246063" algn="l" defTabSz="914400" rtl="0" eaLnBrk="1" fontAlgn="auto" latinLnBrk="0" hangingPunct="1">
              <a:lnSpc>
                <a:spcPts val="3000"/>
              </a:lnSpc>
              <a:spcBef>
                <a:spcPct val="20000"/>
              </a:spcBef>
              <a:spcAft>
                <a:spcPts val="0"/>
              </a:spcAft>
              <a:buClr>
                <a:srgbClr val="008233"/>
              </a:buClr>
              <a:buSzPct val="70000"/>
              <a:buFont typeface="Wingdings 2"/>
              <a:buChar char=""/>
              <a:tabLst/>
              <a:defRPr/>
            </a:pPr>
            <a:r>
              <a:rPr kumimoji="0" lang="en-US" altLang="zh-CN" sz="2400" b="0" i="0" u="none" strike="noStrike" kern="1200" cap="none" spc="0" normalizeH="0" baseline="0" noProof="0" dirty="0">
                <a:ln>
                  <a:noFill/>
                </a:ln>
                <a:solidFill>
                  <a:srgbClr val="008233"/>
                </a:solidFill>
                <a:effectLst/>
                <a:uLnTx/>
                <a:uFillTx/>
                <a:latin typeface="Constantia"/>
                <a:cs typeface="+mn-cs"/>
              </a:rPr>
              <a:t>You Persuaded Someone To Do Something</a:t>
            </a:r>
          </a:p>
          <a:p>
            <a:pPr marL="512763" marR="0" lvl="2" indent="-246063" algn="l" defTabSz="914400" rtl="0" eaLnBrk="1" fontAlgn="auto" latinLnBrk="0" hangingPunct="1">
              <a:lnSpc>
                <a:spcPts val="3000"/>
              </a:lnSpc>
              <a:spcBef>
                <a:spcPct val="20000"/>
              </a:spcBef>
              <a:spcAft>
                <a:spcPts val="0"/>
              </a:spcAft>
              <a:buClr>
                <a:srgbClr val="008233"/>
              </a:buClr>
              <a:buSzPct val="70000"/>
              <a:buFont typeface="Wingdings 2"/>
              <a:buChar char=""/>
              <a:tabLst/>
              <a:defRPr/>
            </a:pPr>
            <a:r>
              <a:rPr kumimoji="0" lang="en-US" altLang="zh-CN" sz="2400" b="0" i="0" u="none" strike="noStrike" kern="1200" cap="none" spc="0" normalizeH="0" baseline="0" noProof="0" dirty="0">
                <a:ln>
                  <a:noFill/>
                </a:ln>
                <a:solidFill>
                  <a:srgbClr val="008233"/>
                </a:solidFill>
                <a:effectLst/>
                <a:uLnTx/>
                <a:uFillTx/>
                <a:latin typeface="Constantia"/>
                <a:cs typeface="+mn-cs"/>
              </a:rPr>
              <a:t>You Solved a Small Problem Before It Turned Into Something Large</a:t>
            </a:r>
          </a:p>
          <a:p>
            <a:pPr marL="512763" marR="0" lvl="2" indent="-246063" algn="l" defTabSz="914400" rtl="0" eaLnBrk="1" fontAlgn="auto" latinLnBrk="0" hangingPunct="1">
              <a:lnSpc>
                <a:spcPts val="3000"/>
              </a:lnSpc>
              <a:spcBef>
                <a:spcPct val="20000"/>
              </a:spcBef>
              <a:spcAft>
                <a:spcPts val="0"/>
              </a:spcAft>
              <a:buClr>
                <a:srgbClr val="008233"/>
              </a:buClr>
              <a:buSzPct val="70000"/>
              <a:buFont typeface="Wingdings 2"/>
              <a:buChar char=""/>
              <a:tabLst/>
              <a:defRPr/>
            </a:pPr>
            <a:r>
              <a:rPr kumimoji="0" lang="en-US" altLang="zh-CN" sz="2400" b="0" i="0" u="none" strike="noStrike" kern="1200" cap="none" spc="0" normalizeH="0" baseline="0" noProof="0" dirty="0">
                <a:ln>
                  <a:noFill/>
                </a:ln>
                <a:solidFill>
                  <a:srgbClr val="008233"/>
                </a:solidFill>
                <a:effectLst/>
                <a:uLnTx/>
                <a:uFillTx/>
                <a:latin typeface="Constantia"/>
                <a:cs typeface="+mn-cs"/>
              </a:rPr>
              <a:t>You Interacted With Someone And Wished You’d Interacted Differently</a:t>
            </a:r>
          </a:p>
          <a:p>
            <a:pPr marL="512763" marR="0" lvl="2" indent="-246063" algn="l" defTabSz="914400" rtl="0" eaLnBrk="1" fontAlgn="auto" latinLnBrk="0" hangingPunct="1">
              <a:lnSpc>
                <a:spcPts val="3000"/>
              </a:lnSpc>
              <a:spcBef>
                <a:spcPct val="20000"/>
              </a:spcBef>
              <a:spcAft>
                <a:spcPts val="0"/>
              </a:spcAft>
              <a:buClr>
                <a:srgbClr val="008233"/>
              </a:buClr>
              <a:buSzPct val="70000"/>
              <a:buFont typeface="Wingdings 2"/>
              <a:buChar char=""/>
              <a:tabLst/>
              <a:defRPr/>
            </a:pPr>
            <a:r>
              <a:rPr kumimoji="0" lang="en-US" altLang="zh-CN" sz="2400" b="0" i="0" u="none" strike="noStrike" kern="1200" cap="none" spc="0" normalizeH="0" baseline="0" noProof="0" dirty="0">
                <a:ln>
                  <a:noFill/>
                </a:ln>
                <a:solidFill>
                  <a:srgbClr val="008233"/>
                </a:solidFill>
                <a:effectLst/>
                <a:uLnTx/>
                <a:uFillTx/>
                <a:latin typeface="Constantia"/>
                <a:cs typeface="+mn-cs"/>
              </a:rPr>
              <a:t>You Worked Well in a Team</a:t>
            </a:r>
          </a:p>
          <a:p>
            <a:pPr marL="512763" marR="0" lvl="2" indent="-246063" algn="l" defTabSz="914400" rtl="0" eaLnBrk="1" fontAlgn="auto" latinLnBrk="0" hangingPunct="1">
              <a:lnSpc>
                <a:spcPts val="3000"/>
              </a:lnSpc>
              <a:spcBef>
                <a:spcPct val="20000"/>
              </a:spcBef>
              <a:spcAft>
                <a:spcPts val="0"/>
              </a:spcAft>
              <a:buClr>
                <a:srgbClr val="008233"/>
              </a:buClr>
              <a:buSzPct val="70000"/>
              <a:buFont typeface="Wingdings 2"/>
              <a:buChar char=""/>
              <a:tabLst/>
              <a:defRPr/>
            </a:pPr>
            <a:r>
              <a:rPr kumimoji="0" lang="en-US" altLang="zh-CN" sz="2400" b="0" i="0" u="none" strike="noStrike" kern="1200" cap="none" spc="0" normalizeH="0" baseline="0" noProof="0" dirty="0">
                <a:ln>
                  <a:noFill/>
                </a:ln>
                <a:solidFill>
                  <a:srgbClr val="008233"/>
                </a:solidFill>
                <a:effectLst/>
                <a:uLnTx/>
                <a:uFillTx/>
                <a:latin typeface="Constantia"/>
                <a:cs typeface="+mn-cs"/>
              </a:rPr>
              <a:t>You Worked in a Team Where Not Everyone Was Putting Forth The Same Amount Of Effort</a:t>
            </a:r>
          </a:p>
        </p:txBody>
      </p:sp>
    </p:spTree>
    <p:extLst>
      <p:ext uri="{BB962C8B-B14F-4D97-AF65-F5344CB8AC3E}">
        <p14:creationId xmlns:p14="http://schemas.microsoft.com/office/powerpoint/2010/main" val="156092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43" y="5672261"/>
            <a:ext cx="1518314" cy="650707"/>
          </a:xfrm>
          <a:prstGeom prst="rect">
            <a:avLst/>
          </a:prstGeom>
        </p:spPr>
      </p:pic>
      <p:sp>
        <p:nvSpPr>
          <p:cNvPr id="5" name="Rectangle 4"/>
          <p:cNvSpPr/>
          <p:nvPr/>
        </p:nvSpPr>
        <p:spPr>
          <a:xfrm>
            <a:off x="147906" y="161823"/>
            <a:ext cx="1041400" cy="5409638"/>
          </a:xfrm>
          <a:prstGeom prst="rect">
            <a:avLst/>
          </a:prstGeom>
          <a:gradFill flip="none" rotWithShape="1">
            <a:gsLst>
              <a:gs pos="0">
                <a:srgbClr val="4D4D4D">
                  <a:shade val="30000"/>
                  <a:satMod val="115000"/>
                </a:srgbClr>
              </a:gs>
              <a:gs pos="50000">
                <a:srgbClr val="4D4D4D">
                  <a:shade val="67500"/>
                  <a:satMod val="115000"/>
                </a:srgbClr>
              </a:gs>
              <a:gs pos="100000">
                <a:srgbClr val="4D4D4D">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2400" dirty="0">
              <a:solidFill>
                <a:prstClr val="white"/>
              </a:solidFill>
            </a:endParaRPr>
          </a:p>
        </p:txBody>
      </p:sp>
      <p:sp>
        <p:nvSpPr>
          <p:cNvPr id="7" name="TextBox 6"/>
          <p:cNvSpPr txBox="1"/>
          <p:nvPr/>
        </p:nvSpPr>
        <p:spPr>
          <a:xfrm rot="16200000">
            <a:off x="-2078193" y="2623170"/>
            <a:ext cx="5305648" cy="590931"/>
          </a:xfrm>
          <a:prstGeom prst="rect">
            <a:avLst/>
          </a:prstGeom>
          <a:noFill/>
        </p:spPr>
        <p:txBody>
          <a:bodyPr wrap="square">
            <a:spAutoFit/>
          </a:bodyPr>
          <a:lstStyle/>
          <a:p>
            <a:pPr lvl="0" algn="r" eaLnBrk="0" hangingPunct="0">
              <a:lnSpc>
                <a:spcPct val="90000"/>
              </a:lnSpc>
              <a:defRPr/>
            </a:pPr>
            <a:r>
              <a:rPr lang="en-US" sz="3600" b="1" dirty="0">
                <a:ln w="12700">
                  <a:solidFill>
                    <a:srgbClr val="008233">
                      <a:satMod val="155000"/>
                    </a:srgbClr>
                  </a:solidFill>
                  <a:prstDash val="solid"/>
                </a:ln>
                <a:solidFill>
                  <a:srgbClr val="DBF5F9">
                    <a:tint val="85000"/>
                    <a:satMod val="155000"/>
                  </a:srgbClr>
                </a:solidFill>
                <a:effectLst>
                  <a:glow rad="101600">
                    <a:srgbClr val="008233">
                      <a:satMod val="175000"/>
                      <a:alpha val="40000"/>
                    </a:srgb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a typeface="SimSun" pitchFamily="2" charset="-122"/>
              </a:rPr>
              <a:t>INTERVIEWING BASICS</a:t>
            </a:r>
          </a:p>
        </p:txBody>
      </p:sp>
      <p:sp>
        <p:nvSpPr>
          <p:cNvPr id="8" name="Rectangle 2"/>
          <p:cNvSpPr txBox="1">
            <a:spLocks noChangeArrowheads="1"/>
          </p:cNvSpPr>
          <p:nvPr/>
        </p:nvSpPr>
        <p:spPr>
          <a:xfrm>
            <a:off x="1236931" y="265811"/>
            <a:ext cx="7848600" cy="689881"/>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3800" b="0" i="0" u="none" strike="noStrike" kern="1200" cap="none" spc="0" normalizeH="0" baseline="0" noProof="0" dirty="0">
                <a:ln>
                  <a:noFill/>
                </a:ln>
                <a:solidFill>
                  <a:srgbClr val="333333"/>
                </a:solidFill>
                <a:effectLst>
                  <a:outerShdw blurRad="38100" dist="38100" dir="2700000" algn="tl">
                    <a:srgbClr val="000000">
                      <a:alpha val="43137"/>
                    </a:srgbClr>
                  </a:outerShdw>
                </a:effectLst>
                <a:uLnTx/>
                <a:uFillTx/>
                <a:latin typeface="Calibri"/>
                <a:cs typeface="+mj-cs"/>
              </a:rPr>
              <a:t>10 most Common Interview Questions</a:t>
            </a:r>
          </a:p>
        </p:txBody>
      </p:sp>
      <p:sp>
        <p:nvSpPr>
          <p:cNvPr id="9" name="Rectangle 3"/>
          <p:cNvSpPr txBox="1">
            <a:spLocks noChangeArrowheads="1"/>
          </p:cNvSpPr>
          <p:nvPr/>
        </p:nvSpPr>
        <p:spPr>
          <a:xfrm>
            <a:off x="1313131" y="992902"/>
            <a:ext cx="7772400" cy="4876801"/>
          </a:xfrm>
          <a:prstGeom prst="rect">
            <a:avLst/>
          </a:prstGeom>
        </p:spPr>
        <p:txBody>
          <a:bodyPr vert="horz">
            <a:normAutofit fontScale="92500"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342900" marR="0" lvl="1" indent="-342900" algn="l" defTabSz="914400" rtl="0" eaLnBrk="1" fontAlgn="auto" latinLnBrk="0" hangingPunct="1">
              <a:lnSpc>
                <a:spcPct val="100000"/>
              </a:lnSpc>
              <a:spcBef>
                <a:spcPct val="20000"/>
              </a:spcBef>
              <a:spcAft>
                <a:spcPts val="0"/>
              </a:spcAft>
              <a:buClr>
                <a:srgbClr val="008233"/>
              </a:buClr>
              <a:buSzPct val="85000"/>
              <a:buFont typeface="+mj-lt"/>
              <a:buAutoNum type="arabicPeriod"/>
              <a:tabLst/>
              <a:defRPr/>
            </a:pPr>
            <a:r>
              <a:rPr kumimoji="0" lang="en-US" sz="2800" b="0" i="0" u="none" strike="noStrike" kern="1200" cap="none" spc="0" normalizeH="0" baseline="0" noProof="0" dirty="0">
                <a:ln>
                  <a:noFill/>
                </a:ln>
                <a:solidFill>
                  <a:srgbClr val="008233"/>
                </a:solidFill>
                <a:effectLst/>
                <a:uLnTx/>
                <a:uFillTx/>
                <a:latin typeface="Constantia"/>
                <a:ea typeface="+mn-ea"/>
                <a:cs typeface="+mn-cs"/>
              </a:rPr>
              <a:t>What is your greatest strength?</a:t>
            </a:r>
          </a:p>
          <a:p>
            <a:pPr marL="342900" marR="0" lvl="1" indent="-342900" algn="l" defTabSz="914400" rtl="0" eaLnBrk="1" fontAlgn="auto" latinLnBrk="0" hangingPunct="1">
              <a:lnSpc>
                <a:spcPct val="100000"/>
              </a:lnSpc>
              <a:spcBef>
                <a:spcPct val="20000"/>
              </a:spcBef>
              <a:spcAft>
                <a:spcPts val="0"/>
              </a:spcAft>
              <a:buClr>
                <a:srgbClr val="008233"/>
              </a:buClr>
              <a:buSzPct val="85000"/>
              <a:buFont typeface="+mj-lt"/>
              <a:buAutoNum type="arabicPeriod"/>
              <a:tabLst/>
              <a:defRPr/>
            </a:pPr>
            <a:r>
              <a:rPr kumimoji="0" lang="en-US" sz="2800" b="0" i="0" u="none" strike="noStrike" kern="1200" cap="none" spc="0" normalizeH="0" baseline="0" noProof="0" dirty="0">
                <a:ln>
                  <a:noFill/>
                </a:ln>
                <a:solidFill>
                  <a:srgbClr val="008233"/>
                </a:solidFill>
                <a:effectLst/>
                <a:uLnTx/>
                <a:uFillTx/>
                <a:latin typeface="Constantia"/>
                <a:ea typeface="+mn-ea"/>
                <a:cs typeface="+mn-cs"/>
              </a:rPr>
              <a:t>What is your greatest weakness?</a:t>
            </a:r>
          </a:p>
          <a:p>
            <a:pPr marL="342900" marR="0" lvl="1" indent="-342900" algn="l" defTabSz="914400" rtl="0" eaLnBrk="1" fontAlgn="auto" latinLnBrk="0" hangingPunct="1">
              <a:lnSpc>
                <a:spcPct val="100000"/>
              </a:lnSpc>
              <a:spcBef>
                <a:spcPct val="20000"/>
              </a:spcBef>
              <a:spcAft>
                <a:spcPts val="0"/>
              </a:spcAft>
              <a:buClr>
                <a:srgbClr val="008233"/>
              </a:buClr>
              <a:buSzPct val="85000"/>
              <a:buFont typeface="+mj-lt"/>
              <a:buAutoNum type="arabicPeriod"/>
              <a:tabLst/>
              <a:defRPr/>
            </a:pPr>
            <a:r>
              <a:rPr kumimoji="0" lang="en-US" sz="2800" b="0" i="0" u="none" strike="noStrike" kern="1200" cap="none" spc="0" normalizeH="0" baseline="0" noProof="0" dirty="0">
                <a:ln>
                  <a:noFill/>
                </a:ln>
                <a:solidFill>
                  <a:srgbClr val="008233"/>
                </a:solidFill>
                <a:effectLst/>
                <a:uLnTx/>
                <a:uFillTx/>
                <a:latin typeface="Constantia"/>
                <a:ea typeface="+mn-ea"/>
                <a:cs typeface="+mn-cs"/>
              </a:rPr>
              <a:t>How do you handle stress and pressure?</a:t>
            </a:r>
          </a:p>
          <a:p>
            <a:pPr marL="342900" marR="0" lvl="1" indent="-342900" algn="l" defTabSz="914400" rtl="0" eaLnBrk="1" fontAlgn="auto" latinLnBrk="0" hangingPunct="1">
              <a:lnSpc>
                <a:spcPct val="100000"/>
              </a:lnSpc>
              <a:spcBef>
                <a:spcPct val="20000"/>
              </a:spcBef>
              <a:spcAft>
                <a:spcPts val="0"/>
              </a:spcAft>
              <a:buClr>
                <a:srgbClr val="008233"/>
              </a:buClr>
              <a:buSzPct val="85000"/>
              <a:buFont typeface="+mj-lt"/>
              <a:buAutoNum type="arabicPeriod"/>
              <a:tabLst/>
              <a:defRPr/>
            </a:pPr>
            <a:r>
              <a:rPr kumimoji="0" lang="en-US" sz="2800" b="0" i="0" u="none" strike="noStrike" kern="1200" cap="none" spc="0" normalizeH="0" baseline="0" noProof="0" dirty="0">
                <a:ln>
                  <a:noFill/>
                </a:ln>
                <a:solidFill>
                  <a:srgbClr val="008233"/>
                </a:solidFill>
                <a:effectLst/>
                <a:uLnTx/>
                <a:uFillTx/>
                <a:latin typeface="Constantia"/>
                <a:ea typeface="+mn-ea"/>
                <a:cs typeface="+mn-cs"/>
              </a:rPr>
              <a:t>Describe a difficult work situation / project and how you overcame it.</a:t>
            </a:r>
          </a:p>
          <a:p>
            <a:pPr marL="342900" marR="0" lvl="1" indent="-342900" algn="l" defTabSz="914400" rtl="0" eaLnBrk="1" fontAlgn="auto" latinLnBrk="0" hangingPunct="1">
              <a:lnSpc>
                <a:spcPct val="100000"/>
              </a:lnSpc>
              <a:spcBef>
                <a:spcPct val="20000"/>
              </a:spcBef>
              <a:spcAft>
                <a:spcPts val="0"/>
              </a:spcAft>
              <a:buClr>
                <a:srgbClr val="008233"/>
              </a:buClr>
              <a:buSzPct val="85000"/>
              <a:buFont typeface="+mj-lt"/>
              <a:buAutoNum type="arabicPeriod"/>
              <a:tabLst/>
              <a:defRPr/>
            </a:pPr>
            <a:r>
              <a:rPr kumimoji="0" lang="en-US" sz="2800" b="0" i="0" u="none" strike="noStrike" kern="1200" cap="none" spc="0" normalizeH="0" baseline="0" noProof="0" dirty="0">
                <a:ln>
                  <a:noFill/>
                </a:ln>
                <a:solidFill>
                  <a:srgbClr val="008233"/>
                </a:solidFill>
                <a:effectLst/>
                <a:uLnTx/>
                <a:uFillTx/>
                <a:latin typeface="Constantia"/>
                <a:ea typeface="+mn-ea"/>
                <a:cs typeface="+mn-cs"/>
              </a:rPr>
              <a:t>How do you evaluate success?</a:t>
            </a:r>
          </a:p>
          <a:p>
            <a:pPr marL="342900" marR="0" lvl="1" indent="-342900" algn="l" defTabSz="914400" rtl="0" eaLnBrk="1" fontAlgn="auto" latinLnBrk="0" hangingPunct="1">
              <a:lnSpc>
                <a:spcPct val="100000"/>
              </a:lnSpc>
              <a:spcBef>
                <a:spcPct val="20000"/>
              </a:spcBef>
              <a:spcAft>
                <a:spcPts val="0"/>
              </a:spcAft>
              <a:buClr>
                <a:srgbClr val="008233"/>
              </a:buClr>
              <a:buSzPct val="85000"/>
              <a:buFont typeface="+mj-lt"/>
              <a:buAutoNum type="arabicPeriod"/>
              <a:tabLst/>
              <a:defRPr/>
            </a:pPr>
            <a:r>
              <a:rPr kumimoji="0" lang="en-US" sz="2800" b="0" i="0" u="none" strike="noStrike" kern="1200" cap="none" spc="0" normalizeH="0" baseline="0" noProof="0" dirty="0">
                <a:ln>
                  <a:noFill/>
                </a:ln>
                <a:solidFill>
                  <a:srgbClr val="008233"/>
                </a:solidFill>
                <a:effectLst/>
                <a:uLnTx/>
                <a:uFillTx/>
                <a:latin typeface="Constantia"/>
                <a:ea typeface="+mn-ea"/>
                <a:cs typeface="+mn-cs"/>
              </a:rPr>
              <a:t>Why are you leaving or have left your job?</a:t>
            </a:r>
          </a:p>
          <a:p>
            <a:pPr marL="342900" marR="0" lvl="1" indent="-342900" algn="l" defTabSz="914400" rtl="0" eaLnBrk="1" fontAlgn="auto" latinLnBrk="0" hangingPunct="1">
              <a:lnSpc>
                <a:spcPct val="100000"/>
              </a:lnSpc>
              <a:spcBef>
                <a:spcPct val="20000"/>
              </a:spcBef>
              <a:spcAft>
                <a:spcPts val="0"/>
              </a:spcAft>
              <a:buClr>
                <a:srgbClr val="008233"/>
              </a:buClr>
              <a:buSzPct val="85000"/>
              <a:buFont typeface="+mj-lt"/>
              <a:buAutoNum type="arabicPeriod"/>
              <a:tabLst/>
              <a:defRPr/>
            </a:pPr>
            <a:r>
              <a:rPr kumimoji="0" lang="en-US" sz="2800" b="0" i="0" u="none" strike="noStrike" kern="1200" cap="none" spc="0" normalizeH="0" baseline="0" noProof="0" dirty="0">
                <a:ln>
                  <a:noFill/>
                </a:ln>
                <a:solidFill>
                  <a:srgbClr val="008233"/>
                </a:solidFill>
                <a:effectLst/>
                <a:uLnTx/>
                <a:uFillTx/>
                <a:latin typeface="Constantia"/>
                <a:ea typeface="+mn-ea"/>
                <a:cs typeface="+mn-cs"/>
              </a:rPr>
              <a:t>Why do you want this job?</a:t>
            </a:r>
          </a:p>
          <a:p>
            <a:pPr marL="342900" marR="0" lvl="1" indent="-342900" algn="l" defTabSz="914400" rtl="0" eaLnBrk="1" fontAlgn="auto" latinLnBrk="0" hangingPunct="1">
              <a:lnSpc>
                <a:spcPct val="100000"/>
              </a:lnSpc>
              <a:spcBef>
                <a:spcPct val="20000"/>
              </a:spcBef>
              <a:spcAft>
                <a:spcPts val="0"/>
              </a:spcAft>
              <a:buClr>
                <a:srgbClr val="008233"/>
              </a:buClr>
              <a:buSzPct val="85000"/>
              <a:buFont typeface="+mj-lt"/>
              <a:buAutoNum type="arabicPeriod"/>
              <a:tabLst/>
              <a:defRPr/>
            </a:pPr>
            <a:r>
              <a:rPr kumimoji="0" lang="en-US" sz="2800" b="0" i="0" u="none" strike="noStrike" kern="1200" cap="none" spc="0" normalizeH="0" baseline="0" noProof="0" dirty="0">
                <a:ln>
                  <a:noFill/>
                </a:ln>
                <a:solidFill>
                  <a:srgbClr val="008233"/>
                </a:solidFill>
                <a:effectLst/>
                <a:uLnTx/>
                <a:uFillTx/>
                <a:latin typeface="Constantia"/>
                <a:ea typeface="+mn-ea"/>
                <a:cs typeface="+mn-cs"/>
              </a:rPr>
              <a:t>Why should we hire you?</a:t>
            </a:r>
          </a:p>
          <a:p>
            <a:pPr marL="342900" marR="0" lvl="1" indent="-342900" algn="l" defTabSz="914400" rtl="0" eaLnBrk="1" fontAlgn="auto" latinLnBrk="0" hangingPunct="1">
              <a:lnSpc>
                <a:spcPct val="100000"/>
              </a:lnSpc>
              <a:spcBef>
                <a:spcPct val="20000"/>
              </a:spcBef>
              <a:spcAft>
                <a:spcPts val="0"/>
              </a:spcAft>
              <a:buClr>
                <a:srgbClr val="008233"/>
              </a:buClr>
              <a:buSzPct val="85000"/>
              <a:buFont typeface="+mj-lt"/>
              <a:buAutoNum type="arabicPeriod"/>
              <a:tabLst/>
              <a:defRPr/>
            </a:pPr>
            <a:r>
              <a:rPr kumimoji="0" lang="en-US" sz="2800" b="0" i="0" u="none" strike="noStrike" kern="1200" cap="none" spc="0" normalizeH="0" baseline="0" noProof="0" dirty="0">
                <a:ln>
                  <a:noFill/>
                </a:ln>
                <a:solidFill>
                  <a:srgbClr val="008233"/>
                </a:solidFill>
                <a:effectLst/>
                <a:uLnTx/>
                <a:uFillTx/>
                <a:latin typeface="Constantia"/>
                <a:ea typeface="+mn-ea"/>
                <a:cs typeface="+mn-cs"/>
              </a:rPr>
              <a:t>What are your goals for the future?</a:t>
            </a:r>
          </a:p>
          <a:p>
            <a:pPr marL="342900" marR="0" lvl="1" indent="-342900" algn="l" defTabSz="914400" rtl="0" eaLnBrk="1" fontAlgn="auto" latinLnBrk="0" hangingPunct="1">
              <a:lnSpc>
                <a:spcPct val="100000"/>
              </a:lnSpc>
              <a:spcBef>
                <a:spcPct val="20000"/>
              </a:spcBef>
              <a:spcAft>
                <a:spcPts val="0"/>
              </a:spcAft>
              <a:buClr>
                <a:srgbClr val="008233"/>
              </a:buClr>
              <a:buSzPct val="85000"/>
              <a:buFont typeface="+mj-lt"/>
              <a:buAutoNum type="arabicPeriod"/>
              <a:tabLst/>
              <a:defRPr/>
            </a:pPr>
            <a:r>
              <a:rPr kumimoji="0" lang="en-US" sz="2800" b="0" i="0" u="none" strike="noStrike" kern="1200" cap="none" spc="0" normalizeH="0" baseline="0" noProof="0" dirty="0">
                <a:ln>
                  <a:noFill/>
                </a:ln>
                <a:solidFill>
                  <a:srgbClr val="008233"/>
                </a:solidFill>
                <a:effectLst/>
                <a:uLnTx/>
                <a:uFillTx/>
                <a:latin typeface="Constantia"/>
                <a:ea typeface="+mn-ea"/>
                <a:cs typeface="+mn-cs"/>
              </a:rPr>
              <a:t>Tell me about yourself.</a:t>
            </a:r>
            <a:endParaRPr kumimoji="0" lang="en-US" altLang="zh-CN" sz="2800" b="0" i="0" u="none" strike="noStrike" kern="1200" cap="none" spc="0" normalizeH="0" baseline="0" noProof="0" dirty="0">
              <a:ln>
                <a:noFill/>
              </a:ln>
              <a:solidFill>
                <a:srgbClr val="008233"/>
              </a:solidFill>
              <a:effectLst/>
              <a:uLnTx/>
              <a:uFillTx/>
              <a:latin typeface="Constantia"/>
              <a:ea typeface="宋体"/>
              <a:cs typeface="+mn-cs"/>
            </a:endParaRPr>
          </a:p>
        </p:txBody>
      </p:sp>
    </p:spTree>
    <p:extLst>
      <p:ext uri="{BB962C8B-B14F-4D97-AF65-F5344CB8AC3E}">
        <p14:creationId xmlns:p14="http://schemas.microsoft.com/office/powerpoint/2010/main" val="156092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43" y="5672261"/>
            <a:ext cx="1518314" cy="650707"/>
          </a:xfrm>
          <a:prstGeom prst="rect">
            <a:avLst/>
          </a:prstGeom>
        </p:spPr>
      </p:pic>
      <p:sp>
        <p:nvSpPr>
          <p:cNvPr id="5" name="Rectangle 4"/>
          <p:cNvSpPr/>
          <p:nvPr/>
        </p:nvSpPr>
        <p:spPr>
          <a:xfrm>
            <a:off x="147906" y="161823"/>
            <a:ext cx="1041400" cy="5409638"/>
          </a:xfrm>
          <a:prstGeom prst="rect">
            <a:avLst/>
          </a:prstGeom>
          <a:gradFill flip="none" rotWithShape="1">
            <a:gsLst>
              <a:gs pos="0">
                <a:srgbClr val="4D4D4D">
                  <a:shade val="30000"/>
                  <a:satMod val="115000"/>
                </a:srgbClr>
              </a:gs>
              <a:gs pos="50000">
                <a:srgbClr val="4D4D4D">
                  <a:shade val="67500"/>
                  <a:satMod val="115000"/>
                </a:srgbClr>
              </a:gs>
              <a:gs pos="100000">
                <a:srgbClr val="4D4D4D">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2400" dirty="0">
              <a:solidFill>
                <a:prstClr val="white"/>
              </a:solidFill>
            </a:endParaRPr>
          </a:p>
        </p:txBody>
      </p:sp>
      <p:sp>
        <p:nvSpPr>
          <p:cNvPr id="7" name="TextBox 6"/>
          <p:cNvSpPr txBox="1"/>
          <p:nvPr/>
        </p:nvSpPr>
        <p:spPr>
          <a:xfrm rot="16200000">
            <a:off x="-2078193" y="2623170"/>
            <a:ext cx="5305648" cy="590931"/>
          </a:xfrm>
          <a:prstGeom prst="rect">
            <a:avLst/>
          </a:prstGeom>
          <a:noFill/>
        </p:spPr>
        <p:txBody>
          <a:bodyPr wrap="square">
            <a:spAutoFit/>
          </a:bodyPr>
          <a:lstStyle/>
          <a:p>
            <a:pPr lvl="0" algn="r" eaLnBrk="0" hangingPunct="0">
              <a:lnSpc>
                <a:spcPct val="90000"/>
              </a:lnSpc>
              <a:defRPr/>
            </a:pPr>
            <a:r>
              <a:rPr lang="en-US" sz="3600" b="1" dirty="0">
                <a:ln w="12700">
                  <a:solidFill>
                    <a:srgbClr val="008233">
                      <a:satMod val="155000"/>
                    </a:srgbClr>
                  </a:solidFill>
                  <a:prstDash val="solid"/>
                </a:ln>
                <a:solidFill>
                  <a:srgbClr val="DBF5F9">
                    <a:tint val="85000"/>
                    <a:satMod val="155000"/>
                  </a:srgbClr>
                </a:solidFill>
                <a:effectLst>
                  <a:glow rad="101600">
                    <a:srgbClr val="008233">
                      <a:satMod val="175000"/>
                      <a:alpha val="40000"/>
                    </a:srgb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a typeface="SimSun" pitchFamily="2" charset="-122"/>
              </a:rPr>
              <a:t>INTERVIEWING BASICS</a:t>
            </a:r>
          </a:p>
        </p:txBody>
      </p:sp>
      <p:sp>
        <p:nvSpPr>
          <p:cNvPr id="8" name="Rectangle 2"/>
          <p:cNvSpPr txBox="1">
            <a:spLocks noChangeArrowheads="1"/>
          </p:cNvSpPr>
          <p:nvPr/>
        </p:nvSpPr>
        <p:spPr>
          <a:xfrm>
            <a:off x="1295400" y="278626"/>
            <a:ext cx="6858000" cy="5334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4000" b="0" i="0" u="none" strike="noStrike" kern="1200" cap="none" spc="0" normalizeH="0" baseline="0" noProof="0" dirty="0">
                <a:ln>
                  <a:noFill/>
                </a:ln>
                <a:solidFill>
                  <a:srgbClr val="333333"/>
                </a:solidFill>
                <a:effectLst>
                  <a:outerShdw blurRad="38100" dist="38100" dir="2700000" algn="tl">
                    <a:srgbClr val="000000">
                      <a:alpha val="43137"/>
                    </a:srgbClr>
                  </a:outerShdw>
                </a:effectLst>
                <a:uLnTx/>
                <a:uFillTx/>
                <a:latin typeface="Calibri"/>
                <a:cs typeface="+mj-cs"/>
              </a:rPr>
              <a:t>Technical Skills Are Important</a:t>
            </a:r>
          </a:p>
        </p:txBody>
      </p:sp>
      <p:sp>
        <p:nvSpPr>
          <p:cNvPr id="9" name="Rectangle 3"/>
          <p:cNvSpPr txBox="1">
            <a:spLocks noChangeArrowheads="1"/>
          </p:cNvSpPr>
          <p:nvPr/>
        </p:nvSpPr>
        <p:spPr>
          <a:xfrm>
            <a:off x="1295400" y="990600"/>
            <a:ext cx="7696200" cy="48006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46063" marR="0" lvl="1" indent="-246063" algn="l" defTabSz="914400" rtl="0" eaLnBrk="1" fontAlgn="auto" latinLnBrk="0" hangingPunct="1">
              <a:lnSpc>
                <a:spcPct val="100000"/>
              </a:lnSpc>
              <a:spcBef>
                <a:spcPct val="20000"/>
              </a:spcBef>
              <a:spcAft>
                <a:spcPts val="0"/>
              </a:spcAft>
              <a:buClr>
                <a:srgbClr val="008233"/>
              </a:buClr>
              <a:buSzPct val="85000"/>
              <a:buFont typeface="Wingdings 2"/>
              <a:buChar char=""/>
              <a:tabLst/>
              <a:defRPr/>
            </a:pPr>
            <a:r>
              <a:rPr kumimoji="0" lang="en-US" altLang="zh-CN" sz="2800" b="0" i="0" u="none" strike="noStrike" kern="1200" cap="none" spc="0" normalizeH="0" baseline="0" noProof="0" dirty="0">
                <a:ln>
                  <a:noFill/>
                </a:ln>
                <a:solidFill>
                  <a:srgbClr val="008233"/>
                </a:solidFill>
                <a:effectLst/>
                <a:uLnTx/>
                <a:uFillTx/>
                <a:latin typeface="Constantia"/>
                <a:ea typeface="宋体"/>
                <a:cs typeface="+mn-cs"/>
              </a:rPr>
              <a:t>Attention To Detail</a:t>
            </a:r>
          </a:p>
          <a:p>
            <a:pPr marL="246063" marR="0" lvl="1" indent="-246063" algn="l" defTabSz="914400" rtl="0" eaLnBrk="1" fontAlgn="auto" latinLnBrk="0" hangingPunct="1">
              <a:lnSpc>
                <a:spcPct val="100000"/>
              </a:lnSpc>
              <a:spcBef>
                <a:spcPct val="20000"/>
              </a:spcBef>
              <a:spcAft>
                <a:spcPts val="0"/>
              </a:spcAft>
              <a:buClr>
                <a:srgbClr val="008233"/>
              </a:buClr>
              <a:buSzPct val="85000"/>
              <a:buFontTx/>
              <a:buNone/>
              <a:tabLst/>
              <a:defRPr/>
            </a:pPr>
            <a:endParaRPr kumimoji="0" lang="en-US" altLang="zh-CN" sz="2800" b="0" i="0" u="none" strike="noStrike" kern="1200" cap="none" spc="0" normalizeH="0" baseline="0" noProof="0" dirty="0">
              <a:ln>
                <a:noFill/>
              </a:ln>
              <a:solidFill>
                <a:srgbClr val="008233"/>
              </a:solidFill>
              <a:effectLst/>
              <a:uLnTx/>
              <a:uFillTx/>
              <a:latin typeface="Constantia"/>
              <a:ea typeface="宋体"/>
              <a:cs typeface="+mn-cs"/>
            </a:endParaRPr>
          </a:p>
          <a:p>
            <a:pPr marL="246063" marR="0" lvl="1" indent="-246063" algn="l" defTabSz="914400" rtl="0" eaLnBrk="1" fontAlgn="auto" latinLnBrk="0" hangingPunct="1">
              <a:lnSpc>
                <a:spcPct val="100000"/>
              </a:lnSpc>
              <a:spcBef>
                <a:spcPct val="20000"/>
              </a:spcBef>
              <a:spcAft>
                <a:spcPts val="0"/>
              </a:spcAft>
              <a:buClr>
                <a:srgbClr val="008233"/>
              </a:buClr>
              <a:buSzPct val="85000"/>
              <a:buFont typeface="Wingdings 2"/>
              <a:buChar char=""/>
              <a:tabLst/>
              <a:defRPr/>
            </a:pPr>
            <a:r>
              <a:rPr kumimoji="0" lang="en-US" altLang="zh-CN" sz="2800" b="0" i="0" u="none" strike="noStrike" kern="1200" cap="none" spc="0" normalizeH="0" baseline="0" noProof="0" dirty="0">
                <a:ln>
                  <a:noFill/>
                </a:ln>
                <a:solidFill>
                  <a:srgbClr val="008233"/>
                </a:solidFill>
                <a:effectLst/>
                <a:uLnTx/>
                <a:uFillTx/>
                <a:latin typeface="Constantia"/>
                <a:ea typeface="宋体"/>
                <a:cs typeface="+mn-cs"/>
              </a:rPr>
              <a:t>Computer Skills</a:t>
            </a:r>
          </a:p>
          <a:p>
            <a:pPr marL="246063" marR="0" lvl="1" indent="-246063" algn="l" defTabSz="914400" rtl="0" eaLnBrk="1" fontAlgn="auto" latinLnBrk="0" hangingPunct="1">
              <a:lnSpc>
                <a:spcPct val="100000"/>
              </a:lnSpc>
              <a:spcBef>
                <a:spcPct val="20000"/>
              </a:spcBef>
              <a:spcAft>
                <a:spcPts val="0"/>
              </a:spcAft>
              <a:buClr>
                <a:srgbClr val="008233"/>
              </a:buClr>
              <a:buSzPct val="85000"/>
              <a:buFontTx/>
              <a:buNone/>
              <a:tabLst/>
              <a:defRPr/>
            </a:pPr>
            <a:endParaRPr kumimoji="0" lang="en-US" altLang="zh-CN" sz="2800" b="0" i="0" u="none" strike="noStrike" kern="1200" cap="none" spc="0" normalizeH="0" baseline="0" noProof="0" dirty="0">
              <a:ln>
                <a:noFill/>
              </a:ln>
              <a:solidFill>
                <a:srgbClr val="008233"/>
              </a:solidFill>
              <a:effectLst/>
              <a:uLnTx/>
              <a:uFillTx/>
              <a:latin typeface="Constantia"/>
              <a:ea typeface="宋体"/>
              <a:cs typeface="+mn-cs"/>
            </a:endParaRPr>
          </a:p>
          <a:p>
            <a:pPr marL="246063" marR="0" lvl="1" indent="-246063" algn="l" defTabSz="914400" rtl="0" eaLnBrk="1" fontAlgn="auto" latinLnBrk="0" hangingPunct="1">
              <a:lnSpc>
                <a:spcPct val="100000"/>
              </a:lnSpc>
              <a:spcBef>
                <a:spcPct val="20000"/>
              </a:spcBef>
              <a:spcAft>
                <a:spcPts val="0"/>
              </a:spcAft>
              <a:buClr>
                <a:srgbClr val="008233"/>
              </a:buClr>
              <a:buSzPct val="85000"/>
              <a:buFont typeface="Wingdings 2"/>
              <a:buChar char=""/>
              <a:tabLst/>
              <a:defRPr/>
            </a:pPr>
            <a:r>
              <a:rPr kumimoji="0" lang="en-US" altLang="zh-CN" sz="2800" b="0" i="0" u="none" strike="noStrike" kern="1200" cap="none" spc="0" normalizeH="0" baseline="0" noProof="0" dirty="0">
                <a:ln>
                  <a:noFill/>
                </a:ln>
                <a:solidFill>
                  <a:srgbClr val="008233"/>
                </a:solidFill>
                <a:effectLst/>
                <a:uLnTx/>
                <a:uFillTx/>
                <a:latin typeface="Constantia"/>
                <a:ea typeface="宋体"/>
                <a:cs typeface="+mn-cs"/>
              </a:rPr>
              <a:t>Analytical Skills</a:t>
            </a:r>
          </a:p>
          <a:p>
            <a:pPr marL="246063" marR="0" lvl="1" indent="-246063" algn="l" defTabSz="914400" rtl="0" eaLnBrk="1" fontAlgn="auto" latinLnBrk="0" hangingPunct="1">
              <a:lnSpc>
                <a:spcPct val="100000"/>
              </a:lnSpc>
              <a:spcBef>
                <a:spcPct val="20000"/>
              </a:spcBef>
              <a:spcAft>
                <a:spcPts val="0"/>
              </a:spcAft>
              <a:buClr>
                <a:srgbClr val="008233"/>
              </a:buClr>
              <a:buSzPct val="85000"/>
              <a:buFontTx/>
              <a:buNone/>
              <a:tabLst/>
              <a:defRPr/>
            </a:pPr>
            <a:endParaRPr kumimoji="0" lang="en-US" altLang="zh-CN" sz="2800" b="0" i="0" u="none" strike="noStrike" kern="1200" cap="none" spc="0" normalizeH="0" baseline="0" noProof="0" dirty="0">
              <a:ln>
                <a:noFill/>
              </a:ln>
              <a:solidFill>
                <a:srgbClr val="008233"/>
              </a:solidFill>
              <a:effectLst/>
              <a:uLnTx/>
              <a:uFillTx/>
              <a:latin typeface="Constantia"/>
              <a:ea typeface="宋体"/>
              <a:cs typeface="+mn-cs"/>
            </a:endParaRPr>
          </a:p>
          <a:p>
            <a:pPr marL="246063" marR="0" lvl="1" indent="-246063" algn="l" defTabSz="914400" rtl="0" eaLnBrk="1" fontAlgn="auto" latinLnBrk="0" hangingPunct="1">
              <a:lnSpc>
                <a:spcPct val="100000"/>
              </a:lnSpc>
              <a:spcBef>
                <a:spcPct val="20000"/>
              </a:spcBef>
              <a:spcAft>
                <a:spcPts val="0"/>
              </a:spcAft>
              <a:buClr>
                <a:srgbClr val="008233"/>
              </a:buClr>
              <a:buSzPct val="85000"/>
              <a:buFont typeface="Wingdings 2"/>
              <a:buChar char=""/>
              <a:tabLst/>
              <a:defRPr/>
            </a:pPr>
            <a:r>
              <a:rPr kumimoji="0" lang="en-US" altLang="zh-CN" sz="2800" b="0" i="0" u="none" strike="noStrike" kern="1200" cap="none" spc="0" normalizeH="0" baseline="0" noProof="0" dirty="0">
                <a:ln>
                  <a:noFill/>
                </a:ln>
                <a:solidFill>
                  <a:srgbClr val="008233"/>
                </a:solidFill>
                <a:effectLst/>
                <a:uLnTx/>
                <a:uFillTx/>
                <a:latin typeface="Constantia"/>
                <a:ea typeface="宋体"/>
                <a:cs typeface="+mn-cs"/>
              </a:rPr>
              <a:t>Technical Skills Specific to Your Degree</a:t>
            </a:r>
          </a:p>
        </p:txBody>
      </p:sp>
    </p:spTree>
    <p:extLst>
      <p:ext uri="{BB962C8B-B14F-4D97-AF65-F5344CB8AC3E}">
        <p14:creationId xmlns:p14="http://schemas.microsoft.com/office/powerpoint/2010/main" val="156092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43" y="5672261"/>
            <a:ext cx="1518314" cy="650707"/>
          </a:xfrm>
          <a:prstGeom prst="rect">
            <a:avLst/>
          </a:prstGeom>
        </p:spPr>
      </p:pic>
      <p:sp>
        <p:nvSpPr>
          <p:cNvPr id="5" name="Rectangle 4"/>
          <p:cNvSpPr/>
          <p:nvPr/>
        </p:nvSpPr>
        <p:spPr>
          <a:xfrm>
            <a:off x="147906" y="161823"/>
            <a:ext cx="1041400" cy="5409638"/>
          </a:xfrm>
          <a:prstGeom prst="rect">
            <a:avLst/>
          </a:prstGeom>
          <a:gradFill flip="none" rotWithShape="1">
            <a:gsLst>
              <a:gs pos="0">
                <a:srgbClr val="4D4D4D">
                  <a:shade val="30000"/>
                  <a:satMod val="115000"/>
                </a:srgbClr>
              </a:gs>
              <a:gs pos="50000">
                <a:srgbClr val="4D4D4D">
                  <a:shade val="67500"/>
                  <a:satMod val="115000"/>
                </a:srgbClr>
              </a:gs>
              <a:gs pos="100000">
                <a:srgbClr val="4D4D4D">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2400" dirty="0">
              <a:solidFill>
                <a:prstClr val="white"/>
              </a:solidFill>
            </a:endParaRPr>
          </a:p>
        </p:txBody>
      </p:sp>
      <p:sp>
        <p:nvSpPr>
          <p:cNvPr id="7" name="TextBox 6"/>
          <p:cNvSpPr txBox="1"/>
          <p:nvPr/>
        </p:nvSpPr>
        <p:spPr>
          <a:xfrm rot="16200000">
            <a:off x="-2078193" y="2623170"/>
            <a:ext cx="5305648" cy="590931"/>
          </a:xfrm>
          <a:prstGeom prst="rect">
            <a:avLst/>
          </a:prstGeom>
          <a:noFill/>
        </p:spPr>
        <p:txBody>
          <a:bodyPr wrap="square">
            <a:spAutoFit/>
          </a:bodyPr>
          <a:lstStyle/>
          <a:p>
            <a:pPr lvl="0" algn="r" eaLnBrk="0" hangingPunct="0">
              <a:lnSpc>
                <a:spcPct val="90000"/>
              </a:lnSpc>
              <a:defRPr/>
            </a:pPr>
            <a:r>
              <a:rPr lang="en-US" sz="3600" b="1" dirty="0">
                <a:ln w="12700">
                  <a:solidFill>
                    <a:srgbClr val="008233">
                      <a:satMod val="155000"/>
                    </a:srgbClr>
                  </a:solidFill>
                  <a:prstDash val="solid"/>
                </a:ln>
                <a:solidFill>
                  <a:srgbClr val="DBF5F9">
                    <a:tint val="85000"/>
                    <a:satMod val="155000"/>
                  </a:srgbClr>
                </a:solidFill>
                <a:effectLst>
                  <a:glow rad="101600">
                    <a:srgbClr val="008233">
                      <a:satMod val="175000"/>
                      <a:alpha val="40000"/>
                    </a:srgb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a typeface="SimSun" pitchFamily="2" charset="-122"/>
              </a:rPr>
              <a:t>INTERVIEWING BASICS</a:t>
            </a:r>
          </a:p>
        </p:txBody>
      </p:sp>
      <p:sp>
        <p:nvSpPr>
          <p:cNvPr id="8" name="Rectangle 2"/>
          <p:cNvSpPr txBox="1">
            <a:spLocks noChangeArrowheads="1"/>
          </p:cNvSpPr>
          <p:nvPr/>
        </p:nvSpPr>
        <p:spPr>
          <a:xfrm>
            <a:off x="1285875" y="265811"/>
            <a:ext cx="7848600" cy="838200"/>
          </a:xfrm>
          <a:prstGeom prst="rect">
            <a:avLst/>
          </a:prstGeom>
        </p:spPr>
        <p:txBody>
          <a:bodyPr vert="horz" lIns="0" rIns="0" bIns="0" anchor="b">
            <a:normAutofit fontScale="9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5000" b="0" i="0" u="none" strike="noStrike" kern="1200" cap="none" spc="0" normalizeH="0" baseline="0" noProof="0" dirty="0">
                <a:ln>
                  <a:noFill/>
                </a:ln>
                <a:solidFill>
                  <a:srgbClr val="333333"/>
                </a:solidFill>
                <a:effectLst>
                  <a:outerShdw blurRad="38100" dist="38100" dir="2700000" algn="tl">
                    <a:srgbClr val="000000">
                      <a:alpha val="43137"/>
                    </a:srgbClr>
                  </a:outerShdw>
                </a:effectLst>
                <a:uLnTx/>
                <a:uFillTx/>
                <a:latin typeface="Calibri"/>
                <a:cs typeface="+mj-cs"/>
              </a:rPr>
              <a:t>Soft Skills Are Just As Important</a:t>
            </a:r>
          </a:p>
        </p:txBody>
      </p:sp>
      <p:sp>
        <p:nvSpPr>
          <p:cNvPr id="9" name="Rectangle 3"/>
          <p:cNvSpPr txBox="1">
            <a:spLocks noChangeArrowheads="1"/>
          </p:cNvSpPr>
          <p:nvPr/>
        </p:nvSpPr>
        <p:spPr>
          <a:xfrm>
            <a:off x="1295400" y="1256411"/>
            <a:ext cx="5943600" cy="3789446"/>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46063" marR="0" lvl="1" indent="-246063" algn="l" defTabSz="914400" rtl="0" eaLnBrk="1" fontAlgn="auto" latinLnBrk="0" hangingPunct="1">
              <a:lnSpc>
                <a:spcPct val="100000"/>
              </a:lnSpc>
              <a:spcBef>
                <a:spcPct val="20000"/>
              </a:spcBef>
              <a:spcAft>
                <a:spcPts val="0"/>
              </a:spcAft>
              <a:buClr>
                <a:srgbClr val="008233"/>
              </a:buClr>
              <a:buSzPct val="85000"/>
              <a:buFont typeface="Wingdings 2"/>
              <a:buChar char=""/>
              <a:tabLst/>
              <a:defRPr/>
            </a:pPr>
            <a:r>
              <a:rPr kumimoji="0" lang="en-US" altLang="zh-CN" sz="3200" b="0" i="0" u="none" strike="noStrike" kern="1200" cap="none" spc="0" normalizeH="0" baseline="0" noProof="0">
                <a:ln>
                  <a:noFill/>
                </a:ln>
                <a:solidFill>
                  <a:srgbClr val="008233"/>
                </a:solidFill>
                <a:effectLst/>
                <a:uLnTx/>
                <a:uFillTx/>
                <a:latin typeface="Constantia"/>
                <a:cs typeface="+mn-cs"/>
              </a:rPr>
              <a:t>Adaptability</a:t>
            </a:r>
          </a:p>
          <a:p>
            <a:pPr marL="246063" marR="0" lvl="1" indent="-246063" algn="l" defTabSz="914400" rtl="0" eaLnBrk="1" fontAlgn="auto" latinLnBrk="0" hangingPunct="1">
              <a:lnSpc>
                <a:spcPct val="100000"/>
              </a:lnSpc>
              <a:spcBef>
                <a:spcPct val="20000"/>
              </a:spcBef>
              <a:spcAft>
                <a:spcPts val="0"/>
              </a:spcAft>
              <a:buClr>
                <a:srgbClr val="008233"/>
              </a:buClr>
              <a:buSzPct val="85000"/>
              <a:buFont typeface="Wingdings 2"/>
              <a:buChar char=""/>
              <a:tabLst/>
              <a:defRPr/>
            </a:pPr>
            <a:r>
              <a:rPr kumimoji="0" lang="en-US" altLang="zh-CN" sz="3200" b="0" i="0" u="none" strike="noStrike" kern="1200" cap="none" spc="0" normalizeH="0" baseline="0" noProof="0">
                <a:ln>
                  <a:noFill/>
                </a:ln>
                <a:solidFill>
                  <a:srgbClr val="008233"/>
                </a:solidFill>
                <a:effectLst/>
                <a:uLnTx/>
                <a:uFillTx/>
                <a:latin typeface="Constantia"/>
                <a:cs typeface="+mn-cs"/>
              </a:rPr>
              <a:t>Teamwork</a:t>
            </a:r>
          </a:p>
          <a:p>
            <a:pPr marL="246063" marR="0" lvl="1" indent="-246063" algn="l" defTabSz="914400" rtl="0" eaLnBrk="1" fontAlgn="auto" latinLnBrk="0" hangingPunct="1">
              <a:lnSpc>
                <a:spcPct val="100000"/>
              </a:lnSpc>
              <a:spcBef>
                <a:spcPct val="20000"/>
              </a:spcBef>
              <a:spcAft>
                <a:spcPts val="0"/>
              </a:spcAft>
              <a:buClr>
                <a:srgbClr val="008233"/>
              </a:buClr>
              <a:buSzPct val="85000"/>
              <a:buFont typeface="Wingdings 2"/>
              <a:buChar char=""/>
              <a:tabLst/>
              <a:defRPr/>
            </a:pPr>
            <a:r>
              <a:rPr kumimoji="0" lang="en-US" altLang="zh-CN" sz="3200" b="0" i="0" u="none" strike="noStrike" kern="1200" cap="none" spc="0" normalizeH="0" baseline="0" noProof="0">
                <a:ln>
                  <a:noFill/>
                </a:ln>
                <a:solidFill>
                  <a:srgbClr val="008233"/>
                </a:solidFill>
                <a:effectLst/>
                <a:uLnTx/>
                <a:uFillTx/>
                <a:latin typeface="Constantia"/>
                <a:cs typeface="+mn-cs"/>
              </a:rPr>
              <a:t>Initiative </a:t>
            </a:r>
          </a:p>
          <a:p>
            <a:pPr marL="246063" marR="0" lvl="1" indent="-246063" algn="l" defTabSz="914400" rtl="0" eaLnBrk="1" fontAlgn="auto" latinLnBrk="0" hangingPunct="1">
              <a:lnSpc>
                <a:spcPct val="100000"/>
              </a:lnSpc>
              <a:spcBef>
                <a:spcPct val="20000"/>
              </a:spcBef>
              <a:spcAft>
                <a:spcPts val="0"/>
              </a:spcAft>
              <a:buClr>
                <a:srgbClr val="008233"/>
              </a:buClr>
              <a:buSzPct val="85000"/>
              <a:buFont typeface="Wingdings 2"/>
              <a:buChar char=""/>
              <a:tabLst/>
              <a:defRPr/>
            </a:pPr>
            <a:r>
              <a:rPr kumimoji="0" lang="en-US" altLang="zh-CN" sz="3200" b="0" i="0" u="none" strike="noStrike" kern="1200" cap="none" spc="0" normalizeH="0" baseline="0" noProof="0">
                <a:ln>
                  <a:noFill/>
                </a:ln>
                <a:solidFill>
                  <a:srgbClr val="008233"/>
                </a:solidFill>
                <a:effectLst/>
                <a:uLnTx/>
                <a:uFillTx/>
                <a:latin typeface="Constantia"/>
                <a:cs typeface="+mn-cs"/>
              </a:rPr>
              <a:t>Innovation</a:t>
            </a:r>
          </a:p>
          <a:p>
            <a:pPr marL="246063" marR="0" lvl="1" indent="-246063" algn="l" defTabSz="914400" rtl="0" eaLnBrk="1" fontAlgn="auto" latinLnBrk="0" hangingPunct="1">
              <a:lnSpc>
                <a:spcPct val="100000"/>
              </a:lnSpc>
              <a:spcBef>
                <a:spcPct val="20000"/>
              </a:spcBef>
              <a:spcAft>
                <a:spcPts val="0"/>
              </a:spcAft>
              <a:buClr>
                <a:srgbClr val="008233"/>
              </a:buClr>
              <a:buSzPct val="85000"/>
              <a:buFont typeface="Wingdings 2"/>
              <a:buChar char=""/>
              <a:tabLst/>
              <a:defRPr/>
            </a:pPr>
            <a:r>
              <a:rPr kumimoji="0" lang="en-US" altLang="zh-CN" sz="3200" b="0" i="0" u="none" strike="noStrike" kern="1200" cap="none" spc="0" normalizeH="0" baseline="0" noProof="0">
                <a:ln>
                  <a:noFill/>
                </a:ln>
                <a:solidFill>
                  <a:srgbClr val="008233"/>
                </a:solidFill>
                <a:effectLst/>
                <a:uLnTx/>
                <a:uFillTx/>
                <a:latin typeface="Constantia"/>
                <a:cs typeface="+mn-cs"/>
              </a:rPr>
              <a:t>Integrity</a:t>
            </a:r>
            <a:endParaRPr kumimoji="0" lang="en-US" altLang="zh-CN" sz="3200" b="0" i="0" u="none" strike="noStrike" kern="1200" cap="none" spc="0" normalizeH="0" baseline="0" noProof="0" dirty="0">
              <a:ln>
                <a:noFill/>
              </a:ln>
              <a:solidFill>
                <a:srgbClr val="008233"/>
              </a:solidFill>
              <a:effectLst/>
              <a:uLnTx/>
              <a:uFillTx/>
              <a:latin typeface="Constantia"/>
              <a:cs typeface="+mn-cs"/>
            </a:endParaRPr>
          </a:p>
        </p:txBody>
      </p:sp>
    </p:spTree>
    <p:extLst>
      <p:ext uri="{BB962C8B-B14F-4D97-AF65-F5344CB8AC3E}">
        <p14:creationId xmlns:p14="http://schemas.microsoft.com/office/powerpoint/2010/main" val="156092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43" y="5672261"/>
            <a:ext cx="1518314" cy="650707"/>
          </a:xfrm>
          <a:prstGeom prst="rect">
            <a:avLst/>
          </a:prstGeom>
        </p:spPr>
      </p:pic>
      <p:sp>
        <p:nvSpPr>
          <p:cNvPr id="5" name="Rectangle 4"/>
          <p:cNvSpPr/>
          <p:nvPr/>
        </p:nvSpPr>
        <p:spPr>
          <a:xfrm>
            <a:off x="147906" y="161823"/>
            <a:ext cx="1041400" cy="5409638"/>
          </a:xfrm>
          <a:prstGeom prst="rect">
            <a:avLst/>
          </a:prstGeom>
          <a:gradFill flip="none" rotWithShape="1">
            <a:gsLst>
              <a:gs pos="0">
                <a:srgbClr val="4D4D4D">
                  <a:shade val="30000"/>
                  <a:satMod val="115000"/>
                </a:srgbClr>
              </a:gs>
              <a:gs pos="50000">
                <a:srgbClr val="4D4D4D">
                  <a:shade val="67500"/>
                  <a:satMod val="115000"/>
                </a:srgbClr>
              </a:gs>
              <a:gs pos="100000">
                <a:srgbClr val="4D4D4D">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2400" dirty="0">
              <a:solidFill>
                <a:prstClr val="white"/>
              </a:solidFill>
            </a:endParaRPr>
          </a:p>
        </p:txBody>
      </p:sp>
      <p:sp>
        <p:nvSpPr>
          <p:cNvPr id="7" name="TextBox 6"/>
          <p:cNvSpPr txBox="1"/>
          <p:nvPr/>
        </p:nvSpPr>
        <p:spPr>
          <a:xfrm rot="16200000">
            <a:off x="-2078193" y="2623170"/>
            <a:ext cx="5305648" cy="590931"/>
          </a:xfrm>
          <a:prstGeom prst="rect">
            <a:avLst/>
          </a:prstGeom>
          <a:noFill/>
        </p:spPr>
        <p:txBody>
          <a:bodyPr wrap="square">
            <a:spAutoFit/>
          </a:bodyPr>
          <a:lstStyle/>
          <a:p>
            <a:pPr lvl="0" algn="r" eaLnBrk="0" hangingPunct="0">
              <a:lnSpc>
                <a:spcPct val="90000"/>
              </a:lnSpc>
              <a:defRPr/>
            </a:pPr>
            <a:r>
              <a:rPr lang="en-US" sz="3600" b="1" dirty="0">
                <a:ln w="12700">
                  <a:solidFill>
                    <a:srgbClr val="008233">
                      <a:satMod val="155000"/>
                    </a:srgbClr>
                  </a:solidFill>
                  <a:prstDash val="solid"/>
                </a:ln>
                <a:solidFill>
                  <a:srgbClr val="DBF5F9">
                    <a:tint val="85000"/>
                    <a:satMod val="155000"/>
                  </a:srgbClr>
                </a:solidFill>
                <a:effectLst>
                  <a:glow rad="101600">
                    <a:srgbClr val="008233">
                      <a:satMod val="175000"/>
                      <a:alpha val="40000"/>
                    </a:srgb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a typeface="SimSun" pitchFamily="2" charset="-122"/>
              </a:rPr>
              <a:t>INTERVIEWING BASICS</a:t>
            </a:r>
          </a:p>
        </p:txBody>
      </p:sp>
      <p:sp>
        <p:nvSpPr>
          <p:cNvPr id="8" name="Rectangle 2"/>
          <p:cNvSpPr txBox="1">
            <a:spLocks noChangeArrowheads="1"/>
          </p:cNvSpPr>
          <p:nvPr/>
        </p:nvSpPr>
        <p:spPr>
          <a:xfrm>
            <a:off x="1371600" y="265811"/>
            <a:ext cx="5410200" cy="856488"/>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4400" b="0" i="0" u="none" strike="noStrike" kern="1200" cap="none" spc="0" normalizeH="0" baseline="0" noProof="0" dirty="0">
                <a:ln>
                  <a:noFill/>
                </a:ln>
                <a:solidFill>
                  <a:srgbClr val="333333"/>
                </a:solidFill>
                <a:effectLst>
                  <a:outerShdw blurRad="38100" dist="38100" dir="2700000" algn="tl">
                    <a:srgbClr val="000000">
                      <a:alpha val="43137"/>
                    </a:srgbClr>
                  </a:outerShdw>
                </a:effectLst>
                <a:uLnTx/>
                <a:uFillTx/>
                <a:latin typeface="Calibri"/>
                <a:cs typeface="+mj-cs"/>
              </a:rPr>
              <a:t>Interview Follow-Up</a:t>
            </a:r>
          </a:p>
        </p:txBody>
      </p:sp>
      <p:sp>
        <p:nvSpPr>
          <p:cNvPr id="9" name="Rectangle 3"/>
          <p:cNvSpPr txBox="1">
            <a:spLocks noChangeArrowheads="1"/>
          </p:cNvSpPr>
          <p:nvPr/>
        </p:nvSpPr>
        <p:spPr>
          <a:xfrm>
            <a:off x="1371600" y="1200765"/>
            <a:ext cx="7162800" cy="3789446"/>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46063" marR="0" lvl="1" indent="-246063" algn="l" defTabSz="914400" rtl="0" eaLnBrk="1" fontAlgn="auto" latinLnBrk="0" hangingPunct="1">
              <a:lnSpc>
                <a:spcPct val="100000"/>
              </a:lnSpc>
              <a:spcBef>
                <a:spcPct val="20000"/>
              </a:spcBef>
              <a:spcAft>
                <a:spcPts val="0"/>
              </a:spcAft>
              <a:buClr>
                <a:srgbClr val="008233"/>
              </a:buClr>
              <a:buSzPct val="85000"/>
              <a:buFont typeface="Wingdings 2"/>
              <a:buChar char=""/>
              <a:tabLst/>
              <a:defRPr/>
            </a:pPr>
            <a:r>
              <a:rPr kumimoji="0" lang="en-US" altLang="zh-CN" sz="2800" b="0" i="0" u="none" strike="noStrike" kern="1200" cap="none" spc="0" normalizeH="0" baseline="0" noProof="0">
                <a:ln>
                  <a:noFill/>
                </a:ln>
                <a:solidFill>
                  <a:srgbClr val="008233"/>
                </a:solidFill>
                <a:effectLst/>
                <a:uLnTx/>
                <a:uFillTx/>
                <a:latin typeface="Constantia"/>
                <a:cs typeface="+mn-cs"/>
              </a:rPr>
              <a:t>The Thank You Note</a:t>
            </a:r>
          </a:p>
          <a:p>
            <a:pPr marL="246063" marR="0" lvl="1" indent="-246063" algn="l" defTabSz="914400" rtl="0" eaLnBrk="1" fontAlgn="auto" latinLnBrk="0" hangingPunct="1">
              <a:lnSpc>
                <a:spcPct val="100000"/>
              </a:lnSpc>
              <a:spcBef>
                <a:spcPct val="20000"/>
              </a:spcBef>
              <a:spcAft>
                <a:spcPts val="0"/>
              </a:spcAft>
              <a:buClr>
                <a:srgbClr val="008233"/>
              </a:buClr>
              <a:buSzPct val="85000"/>
              <a:buFont typeface="Wingdings 2"/>
              <a:buChar char=""/>
              <a:tabLst/>
              <a:defRPr/>
            </a:pPr>
            <a:r>
              <a:rPr kumimoji="0" lang="en-US" altLang="zh-CN" sz="2800" b="0" i="0" u="none" strike="noStrike" kern="1200" cap="none" spc="0" normalizeH="0" baseline="0" noProof="0">
                <a:ln>
                  <a:noFill/>
                </a:ln>
                <a:solidFill>
                  <a:srgbClr val="008233"/>
                </a:solidFill>
                <a:effectLst/>
                <a:uLnTx/>
                <a:uFillTx/>
                <a:latin typeface="Constantia"/>
                <a:cs typeface="+mn-cs"/>
              </a:rPr>
              <a:t>References</a:t>
            </a:r>
            <a:endParaRPr kumimoji="0" lang="en-US" altLang="zh-CN" sz="2800" b="0" i="0" u="none" strike="noStrike" kern="1200" cap="none" spc="0" normalizeH="0" baseline="0" noProof="0" dirty="0">
              <a:ln>
                <a:noFill/>
              </a:ln>
              <a:solidFill>
                <a:srgbClr val="008233"/>
              </a:solidFill>
              <a:effectLst/>
              <a:uLnTx/>
              <a:uFillTx/>
              <a:latin typeface="Constantia"/>
              <a:cs typeface="+mn-cs"/>
            </a:endParaRPr>
          </a:p>
        </p:txBody>
      </p:sp>
    </p:spTree>
    <p:extLst>
      <p:ext uri="{BB962C8B-B14F-4D97-AF65-F5344CB8AC3E}">
        <p14:creationId xmlns:p14="http://schemas.microsoft.com/office/powerpoint/2010/main" val="156092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43" y="5672261"/>
            <a:ext cx="1518314" cy="650707"/>
          </a:xfrm>
          <a:prstGeom prst="rect">
            <a:avLst/>
          </a:prstGeom>
        </p:spPr>
      </p:pic>
      <p:sp>
        <p:nvSpPr>
          <p:cNvPr id="5" name="Rectangle 4"/>
          <p:cNvSpPr/>
          <p:nvPr/>
        </p:nvSpPr>
        <p:spPr>
          <a:xfrm>
            <a:off x="147906" y="161823"/>
            <a:ext cx="1041400" cy="5409638"/>
          </a:xfrm>
          <a:prstGeom prst="rect">
            <a:avLst/>
          </a:prstGeom>
          <a:gradFill flip="none" rotWithShape="1">
            <a:gsLst>
              <a:gs pos="0">
                <a:srgbClr val="4D4D4D">
                  <a:shade val="30000"/>
                  <a:satMod val="115000"/>
                </a:srgbClr>
              </a:gs>
              <a:gs pos="50000">
                <a:srgbClr val="4D4D4D">
                  <a:shade val="67500"/>
                  <a:satMod val="115000"/>
                </a:srgbClr>
              </a:gs>
              <a:gs pos="100000">
                <a:srgbClr val="4D4D4D">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2400" dirty="0">
              <a:solidFill>
                <a:prstClr val="white"/>
              </a:solidFill>
            </a:endParaRPr>
          </a:p>
        </p:txBody>
      </p:sp>
      <p:sp>
        <p:nvSpPr>
          <p:cNvPr id="7" name="TextBox 6"/>
          <p:cNvSpPr txBox="1"/>
          <p:nvPr/>
        </p:nvSpPr>
        <p:spPr>
          <a:xfrm rot="16200000">
            <a:off x="-2078193" y="2623170"/>
            <a:ext cx="5305648" cy="590931"/>
          </a:xfrm>
          <a:prstGeom prst="rect">
            <a:avLst/>
          </a:prstGeom>
          <a:noFill/>
        </p:spPr>
        <p:txBody>
          <a:bodyPr wrap="square">
            <a:spAutoFit/>
          </a:bodyPr>
          <a:lstStyle/>
          <a:p>
            <a:pPr lvl="0" algn="r" eaLnBrk="0" hangingPunct="0">
              <a:lnSpc>
                <a:spcPct val="90000"/>
              </a:lnSpc>
              <a:defRPr/>
            </a:pPr>
            <a:r>
              <a:rPr lang="en-US" sz="3600" b="1" dirty="0">
                <a:ln w="12700">
                  <a:solidFill>
                    <a:srgbClr val="008233">
                      <a:satMod val="155000"/>
                    </a:srgbClr>
                  </a:solidFill>
                  <a:prstDash val="solid"/>
                </a:ln>
                <a:solidFill>
                  <a:srgbClr val="DBF5F9">
                    <a:tint val="85000"/>
                    <a:satMod val="155000"/>
                  </a:srgbClr>
                </a:solidFill>
                <a:effectLst>
                  <a:glow rad="101600">
                    <a:srgbClr val="008233">
                      <a:satMod val="175000"/>
                      <a:alpha val="40000"/>
                    </a:srgb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a typeface="SimSun" pitchFamily="2" charset="-122"/>
              </a:rPr>
              <a:t>INTERVIEWING BASICS</a:t>
            </a:r>
          </a:p>
        </p:txBody>
      </p:sp>
      <p:sp>
        <p:nvSpPr>
          <p:cNvPr id="8" name="Rectangle 2"/>
          <p:cNvSpPr txBox="1">
            <a:spLocks noChangeArrowheads="1"/>
          </p:cNvSpPr>
          <p:nvPr/>
        </p:nvSpPr>
        <p:spPr>
          <a:xfrm>
            <a:off x="1292087" y="265811"/>
            <a:ext cx="7620000" cy="767803"/>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4400" b="0" i="0" u="none" strike="noStrike" kern="1200" cap="none" spc="0" normalizeH="0" baseline="0" noProof="0" dirty="0">
                <a:ln>
                  <a:noFill/>
                </a:ln>
                <a:solidFill>
                  <a:srgbClr val="333333"/>
                </a:solidFill>
                <a:effectLst>
                  <a:outerShdw blurRad="38100" dist="38100" dir="2700000" algn="tl">
                    <a:srgbClr val="000000">
                      <a:alpha val="43137"/>
                    </a:srgbClr>
                  </a:outerShdw>
                </a:effectLst>
                <a:uLnTx/>
                <a:uFillTx/>
                <a:latin typeface="Calibri"/>
                <a:cs typeface="+mj-cs"/>
              </a:rPr>
              <a:t>Preparing for the Next Interview</a:t>
            </a:r>
          </a:p>
        </p:txBody>
      </p:sp>
      <p:sp>
        <p:nvSpPr>
          <p:cNvPr id="9" name="Rectangle 3"/>
          <p:cNvSpPr txBox="1">
            <a:spLocks noChangeArrowheads="1"/>
          </p:cNvSpPr>
          <p:nvPr/>
        </p:nvSpPr>
        <p:spPr>
          <a:xfrm>
            <a:off x="1292087" y="1204078"/>
            <a:ext cx="7162800" cy="3789446"/>
          </a:xfrm>
          <a:prstGeom prst="rect">
            <a:avLst/>
          </a:prstGeom>
        </p:spPr>
        <p:txBody>
          <a:bodyPr vert="horz">
            <a:normAutofit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marR="0" lvl="1" indent="0" algn="l" defTabSz="914400" rtl="0" eaLnBrk="1" fontAlgn="auto" latinLnBrk="0" hangingPunct="1">
              <a:lnSpc>
                <a:spcPct val="100000"/>
              </a:lnSpc>
              <a:spcBef>
                <a:spcPct val="20000"/>
              </a:spcBef>
              <a:spcAft>
                <a:spcPts val="0"/>
              </a:spcAft>
              <a:buClr>
                <a:srgbClr val="008233"/>
              </a:buClr>
              <a:buSzPct val="85000"/>
              <a:buFont typeface="Wingdings 2"/>
              <a:buNone/>
              <a:tabLst/>
              <a:defRPr/>
            </a:pPr>
            <a:r>
              <a:rPr kumimoji="0" lang="en-US" altLang="zh-CN" sz="2800" b="0" i="0" u="none" strike="noStrike" kern="1200" cap="none" spc="0" normalizeH="0" baseline="0" noProof="0">
                <a:ln>
                  <a:noFill/>
                </a:ln>
                <a:solidFill>
                  <a:srgbClr val="008233"/>
                </a:solidFill>
                <a:effectLst/>
                <a:uLnTx/>
                <a:uFillTx/>
                <a:latin typeface="Constantia"/>
                <a:ea typeface="宋体"/>
                <a:cs typeface="+mn-cs"/>
              </a:rPr>
              <a:t>Understanding lessons learned from your previous interview that can help you in your next interview.</a:t>
            </a:r>
          </a:p>
          <a:p>
            <a:pPr marL="0" marR="0" lvl="1" indent="0" algn="l" defTabSz="914400" rtl="0" eaLnBrk="1" fontAlgn="auto" latinLnBrk="0" hangingPunct="1">
              <a:lnSpc>
                <a:spcPct val="100000"/>
              </a:lnSpc>
              <a:spcBef>
                <a:spcPct val="20000"/>
              </a:spcBef>
              <a:spcAft>
                <a:spcPts val="0"/>
              </a:spcAft>
              <a:buClr>
                <a:srgbClr val="008233"/>
              </a:buClr>
              <a:buSzPct val="85000"/>
              <a:buFont typeface="Wingdings 2"/>
              <a:buNone/>
              <a:tabLst/>
              <a:defRPr/>
            </a:pPr>
            <a:endParaRPr kumimoji="0" lang="en-US" altLang="zh-CN" sz="2800" b="0" i="0" u="none" strike="noStrike" kern="1200" cap="none" spc="0" normalizeH="0" baseline="0" noProof="0">
              <a:ln>
                <a:noFill/>
              </a:ln>
              <a:solidFill>
                <a:srgbClr val="008233"/>
              </a:solidFill>
              <a:effectLst/>
              <a:uLnTx/>
              <a:uFillTx/>
              <a:latin typeface="Constantia"/>
              <a:ea typeface="宋体"/>
              <a:cs typeface="+mn-cs"/>
            </a:endParaRPr>
          </a:p>
          <a:p>
            <a:pPr marL="246063" marR="0" lvl="1" indent="-246063" algn="l" defTabSz="914400" rtl="0" eaLnBrk="1" fontAlgn="auto" latinLnBrk="0" hangingPunct="1">
              <a:lnSpc>
                <a:spcPct val="100000"/>
              </a:lnSpc>
              <a:spcBef>
                <a:spcPct val="20000"/>
              </a:spcBef>
              <a:spcAft>
                <a:spcPts val="0"/>
              </a:spcAft>
              <a:buClr>
                <a:srgbClr val="008233"/>
              </a:buClr>
              <a:buSzPct val="85000"/>
              <a:buFont typeface="Wingdings 2"/>
              <a:buChar char=""/>
              <a:tabLst/>
              <a:defRPr/>
            </a:pPr>
            <a:r>
              <a:rPr kumimoji="0" lang="en-US" altLang="zh-CN" sz="2800" b="0" i="0" u="none" strike="noStrike" kern="1200" cap="none" spc="0" normalizeH="0" baseline="0" noProof="0">
                <a:ln>
                  <a:noFill/>
                </a:ln>
                <a:solidFill>
                  <a:srgbClr val="008233"/>
                </a:solidFill>
                <a:effectLst/>
                <a:uLnTx/>
                <a:uFillTx/>
                <a:latin typeface="Constantia"/>
                <a:ea typeface="宋体"/>
                <a:cs typeface="+mn-cs"/>
              </a:rPr>
              <a:t>Common Interview Mistakes</a:t>
            </a:r>
          </a:p>
          <a:p>
            <a:pPr marL="514350" marR="0" lvl="2" indent="-246063" algn="l" defTabSz="914400" rtl="0" eaLnBrk="1" fontAlgn="auto" latinLnBrk="0" hangingPunct="1">
              <a:lnSpc>
                <a:spcPct val="100000"/>
              </a:lnSpc>
              <a:spcBef>
                <a:spcPct val="20000"/>
              </a:spcBef>
              <a:spcAft>
                <a:spcPts val="0"/>
              </a:spcAft>
              <a:buClr>
                <a:srgbClr val="008233"/>
              </a:buClr>
              <a:buSzPct val="70000"/>
              <a:buFont typeface="Wingdings 2"/>
              <a:buChar char=""/>
              <a:tabLst/>
              <a:defRPr/>
            </a:pPr>
            <a:r>
              <a:rPr kumimoji="0" lang="en-US" altLang="zh-CN" sz="2800" b="0" i="0" u="none" strike="noStrike" kern="1200" cap="none" spc="0" normalizeH="0" baseline="0" noProof="0">
                <a:ln>
                  <a:noFill/>
                </a:ln>
                <a:solidFill>
                  <a:srgbClr val="008233"/>
                </a:solidFill>
                <a:effectLst/>
                <a:uLnTx/>
                <a:uFillTx/>
                <a:latin typeface="Constantia"/>
                <a:ea typeface="宋体"/>
                <a:cs typeface="+mn-cs"/>
              </a:rPr>
              <a:t>Coming Unprepared</a:t>
            </a:r>
          </a:p>
          <a:p>
            <a:pPr marL="514350" marR="0" lvl="2" indent="-246063" algn="l" defTabSz="914400" rtl="0" eaLnBrk="1" fontAlgn="auto" latinLnBrk="0" hangingPunct="1">
              <a:lnSpc>
                <a:spcPct val="100000"/>
              </a:lnSpc>
              <a:spcBef>
                <a:spcPct val="20000"/>
              </a:spcBef>
              <a:spcAft>
                <a:spcPts val="0"/>
              </a:spcAft>
              <a:buClr>
                <a:srgbClr val="008233"/>
              </a:buClr>
              <a:buSzPct val="70000"/>
              <a:buFont typeface="Wingdings 2"/>
              <a:buChar char=""/>
              <a:tabLst/>
              <a:defRPr/>
            </a:pPr>
            <a:r>
              <a:rPr kumimoji="0" lang="en-US" altLang="zh-CN" sz="2800" b="0" i="0" u="none" strike="noStrike" kern="1200" cap="none" spc="0" normalizeH="0" baseline="0" noProof="0">
                <a:ln>
                  <a:noFill/>
                </a:ln>
                <a:solidFill>
                  <a:srgbClr val="008233"/>
                </a:solidFill>
                <a:effectLst/>
                <a:uLnTx/>
                <a:uFillTx/>
                <a:latin typeface="Constantia"/>
                <a:ea typeface="宋体"/>
                <a:cs typeface="+mn-cs"/>
              </a:rPr>
              <a:t>Not Smiling or Showing Enthusiasm</a:t>
            </a:r>
          </a:p>
          <a:p>
            <a:pPr marL="514350" marR="0" lvl="2" indent="-246063" algn="l" defTabSz="914400" rtl="0" eaLnBrk="1" fontAlgn="auto" latinLnBrk="0" hangingPunct="1">
              <a:lnSpc>
                <a:spcPct val="100000"/>
              </a:lnSpc>
              <a:spcBef>
                <a:spcPct val="20000"/>
              </a:spcBef>
              <a:spcAft>
                <a:spcPts val="0"/>
              </a:spcAft>
              <a:buClr>
                <a:srgbClr val="008233"/>
              </a:buClr>
              <a:buSzPct val="70000"/>
              <a:buFont typeface="Wingdings 2"/>
              <a:buChar char=""/>
              <a:tabLst/>
              <a:defRPr/>
            </a:pPr>
            <a:r>
              <a:rPr kumimoji="0" lang="en-US" altLang="zh-CN" sz="2800" b="0" i="0" u="none" strike="noStrike" kern="1200" cap="none" spc="0" normalizeH="0" baseline="0" noProof="0">
                <a:ln>
                  <a:noFill/>
                </a:ln>
                <a:solidFill>
                  <a:srgbClr val="008233"/>
                </a:solidFill>
                <a:effectLst/>
                <a:uLnTx/>
                <a:uFillTx/>
                <a:latin typeface="Constantia"/>
                <a:ea typeface="宋体"/>
                <a:cs typeface="+mn-cs"/>
              </a:rPr>
              <a:t>Negativity</a:t>
            </a:r>
            <a:endParaRPr kumimoji="0" lang="en-US" altLang="zh-CN" sz="2800" b="0" i="0" u="none" strike="noStrike" kern="1200" cap="none" spc="0" normalizeH="0" baseline="0" noProof="0" dirty="0">
              <a:ln>
                <a:noFill/>
              </a:ln>
              <a:solidFill>
                <a:srgbClr val="008233"/>
              </a:solidFill>
              <a:effectLst/>
              <a:uLnTx/>
              <a:uFillTx/>
              <a:latin typeface="Constantia"/>
              <a:ea typeface="宋体"/>
              <a:cs typeface="+mn-cs"/>
            </a:endParaRPr>
          </a:p>
        </p:txBody>
      </p:sp>
    </p:spTree>
    <p:extLst>
      <p:ext uri="{BB962C8B-B14F-4D97-AF65-F5344CB8AC3E}">
        <p14:creationId xmlns:p14="http://schemas.microsoft.com/office/powerpoint/2010/main" val="156092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43" y="5672261"/>
            <a:ext cx="1518314" cy="650707"/>
          </a:xfrm>
          <a:prstGeom prst="rect">
            <a:avLst/>
          </a:prstGeom>
        </p:spPr>
      </p:pic>
      <p:sp>
        <p:nvSpPr>
          <p:cNvPr id="7" name="Title 1"/>
          <p:cNvSpPr txBox="1">
            <a:spLocks/>
          </p:cNvSpPr>
          <p:nvPr/>
        </p:nvSpPr>
        <p:spPr bwMode="auto">
          <a:xfrm>
            <a:off x="348524" y="175590"/>
            <a:ext cx="8534400" cy="9872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altLang="en-US" sz="6000" b="1" dirty="0">
                <a:solidFill>
                  <a:srgbClr val="333333"/>
                </a:solidFill>
                <a:effectLst>
                  <a:outerShdw blurRad="38100" dist="38100" dir="2700000" algn="tl">
                    <a:srgbClr val="000000">
                      <a:alpha val="43137"/>
                    </a:srgbClr>
                  </a:outerShdw>
                </a:effectLst>
                <a:latin typeface="Calibri" panose="020F0502020204030204" pitchFamily="34" charset="0"/>
                <a:ea typeface="Geneva" charset="-128"/>
                <a:cs typeface="Calibri" panose="020F0502020204030204" pitchFamily="34" charset="0"/>
              </a:rPr>
              <a:t>Questions?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749" y="1162878"/>
            <a:ext cx="7219950" cy="4360069"/>
          </a:xfrm>
          <a:prstGeom prst="rect">
            <a:avLst/>
          </a:prstGeom>
        </p:spPr>
      </p:pic>
      <p:sp>
        <p:nvSpPr>
          <p:cNvPr id="9" name="TextBox 8"/>
          <p:cNvSpPr txBox="1"/>
          <p:nvPr/>
        </p:nvSpPr>
        <p:spPr>
          <a:xfrm>
            <a:off x="1881809" y="5987923"/>
            <a:ext cx="7162800" cy="313932"/>
          </a:xfrm>
          <a:prstGeom prst="rect">
            <a:avLst/>
          </a:prstGeom>
          <a:noFill/>
        </p:spPr>
        <p:txBody>
          <a:bodyPr wrap="square">
            <a:spAutoFit/>
          </a:bodyPr>
          <a:lstStyle/>
          <a:p>
            <a:pPr marL="0" lvl="1" algn="ctr" eaLnBrk="0" fontAlgn="base" hangingPunct="0">
              <a:lnSpc>
                <a:spcPct val="90000"/>
              </a:lnSpc>
              <a:spcBef>
                <a:spcPct val="0"/>
              </a:spcBef>
              <a:spcAft>
                <a:spcPct val="0"/>
              </a:spcAft>
              <a:defRPr/>
            </a:pPr>
            <a:r>
              <a:rPr lang="en-US" sz="1600" b="1" dirty="0">
                <a:solidFill>
                  <a:srgbClr val="000000"/>
                </a:solidFill>
                <a:latin typeface="Century Gothic" pitchFamily="34" charset="0"/>
                <a:ea typeface="SimSun" pitchFamily="2" charset="-122"/>
              </a:rPr>
              <a:t>Some of the information courtesy of Los Angeles Unified School District. </a:t>
            </a:r>
          </a:p>
        </p:txBody>
      </p:sp>
    </p:spTree>
    <p:extLst>
      <p:ext uri="{BB962C8B-B14F-4D97-AF65-F5344CB8AC3E}">
        <p14:creationId xmlns:p14="http://schemas.microsoft.com/office/powerpoint/2010/main" val="1560920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43" y="5672261"/>
            <a:ext cx="1518314" cy="650707"/>
          </a:xfrm>
          <a:prstGeom prst="rect">
            <a:avLst/>
          </a:prstGeom>
        </p:spPr>
      </p:pic>
      <p:sp>
        <p:nvSpPr>
          <p:cNvPr id="5" name="Rectangle 4"/>
          <p:cNvSpPr/>
          <p:nvPr/>
        </p:nvSpPr>
        <p:spPr>
          <a:xfrm>
            <a:off x="147906" y="161823"/>
            <a:ext cx="1041400" cy="5409638"/>
          </a:xfrm>
          <a:prstGeom prst="rect">
            <a:avLst/>
          </a:prstGeom>
          <a:gradFill flip="none" rotWithShape="1">
            <a:gsLst>
              <a:gs pos="0">
                <a:srgbClr val="4D4D4D">
                  <a:shade val="30000"/>
                  <a:satMod val="115000"/>
                </a:srgbClr>
              </a:gs>
              <a:gs pos="50000">
                <a:srgbClr val="4D4D4D">
                  <a:shade val="67500"/>
                  <a:satMod val="115000"/>
                </a:srgbClr>
              </a:gs>
              <a:gs pos="100000">
                <a:srgbClr val="4D4D4D">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2400" dirty="0">
              <a:solidFill>
                <a:prstClr val="white"/>
              </a:solidFill>
            </a:endParaRPr>
          </a:p>
        </p:txBody>
      </p:sp>
      <p:sp>
        <p:nvSpPr>
          <p:cNvPr id="6" name="TextBox 5"/>
          <p:cNvSpPr txBox="1"/>
          <p:nvPr/>
        </p:nvSpPr>
        <p:spPr>
          <a:xfrm rot="16200000">
            <a:off x="-1821309" y="2369365"/>
            <a:ext cx="4791879" cy="584775"/>
          </a:xfrm>
          <a:prstGeom prst="rect">
            <a:avLst/>
          </a:prstGeom>
          <a:noFill/>
        </p:spPr>
        <p:txBody>
          <a:bodyPr wrap="square">
            <a:spAutoFit/>
          </a:bodyPr>
          <a:lstStyle/>
          <a:p>
            <a:pPr algn="r" fontAlgn="auto">
              <a:spcBef>
                <a:spcPts val="0"/>
              </a:spcBef>
              <a:spcAft>
                <a:spcPts val="0"/>
              </a:spcAft>
              <a:defRPr/>
            </a:pPr>
            <a:r>
              <a:rPr lang="en-US" sz="32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RESUME HOW TO</a:t>
            </a:r>
          </a:p>
        </p:txBody>
      </p:sp>
      <p:sp>
        <p:nvSpPr>
          <p:cNvPr id="9" name="Rectangle 2"/>
          <p:cNvSpPr txBox="1">
            <a:spLocks noChangeArrowheads="1"/>
          </p:cNvSpPr>
          <p:nvPr/>
        </p:nvSpPr>
        <p:spPr>
          <a:xfrm>
            <a:off x="1447800" y="214487"/>
            <a:ext cx="7543800" cy="1143000"/>
          </a:xfrm>
          <a:prstGeom prst="rect">
            <a:avLst/>
          </a:prstGeom>
        </p:spPr>
        <p:txBody>
          <a:bodyPr vert="horz" lIns="0" rIns="0" bIns="0" anchor="b">
            <a:normAutofit fontScale="82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5000" b="0" i="0" u="none" strike="noStrike" kern="1200" cap="none" spc="0" normalizeH="0" baseline="0" noProof="0" dirty="0">
                <a:ln>
                  <a:noFill/>
                </a:ln>
                <a:solidFill>
                  <a:srgbClr val="333333"/>
                </a:solidFill>
                <a:effectLst>
                  <a:outerShdw blurRad="38100" dist="38100" dir="2700000" algn="tl">
                    <a:srgbClr val="000000">
                      <a:alpha val="43137"/>
                    </a:srgbClr>
                  </a:outerShdw>
                </a:effectLst>
                <a:uLnTx/>
                <a:uFillTx/>
                <a:latin typeface="Calibri"/>
                <a:cs typeface="+mj-cs"/>
              </a:rPr>
              <a:t>Characteristics Of A Successful Resume</a:t>
            </a:r>
          </a:p>
        </p:txBody>
      </p:sp>
      <p:sp>
        <p:nvSpPr>
          <p:cNvPr id="10" name="Rectangle 3"/>
          <p:cNvSpPr txBox="1">
            <a:spLocks noChangeArrowheads="1"/>
          </p:cNvSpPr>
          <p:nvPr/>
        </p:nvSpPr>
        <p:spPr>
          <a:xfrm>
            <a:off x="1447800" y="1530442"/>
            <a:ext cx="7467600" cy="4114799"/>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400" b="0" i="0" u="none" strike="noStrike" kern="1200" cap="none" spc="0" normalizeH="0" baseline="0" noProof="0" dirty="0">
                <a:ln>
                  <a:noFill/>
                </a:ln>
                <a:solidFill>
                  <a:srgbClr val="008233"/>
                </a:solidFill>
                <a:effectLst/>
                <a:uLnTx/>
                <a:uFillTx/>
                <a:latin typeface="Constantia"/>
                <a:cs typeface="+mn-cs"/>
              </a:rPr>
              <a:t>Focuses on skills. </a:t>
            </a: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400" b="0" i="0" u="none" strike="noStrike" kern="1200" cap="none" spc="0" normalizeH="0" baseline="0" noProof="0" dirty="0">
                <a:ln>
                  <a:noFill/>
                </a:ln>
                <a:solidFill>
                  <a:srgbClr val="008233"/>
                </a:solidFill>
                <a:effectLst/>
                <a:uLnTx/>
                <a:uFillTx/>
                <a:latin typeface="Constantia"/>
                <a:cs typeface="+mn-cs"/>
              </a:rPr>
              <a:t>Uses action words to define the </a:t>
            </a:r>
          </a:p>
          <a:p>
            <a:pPr marL="274320" marR="0" lvl="0" indent="-274320" algn="l" defTabSz="914400" rtl="0" eaLnBrk="1" fontAlgn="auto" latinLnBrk="0" hangingPunct="1">
              <a:lnSpc>
                <a:spcPct val="100000"/>
              </a:lnSpc>
              <a:spcBef>
                <a:spcPct val="20000"/>
              </a:spcBef>
              <a:spcAft>
                <a:spcPts val="0"/>
              </a:spcAft>
              <a:buClr>
                <a:srgbClr val="FFFFFF"/>
              </a:buClr>
              <a:buSzPct val="95000"/>
              <a:buFont typeface="Wingdings" pitchFamily="2" charset="2"/>
              <a:buNone/>
              <a:tabLst/>
              <a:defRPr/>
            </a:pPr>
            <a:r>
              <a:rPr kumimoji="0" lang="en-US" altLang="zh-CN" sz="2400" b="0" i="0" u="none" strike="noStrike" kern="1200" cap="none" spc="0" normalizeH="0" baseline="0" noProof="0" dirty="0">
                <a:ln>
                  <a:noFill/>
                </a:ln>
                <a:solidFill>
                  <a:srgbClr val="008233"/>
                </a:solidFill>
                <a:effectLst/>
                <a:uLnTx/>
                <a:uFillTx/>
                <a:latin typeface="Constantia"/>
                <a:cs typeface="+mn-cs"/>
              </a:rPr>
              <a:t>	responsibilities of your job-related experience.</a:t>
            </a:r>
            <a:endParaRPr kumimoji="0" lang="en-US" altLang="zh-CN" sz="1000" b="0" i="0" u="none" strike="noStrike" kern="1200" cap="none" spc="0" normalizeH="0" baseline="0" noProof="0" dirty="0">
              <a:ln>
                <a:noFill/>
              </a:ln>
              <a:solidFill>
                <a:srgbClr val="008233"/>
              </a:solidFill>
              <a:effectLst/>
              <a:uLnTx/>
              <a:uFillTx/>
              <a:latin typeface="Constantia"/>
              <a:cs typeface="+mn-cs"/>
            </a:endParaRP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400" b="0" i="0" u="none" strike="noStrike" kern="1200" cap="none" spc="0" normalizeH="0" baseline="0" noProof="0" dirty="0">
                <a:ln>
                  <a:noFill/>
                </a:ln>
                <a:solidFill>
                  <a:srgbClr val="008233"/>
                </a:solidFill>
                <a:effectLst/>
                <a:uLnTx/>
                <a:uFillTx/>
                <a:latin typeface="Constantia"/>
                <a:cs typeface="+mn-cs"/>
              </a:rPr>
              <a:t>Easy to read and understand.</a:t>
            </a:r>
            <a:endParaRPr kumimoji="0" lang="en-US" altLang="zh-CN" sz="1000" b="0" i="0" u="none" strike="noStrike" kern="1200" cap="none" spc="0" normalizeH="0" baseline="0" noProof="0" dirty="0">
              <a:ln>
                <a:noFill/>
              </a:ln>
              <a:solidFill>
                <a:srgbClr val="008233"/>
              </a:solidFill>
              <a:effectLst/>
              <a:uLnTx/>
              <a:uFillTx/>
              <a:latin typeface="Constantia"/>
              <a:cs typeface="+mn-cs"/>
            </a:endParaRP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400" b="0" i="0" u="none" strike="noStrike" kern="1200" cap="none" spc="0" normalizeH="0" baseline="0" noProof="0" dirty="0">
                <a:ln>
                  <a:noFill/>
                </a:ln>
                <a:solidFill>
                  <a:srgbClr val="008233"/>
                </a:solidFill>
                <a:effectLst/>
                <a:uLnTx/>
                <a:uFillTx/>
                <a:latin typeface="Constantia"/>
                <a:cs typeface="+mn-cs"/>
              </a:rPr>
              <a:t>Visually powerful and free of gimmicks.</a:t>
            </a:r>
            <a:endParaRPr kumimoji="0" lang="en-US" altLang="zh-CN" sz="1000" b="0" i="0" u="none" strike="noStrike" kern="1200" cap="none" spc="0" normalizeH="0" baseline="0" noProof="0" dirty="0">
              <a:ln>
                <a:noFill/>
              </a:ln>
              <a:solidFill>
                <a:srgbClr val="008233"/>
              </a:solidFill>
              <a:effectLst/>
              <a:uLnTx/>
              <a:uFillTx/>
              <a:latin typeface="Constantia"/>
              <a:cs typeface="+mn-cs"/>
            </a:endParaRP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400" b="0" i="0" u="none" strike="noStrike" kern="1200" cap="none" spc="0" normalizeH="0" baseline="0" noProof="0" dirty="0">
                <a:ln>
                  <a:noFill/>
                </a:ln>
                <a:solidFill>
                  <a:srgbClr val="008233"/>
                </a:solidFill>
                <a:effectLst/>
                <a:uLnTx/>
                <a:uFillTx/>
                <a:latin typeface="Constantia"/>
                <a:cs typeface="+mn-cs"/>
              </a:rPr>
              <a:t>One page, or at most 2 pages long.</a:t>
            </a: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400" b="0" i="0" u="none" strike="noStrike" kern="1200" cap="none" spc="0" normalizeH="0" baseline="0" noProof="0" dirty="0">
                <a:ln>
                  <a:noFill/>
                </a:ln>
                <a:solidFill>
                  <a:srgbClr val="008233"/>
                </a:solidFill>
                <a:effectLst/>
                <a:uLnTx/>
                <a:uFillTx/>
                <a:latin typeface="Constantia"/>
                <a:cs typeface="+mn-cs"/>
              </a:rPr>
              <a:t>Language is grammatically correct.</a:t>
            </a:r>
            <a:endParaRPr kumimoji="0" lang="en-US" altLang="zh-CN" sz="1000" b="0" i="0" u="none" strike="noStrike" kern="1200" cap="none" spc="0" normalizeH="0" baseline="0" noProof="0" dirty="0">
              <a:ln>
                <a:noFill/>
              </a:ln>
              <a:solidFill>
                <a:srgbClr val="008233"/>
              </a:solidFill>
              <a:effectLst/>
              <a:uLnTx/>
              <a:uFillTx/>
              <a:latin typeface="Constantia"/>
              <a:cs typeface="+mn-cs"/>
            </a:endParaRP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400" b="0" i="0" u="none" strike="noStrike" kern="1200" cap="none" spc="0" normalizeH="0" baseline="0" noProof="0" dirty="0">
                <a:ln>
                  <a:noFill/>
                </a:ln>
                <a:solidFill>
                  <a:srgbClr val="008233"/>
                </a:solidFill>
                <a:effectLst/>
                <a:uLnTx/>
                <a:uFillTx/>
                <a:latin typeface="Constantia"/>
                <a:cs typeface="+mn-cs"/>
              </a:rPr>
              <a:t>Spelling has been checked.</a:t>
            </a:r>
            <a:endParaRPr kumimoji="0" lang="en-US" altLang="zh-CN" sz="1000" b="0" i="0" u="none" strike="noStrike" kern="1200" cap="none" spc="0" normalizeH="0" baseline="0" noProof="0" dirty="0">
              <a:ln>
                <a:noFill/>
              </a:ln>
              <a:solidFill>
                <a:srgbClr val="008233"/>
              </a:solidFill>
              <a:effectLst/>
              <a:uLnTx/>
              <a:uFillTx/>
              <a:latin typeface="Constantia"/>
              <a:cs typeface="+mn-cs"/>
            </a:endParaRP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400" b="0" i="0" u="none" strike="noStrike" kern="1200" cap="none" spc="0" normalizeH="0" baseline="0" noProof="0" dirty="0">
                <a:ln>
                  <a:noFill/>
                </a:ln>
                <a:solidFill>
                  <a:srgbClr val="008233"/>
                </a:solidFill>
                <a:effectLst/>
                <a:uLnTx/>
                <a:uFillTx/>
                <a:latin typeface="Constantia"/>
                <a:cs typeface="+mn-cs"/>
              </a:rPr>
              <a:t>Formal Style.</a:t>
            </a: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endParaRPr kumimoji="0" lang="en-US" altLang="zh-CN" sz="2400" b="0" i="0" u="none" strike="noStrike" kern="1200" cap="none" spc="0" normalizeH="0" baseline="0" noProof="0" dirty="0">
              <a:ln>
                <a:noFill/>
              </a:ln>
              <a:solidFill>
                <a:srgbClr val="008233"/>
              </a:solidFill>
              <a:effectLst/>
              <a:uLnTx/>
              <a:uFillTx/>
              <a:latin typeface="Constantia"/>
              <a:cs typeface="+mn-cs"/>
            </a:endParaRPr>
          </a:p>
        </p:txBody>
      </p:sp>
    </p:spTree>
    <p:extLst>
      <p:ext uri="{BB962C8B-B14F-4D97-AF65-F5344CB8AC3E}">
        <p14:creationId xmlns:p14="http://schemas.microsoft.com/office/powerpoint/2010/main" val="342912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43" y="5672261"/>
            <a:ext cx="1518314" cy="650707"/>
          </a:xfrm>
          <a:prstGeom prst="rect">
            <a:avLst/>
          </a:prstGeom>
        </p:spPr>
      </p:pic>
      <p:sp>
        <p:nvSpPr>
          <p:cNvPr id="5" name="Rectangle 4"/>
          <p:cNvSpPr/>
          <p:nvPr/>
        </p:nvSpPr>
        <p:spPr>
          <a:xfrm>
            <a:off x="147906" y="161823"/>
            <a:ext cx="1041400" cy="5409638"/>
          </a:xfrm>
          <a:prstGeom prst="rect">
            <a:avLst/>
          </a:prstGeom>
          <a:gradFill flip="none" rotWithShape="1">
            <a:gsLst>
              <a:gs pos="0">
                <a:srgbClr val="4D4D4D">
                  <a:shade val="30000"/>
                  <a:satMod val="115000"/>
                </a:srgbClr>
              </a:gs>
              <a:gs pos="50000">
                <a:srgbClr val="4D4D4D">
                  <a:shade val="67500"/>
                  <a:satMod val="115000"/>
                </a:srgbClr>
              </a:gs>
              <a:gs pos="100000">
                <a:srgbClr val="4D4D4D">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2400" dirty="0">
              <a:solidFill>
                <a:prstClr val="white"/>
              </a:solidFill>
            </a:endParaRPr>
          </a:p>
        </p:txBody>
      </p:sp>
      <p:sp>
        <p:nvSpPr>
          <p:cNvPr id="6" name="TextBox 5"/>
          <p:cNvSpPr txBox="1"/>
          <p:nvPr/>
        </p:nvSpPr>
        <p:spPr>
          <a:xfrm rot="16200000">
            <a:off x="-1821309" y="2338587"/>
            <a:ext cx="4791879" cy="646331"/>
          </a:xfrm>
          <a:prstGeom prst="rect">
            <a:avLst/>
          </a:prstGeom>
          <a:noFill/>
        </p:spPr>
        <p:txBody>
          <a:bodyPr wrap="square">
            <a:spAutoFit/>
          </a:bodyPr>
          <a:lstStyle/>
          <a:p>
            <a:pPr algn="r" fontAlgn="auto">
              <a:spcBef>
                <a:spcPts val="0"/>
              </a:spcBef>
              <a:spcAft>
                <a:spcPts val="0"/>
              </a:spcAft>
              <a:defRPr/>
            </a:pPr>
            <a:r>
              <a:rPr lang="en-US" sz="36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RESUME HOW TO</a:t>
            </a:r>
          </a:p>
        </p:txBody>
      </p:sp>
      <p:sp>
        <p:nvSpPr>
          <p:cNvPr id="8" name="Rectangle 3"/>
          <p:cNvSpPr txBox="1">
            <a:spLocks noChangeArrowheads="1"/>
          </p:cNvSpPr>
          <p:nvPr/>
        </p:nvSpPr>
        <p:spPr>
          <a:xfrm>
            <a:off x="1409700" y="1866900"/>
            <a:ext cx="7467600" cy="32766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600" b="0" i="0" u="none" strike="noStrike" kern="1200" cap="none" spc="0" normalizeH="0" baseline="0" noProof="0">
                <a:ln>
                  <a:noFill/>
                </a:ln>
                <a:solidFill>
                  <a:srgbClr val="008233"/>
                </a:solidFill>
                <a:effectLst/>
                <a:uLnTx/>
                <a:uFillTx/>
                <a:latin typeface="Constantia"/>
                <a:cs typeface="+mn-cs"/>
              </a:rPr>
              <a:t>Must always be 100% truthful.</a:t>
            </a: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endParaRPr kumimoji="0" lang="en-US" altLang="zh-CN" sz="1000" b="0" i="0" u="none" strike="noStrike" kern="1200" cap="none" spc="0" normalizeH="0" baseline="0" noProof="0">
              <a:ln>
                <a:noFill/>
              </a:ln>
              <a:solidFill>
                <a:srgbClr val="008233"/>
              </a:solidFill>
              <a:effectLst/>
              <a:uLnTx/>
              <a:uFillTx/>
              <a:latin typeface="Constantia"/>
              <a:cs typeface="+mn-cs"/>
            </a:endParaRP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600" b="0" i="0" u="none" strike="noStrike" kern="1200" cap="none" spc="0" normalizeH="0" baseline="0" noProof="0">
                <a:ln>
                  <a:noFill/>
                </a:ln>
                <a:solidFill>
                  <a:srgbClr val="008233"/>
                </a:solidFill>
                <a:effectLst/>
                <a:uLnTx/>
                <a:uFillTx/>
                <a:latin typeface="Constantia"/>
                <a:cs typeface="+mn-cs"/>
              </a:rPr>
              <a:t>Contains no inappropriate personal information.</a:t>
            </a: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endParaRPr kumimoji="0" lang="en-US" altLang="zh-CN" sz="1000" b="0" i="0" u="none" strike="noStrike" kern="1200" cap="none" spc="0" normalizeH="0" baseline="0" noProof="0">
              <a:ln>
                <a:noFill/>
              </a:ln>
              <a:solidFill>
                <a:srgbClr val="008233"/>
              </a:solidFill>
              <a:effectLst/>
              <a:uLnTx/>
              <a:uFillTx/>
              <a:latin typeface="Constantia"/>
              <a:cs typeface="+mn-cs"/>
            </a:endParaRP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600" b="0" i="0" u="none" strike="noStrike" kern="1200" cap="none" spc="0" normalizeH="0" baseline="0" noProof="0">
                <a:ln>
                  <a:noFill/>
                </a:ln>
                <a:solidFill>
                  <a:srgbClr val="008233"/>
                </a:solidFill>
                <a:effectLst/>
                <a:uLnTx/>
                <a:uFillTx/>
                <a:latin typeface="Constantia"/>
                <a:cs typeface="+mn-cs"/>
              </a:rPr>
              <a:t>Produced on a computer.</a:t>
            </a: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endParaRPr kumimoji="0" lang="en-US" altLang="zh-CN" sz="1000" b="0" i="0" u="none" strike="noStrike" kern="1200" cap="none" spc="0" normalizeH="0" baseline="0" noProof="0">
              <a:ln>
                <a:noFill/>
              </a:ln>
              <a:solidFill>
                <a:srgbClr val="008233"/>
              </a:solidFill>
              <a:effectLst/>
              <a:uLnTx/>
              <a:uFillTx/>
              <a:latin typeface="Constantia"/>
              <a:cs typeface="+mn-cs"/>
            </a:endParaRP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600" b="0" i="0" u="none" strike="noStrike" kern="1200" cap="none" spc="0" normalizeH="0" baseline="0" noProof="0">
                <a:ln>
                  <a:noFill/>
                </a:ln>
                <a:solidFill>
                  <a:srgbClr val="008233"/>
                </a:solidFill>
                <a:effectLst/>
                <a:uLnTx/>
                <a:uFillTx/>
                <a:latin typeface="Constantia"/>
                <a:cs typeface="+mn-cs"/>
              </a:rPr>
              <a:t>Data presented in chronological order (unless functional).</a:t>
            </a:r>
            <a:endParaRPr kumimoji="0" lang="en-US" altLang="zh-CN" sz="2600" b="0" i="0" u="none" strike="noStrike" kern="1200" cap="none" spc="0" normalizeH="0" baseline="0" noProof="0" dirty="0">
              <a:ln>
                <a:noFill/>
              </a:ln>
              <a:solidFill>
                <a:srgbClr val="008233"/>
              </a:solidFill>
              <a:effectLst/>
              <a:uLnTx/>
              <a:uFillTx/>
              <a:latin typeface="Constantia"/>
              <a:cs typeface="+mn-cs"/>
            </a:endParaRPr>
          </a:p>
        </p:txBody>
      </p:sp>
      <p:sp>
        <p:nvSpPr>
          <p:cNvPr id="9" name="Rectangle 2"/>
          <p:cNvSpPr txBox="1">
            <a:spLocks noChangeArrowheads="1"/>
          </p:cNvSpPr>
          <p:nvPr/>
        </p:nvSpPr>
        <p:spPr>
          <a:xfrm>
            <a:off x="1409700" y="342900"/>
            <a:ext cx="7543800" cy="1143000"/>
          </a:xfrm>
          <a:prstGeom prst="rect">
            <a:avLst/>
          </a:prstGeom>
        </p:spPr>
        <p:txBody>
          <a:bodyPr vert="horz" lIns="0" rIns="0" bIns="0" anchor="b">
            <a:normAutofit fontScale="82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5000" b="0" i="0" u="none" strike="noStrike" kern="1200" cap="none" spc="0" normalizeH="0" baseline="0" noProof="0" dirty="0">
                <a:ln>
                  <a:noFill/>
                </a:ln>
                <a:solidFill>
                  <a:srgbClr val="333333"/>
                </a:solidFill>
                <a:effectLst>
                  <a:outerShdw blurRad="38100" dist="38100" dir="2700000" algn="tl">
                    <a:srgbClr val="000000">
                      <a:alpha val="43137"/>
                    </a:srgbClr>
                  </a:outerShdw>
                </a:effectLst>
                <a:uLnTx/>
                <a:uFillTx/>
                <a:latin typeface="Calibri"/>
                <a:cs typeface="+mj-cs"/>
              </a:rPr>
              <a:t>Characteristics Of A Successful Resume</a:t>
            </a:r>
          </a:p>
        </p:txBody>
      </p:sp>
    </p:spTree>
    <p:extLst>
      <p:ext uri="{BB962C8B-B14F-4D97-AF65-F5344CB8AC3E}">
        <p14:creationId xmlns:p14="http://schemas.microsoft.com/office/powerpoint/2010/main" val="229529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43" y="5672261"/>
            <a:ext cx="1518314" cy="650707"/>
          </a:xfrm>
          <a:prstGeom prst="rect">
            <a:avLst/>
          </a:prstGeom>
        </p:spPr>
      </p:pic>
      <p:sp>
        <p:nvSpPr>
          <p:cNvPr id="5" name="Rectangle 4"/>
          <p:cNvSpPr/>
          <p:nvPr/>
        </p:nvSpPr>
        <p:spPr>
          <a:xfrm>
            <a:off x="147906" y="161823"/>
            <a:ext cx="1041400" cy="5409638"/>
          </a:xfrm>
          <a:prstGeom prst="rect">
            <a:avLst/>
          </a:prstGeom>
          <a:gradFill flip="none" rotWithShape="1">
            <a:gsLst>
              <a:gs pos="0">
                <a:srgbClr val="4D4D4D">
                  <a:shade val="30000"/>
                  <a:satMod val="115000"/>
                </a:srgbClr>
              </a:gs>
              <a:gs pos="50000">
                <a:srgbClr val="4D4D4D">
                  <a:shade val="67500"/>
                  <a:satMod val="115000"/>
                </a:srgbClr>
              </a:gs>
              <a:gs pos="100000">
                <a:srgbClr val="4D4D4D">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2400" dirty="0">
              <a:solidFill>
                <a:prstClr val="white"/>
              </a:solidFill>
            </a:endParaRPr>
          </a:p>
        </p:txBody>
      </p:sp>
      <p:sp>
        <p:nvSpPr>
          <p:cNvPr id="6" name="TextBox 5"/>
          <p:cNvSpPr txBox="1"/>
          <p:nvPr/>
        </p:nvSpPr>
        <p:spPr>
          <a:xfrm rot="16200000">
            <a:off x="-1821309" y="2338587"/>
            <a:ext cx="4791879" cy="646331"/>
          </a:xfrm>
          <a:prstGeom prst="rect">
            <a:avLst/>
          </a:prstGeom>
          <a:noFill/>
        </p:spPr>
        <p:txBody>
          <a:bodyPr wrap="square">
            <a:spAutoFit/>
          </a:bodyPr>
          <a:lstStyle/>
          <a:p>
            <a:pPr algn="r" fontAlgn="auto">
              <a:spcBef>
                <a:spcPts val="0"/>
              </a:spcBef>
              <a:spcAft>
                <a:spcPts val="0"/>
              </a:spcAft>
              <a:defRPr/>
            </a:pPr>
            <a:r>
              <a:rPr lang="en-US" sz="36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RESUME HOW TO</a:t>
            </a:r>
          </a:p>
        </p:txBody>
      </p:sp>
      <p:sp>
        <p:nvSpPr>
          <p:cNvPr id="10" name="Rectangle 2"/>
          <p:cNvSpPr txBox="1">
            <a:spLocks noChangeArrowheads="1"/>
          </p:cNvSpPr>
          <p:nvPr/>
        </p:nvSpPr>
        <p:spPr>
          <a:xfrm>
            <a:off x="1524000" y="265813"/>
            <a:ext cx="4724400" cy="8382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5000" b="0" i="0" u="none" strike="noStrike" kern="1200" cap="none" spc="0" normalizeH="0" baseline="0" noProof="0" dirty="0">
                <a:ln>
                  <a:noFill/>
                </a:ln>
                <a:solidFill>
                  <a:srgbClr val="333333"/>
                </a:solidFill>
                <a:effectLst>
                  <a:outerShdw blurRad="38100" dist="38100" dir="2700000" algn="tl">
                    <a:srgbClr val="000000">
                      <a:alpha val="43137"/>
                    </a:srgbClr>
                  </a:outerShdw>
                </a:effectLst>
                <a:uLnTx/>
                <a:uFillTx/>
                <a:latin typeface="Calibri"/>
                <a:cs typeface="+mj-cs"/>
              </a:rPr>
              <a:t>Resume Faux Pas</a:t>
            </a:r>
          </a:p>
        </p:txBody>
      </p:sp>
      <p:sp>
        <p:nvSpPr>
          <p:cNvPr id="11" name="Rectangle 3"/>
          <p:cNvSpPr txBox="1">
            <a:spLocks noChangeArrowheads="1"/>
          </p:cNvSpPr>
          <p:nvPr/>
        </p:nvSpPr>
        <p:spPr>
          <a:xfrm>
            <a:off x="1426190" y="1180213"/>
            <a:ext cx="7467600" cy="39624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8233"/>
              </a:buClr>
              <a:buSzPct val="95000"/>
              <a:buFont typeface="Wingdings 2"/>
              <a:buNone/>
              <a:tabLst/>
              <a:defRPr/>
            </a:pPr>
            <a:r>
              <a:rPr kumimoji="0" lang="en-US" altLang="zh-CN" sz="2600" b="0" i="1" u="none" strike="noStrike" kern="1200" cap="none" spc="0" normalizeH="0" baseline="0" noProof="0">
                <a:ln>
                  <a:noFill/>
                </a:ln>
                <a:solidFill>
                  <a:srgbClr val="008233"/>
                </a:solidFill>
                <a:effectLst/>
                <a:uLnTx/>
                <a:uFillTx/>
                <a:latin typeface="Constantia"/>
                <a:cs typeface="+mn-cs"/>
              </a:rPr>
              <a:t>Typos and Grammar Slips</a:t>
            </a:r>
          </a:p>
          <a:p>
            <a:pPr marL="246063" marR="0" lvl="0" indent="-246063" algn="l" defTabSz="914400" rtl="0" eaLnBrk="1" fontAlgn="auto" latinLnBrk="0" hangingPunct="1">
              <a:lnSpc>
                <a:spcPct val="100000"/>
              </a:lnSpc>
              <a:spcBef>
                <a:spcPct val="20000"/>
              </a:spcBef>
              <a:spcAft>
                <a:spcPts val="0"/>
              </a:spcAft>
              <a:buClr>
                <a:srgbClr val="FFFFFF"/>
              </a:buClr>
              <a:buSzPct val="95000"/>
              <a:buFont typeface="Wingdings" pitchFamily="2" charset="2"/>
              <a:buNone/>
              <a:tabLst/>
              <a:defRPr/>
            </a:pPr>
            <a:endParaRPr kumimoji="0" lang="en-US" altLang="zh-CN" sz="1000" b="0" i="0" u="none" strike="noStrike" kern="1200" cap="none" spc="0" normalizeH="0" baseline="0" noProof="0">
              <a:ln>
                <a:noFill/>
              </a:ln>
              <a:solidFill>
                <a:srgbClr val="008233"/>
              </a:solidFill>
              <a:effectLst/>
              <a:uLnTx/>
              <a:uFillTx/>
              <a:latin typeface="Constantia"/>
              <a:cs typeface="+mn-cs"/>
            </a:endParaRPr>
          </a:p>
          <a:p>
            <a:pPr marL="246063" marR="0" lvl="1" indent="-246063" algn="l" defTabSz="914400" rtl="0" eaLnBrk="1" fontAlgn="auto" latinLnBrk="0" hangingPunct="1">
              <a:lnSpc>
                <a:spcPct val="100000"/>
              </a:lnSpc>
              <a:spcBef>
                <a:spcPct val="20000"/>
              </a:spcBef>
              <a:spcAft>
                <a:spcPts val="0"/>
              </a:spcAft>
              <a:buClr>
                <a:srgbClr val="008233"/>
              </a:buClr>
              <a:buSzPct val="85000"/>
              <a:buFont typeface="Wingdings 2"/>
              <a:buChar char=""/>
              <a:tabLst/>
              <a:defRPr/>
            </a:pPr>
            <a:r>
              <a:rPr kumimoji="0" lang="en-US" altLang="zh-CN" sz="2400" b="0" i="0" u="none" strike="noStrike" kern="1200" cap="none" spc="0" normalizeH="0" baseline="0" noProof="0">
                <a:ln>
                  <a:noFill/>
                </a:ln>
                <a:solidFill>
                  <a:srgbClr val="008233"/>
                </a:solidFill>
                <a:effectLst/>
                <a:uLnTx/>
                <a:uFillTx/>
                <a:latin typeface="Constantia"/>
                <a:cs typeface="+mn-cs"/>
              </a:rPr>
              <a:t>“Great attention to detail.”</a:t>
            </a:r>
          </a:p>
          <a:p>
            <a:pPr marL="246063" marR="0" lvl="1" indent="-246063" algn="l" defTabSz="914400" rtl="0" eaLnBrk="1" fontAlgn="auto" latinLnBrk="0" hangingPunct="1">
              <a:lnSpc>
                <a:spcPct val="100000"/>
              </a:lnSpc>
              <a:spcBef>
                <a:spcPct val="20000"/>
              </a:spcBef>
              <a:spcAft>
                <a:spcPts val="0"/>
              </a:spcAft>
              <a:buClr>
                <a:srgbClr val="008233"/>
              </a:buClr>
              <a:buSzPct val="85000"/>
              <a:buFontTx/>
              <a:buNone/>
              <a:tabLst/>
              <a:defRPr/>
            </a:pPr>
            <a:endParaRPr kumimoji="0" lang="en-US" altLang="zh-CN" sz="1000" b="0" i="0" u="none" strike="noStrike" kern="1200" cap="none" spc="0" normalizeH="0" baseline="0" noProof="0">
              <a:ln>
                <a:noFill/>
              </a:ln>
              <a:solidFill>
                <a:srgbClr val="008233"/>
              </a:solidFill>
              <a:effectLst/>
              <a:uLnTx/>
              <a:uFillTx/>
              <a:latin typeface="Constantia"/>
              <a:cs typeface="+mn-cs"/>
            </a:endParaRPr>
          </a:p>
          <a:p>
            <a:pPr marL="246063" marR="0" lvl="1" indent="-246063" algn="l" defTabSz="914400" rtl="0" eaLnBrk="1" fontAlgn="auto" latinLnBrk="0" hangingPunct="1">
              <a:lnSpc>
                <a:spcPct val="100000"/>
              </a:lnSpc>
              <a:spcBef>
                <a:spcPct val="20000"/>
              </a:spcBef>
              <a:spcAft>
                <a:spcPts val="0"/>
              </a:spcAft>
              <a:buClr>
                <a:srgbClr val="008233"/>
              </a:buClr>
              <a:buSzPct val="85000"/>
              <a:buFont typeface="Wingdings 2"/>
              <a:buChar char=""/>
              <a:tabLst/>
              <a:defRPr/>
            </a:pPr>
            <a:r>
              <a:rPr kumimoji="0" lang="en-US" altLang="zh-CN" sz="2400" b="0" i="0" u="none" strike="noStrike" kern="1200" cap="none" spc="0" normalizeH="0" baseline="0" noProof="0">
                <a:ln>
                  <a:noFill/>
                </a:ln>
                <a:solidFill>
                  <a:srgbClr val="008233"/>
                </a:solidFill>
                <a:effectLst/>
                <a:uLnTx/>
                <a:uFillTx/>
                <a:latin typeface="Constantia"/>
                <a:cs typeface="+mn-cs"/>
              </a:rPr>
              <a:t>“Proven ability to track down and correct erors.”</a:t>
            </a:r>
          </a:p>
          <a:p>
            <a:pPr marL="246063" marR="0" lvl="1" indent="-246063" algn="l" defTabSz="914400" rtl="0" eaLnBrk="1" fontAlgn="auto" latinLnBrk="0" hangingPunct="1">
              <a:lnSpc>
                <a:spcPct val="100000"/>
              </a:lnSpc>
              <a:spcBef>
                <a:spcPct val="20000"/>
              </a:spcBef>
              <a:spcAft>
                <a:spcPts val="0"/>
              </a:spcAft>
              <a:buClr>
                <a:srgbClr val="008233"/>
              </a:buClr>
              <a:buSzPct val="85000"/>
              <a:buFontTx/>
              <a:buNone/>
              <a:tabLst/>
              <a:defRPr/>
            </a:pPr>
            <a:endParaRPr kumimoji="0" lang="en-US" altLang="zh-CN" sz="1000" b="0" i="0" u="none" strike="noStrike" kern="1200" cap="none" spc="0" normalizeH="0" baseline="0" noProof="0">
              <a:ln>
                <a:noFill/>
              </a:ln>
              <a:solidFill>
                <a:srgbClr val="008233"/>
              </a:solidFill>
              <a:effectLst/>
              <a:uLnTx/>
              <a:uFillTx/>
              <a:latin typeface="Constantia"/>
              <a:cs typeface="+mn-cs"/>
            </a:endParaRPr>
          </a:p>
          <a:p>
            <a:pPr marL="246063" marR="0" lvl="1" indent="-246063" algn="l" defTabSz="914400" rtl="0" eaLnBrk="1" fontAlgn="auto" latinLnBrk="0" hangingPunct="1">
              <a:lnSpc>
                <a:spcPct val="100000"/>
              </a:lnSpc>
              <a:spcBef>
                <a:spcPct val="20000"/>
              </a:spcBef>
              <a:spcAft>
                <a:spcPts val="0"/>
              </a:spcAft>
              <a:buClr>
                <a:srgbClr val="008233"/>
              </a:buClr>
              <a:buSzPct val="85000"/>
              <a:buFont typeface="Wingdings 2"/>
              <a:buChar char=""/>
              <a:tabLst/>
              <a:defRPr/>
            </a:pPr>
            <a:r>
              <a:rPr kumimoji="0" lang="en-US" altLang="zh-CN" sz="2400" b="0" i="0" u="none" strike="noStrike" kern="1200" cap="none" spc="0" normalizeH="0" baseline="0" noProof="0">
                <a:ln>
                  <a:noFill/>
                </a:ln>
                <a:solidFill>
                  <a:srgbClr val="008233"/>
                </a:solidFill>
                <a:effectLst/>
                <a:uLnTx/>
                <a:uFillTx/>
                <a:latin typeface="Constantia"/>
                <a:cs typeface="+mn-cs"/>
              </a:rPr>
              <a:t>“Am a perfectionist and rarely if ever forget etails.”</a:t>
            </a:r>
          </a:p>
          <a:p>
            <a:pPr marL="246063" marR="0" lvl="1" indent="-246063" algn="l" defTabSz="914400" rtl="0" eaLnBrk="1" fontAlgn="auto" latinLnBrk="0" hangingPunct="1">
              <a:lnSpc>
                <a:spcPct val="100000"/>
              </a:lnSpc>
              <a:spcBef>
                <a:spcPct val="20000"/>
              </a:spcBef>
              <a:spcAft>
                <a:spcPts val="0"/>
              </a:spcAft>
              <a:buClr>
                <a:srgbClr val="008233"/>
              </a:buClr>
              <a:buSzPct val="85000"/>
              <a:buFontTx/>
              <a:buNone/>
              <a:tabLst/>
              <a:defRPr/>
            </a:pPr>
            <a:endParaRPr kumimoji="0" lang="en-US" altLang="zh-CN" sz="1000" b="0" i="0" u="none" strike="noStrike" kern="1200" cap="none" spc="0" normalizeH="0" baseline="0" noProof="0">
              <a:ln>
                <a:noFill/>
              </a:ln>
              <a:solidFill>
                <a:srgbClr val="008233"/>
              </a:solidFill>
              <a:effectLst/>
              <a:uLnTx/>
              <a:uFillTx/>
              <a:latin typeface="Constantia"/>
              <a:cs typeface="+mn-cs"/>
            </a:endParaRPr>
          </a:p>
          <a:p>
            <a:pPr marL="246063" marR="0" lvl="1" indent="-246063" algn="l" defTabSz="914400" rtl="0" eaLnBrk="1" fontAlgn="auto" latinLnBrk="0" hangingPunct="1">
              <a:lnSpc>
                <a:spcPct val="100000"/>
              </a:lnSpc>
              <a:spcBef>
                <a:spcPct val="20000"/>
              </a:spcBef>
              <a:spcAft>
                <a:spcPts val="0"/>
              </a:spcAft>
              <a:buClr>
                <a:srgbClr val="008233"/>
              </a:buClr>
              <a:buSzPct val="85000"/>
              <a:buFont typeface="Wingdings 2"/>
              <a:buChar char=""/>
              <a:tabLst/>
              <a:defRPr/>
            </a:pPr>
            <a:r>
              <a:rPr kumimoji="0" lang="en-US" altLang="zh-CN" sz="2400" b="0" i="0" u="none" strike="noStrike" kern="1200" cap="none" spc="0" normalizeH="0" baseline="0" noProof="0">
                <a:ln>
                  <a:noFill/>
                </a:ln>
                <a:solidFill>
                  <a:srgbClr val="008233"/>
                </a:solidFill>
                <a:effectLst/>
                <a:uLnTx/>
                <a:uFillTx/>
                <a:latin typeface="Constantia"/>
                <a:cs typeface="+mn-cs"/>
              </a:rPr>
              <a:t>Accomplishments: Completed 11 years of high school.”</a:t>
            </a:r>
          </a:p>
          <a:p>
            <a:pPr marL="246063" marR="0" lvl="1" indent="-246063" algn="l" defTabSz="914400" rtl="0" eaLnBrk="1" fontAlgn="auto" latinLnBrk="0" hangingPunct="1">
              <a:lnSpc>
                <a:spcPct val="100000"/>
              </a:lnSpc>
              <a:spcBef>
                <a:spcPct val="20000"/>
              </a:spcBef>
              <a:spcAft>
                <a:spcPts val="0"/>
              </a:spcAft>
              <a:buClr>
                <a:srgbClr val="008233"/>
              </a:buClr>
              <a:buSzPct val="85000"/>
              <a:buFontTx/>
              <a:buNone/>
              <a:tabLst/>
              <a:defRPr/>
            </a:pPr>
            <a:endParaRPr kumimoji="0" lang="en-US" altLang="zh-CN" sz="1000" b="0" i="0" u="none" strike="noStrike" kern="1200" cap="none" spc="0" normalizeH="0" baseline="0" noProof="0">
              <a:ln>
                <a:noFill/>
              </a:ln>
              <a:solidFill>
                <a:srgbClr val="008233"/>
              </a:solidFill>
              <a:effectLst/>
              <a:uLnTx/>
              <a:uFillTx/>
              <a:latin typeface="Constantia"/>
              <a:cs typeface="+mn-cs"/>
            </a:endParaRPr>
          </a:p>
          <a:p>
            <a:pPr marL="246063" marR="0" lvl="1" indent="-246063" algn="l" defTabSz="914400" rtl="0" eaLnBrk="1" fontAlgn="auto" latinLnBrk="0" hangingPunct="1">
              <a:lnSpc>
                <a:spcPct val="100000"/>
              </a:lnSpc>
              <a:spcBef>
                <a:spcPct val="20000"/>
              </a:spcBef>
              <a:spcAft>
                <a:spcPts val="0"/>
              </a:spcAft>
              <a:buClr>
                <a:srgbClr val="008233"/>
              </a:buClr>
              <a:buSzPct val="85000"/>
              <a:buFont typeface="Wingdings 2"/>
              <a:buChar char=""/>
              <a:tabLst/>
              <a:defRPr/>
            </a:pPr>
            <a:r>
              <a:rPr kumimoji="0" lang="en-US" altLang="zh-CN" sz="2400" b="0" i="0" u="none" strike="noStrike" kern="1200" cap="none" spc="0" normalizeH="0" baseline="0" noProof="0">
                <a:ln>
                  <a:noFill/>
                </a:ln>
                <a:solidFill>
                  <a:srgbClr val="008233"/>
                </a:solidFill>
                <a:effectLst/>
                <a:uLnTx/>
                <a:uFillTx/>
                <a:latin typeface="Constantia"/>
                <a:cs typeface="+mn-cs"/>
              </a:rPr>
              <a:t>Don’t use “I” or “me”</a:t>
            </a:r>
            <a:endParaRPr kumimoji="0" lang="en-US" altLang="zh-CN" sz="2400" b="0" i="0" u="none" strike="noStrike" kern="1200" cap="none" spc="0" normalizeH="0" baseline="0" noProof="0" dirty="0">
              <a:ln>
                <a:noFill/>
              </a:ln>
              <a:solidFill>
                <a:srgbClr val="008233"/>
              </a:solidFill>
              <a:effectLst/>
              <a:uLnTx/>
              <a:uFillTx/>
              <a:latin typeface="Constantia"/>
              <a:cs typeface="+mn-cs"/>
            </a:endParaRPr>
          </a:p>
        </p:txBody>
      </p:sp>
    </p:spTree>
    <p:extLst>
      <p:ext uri="{BB962C8B-B14F-4D97-AF65-F5344CB8AC3E}">
        <p14:creationId xmlns:p14="http://schemas.microsoft.com/office/powerpoint/2010/main" val="290113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43" y="5672261"/>
            <a:ext cx="1518314" cy="650707"/>
          </a:xfrm>
          <a:prstGeom prst="rect">
            <a:avLst/>
          </a:prstGeom>
        </p:spPr>
      </p:pic>
      <p:sp>
        <p:nvSpPr>
          <p:cNvPr id="5" name="Rectangle 4"/>
          <p:cNvSpPr/>
          <p:nvPr/>
        </p:nvSpPr>
        <p:spPr>
          <a:xfrm>
            <a:off x="147906" y="161823"/>
            <a:ext cx="1041400" cy="5409638"/>
          </a:xfrm>
          <a:prstGeom prst="rect">
            <a:avLst/>
          </a:prstGeom>
          <a:gradFill flip="none" rotWithShape="1">
            <a:gsLst>
              <a:gs pos="0">
                <a:srgbClr val="4D4D4D">
                  <a:shade val="30000"/>
                  <a:satMod val="115000"/>
                </a:srgbClr>
              </a:gs>
              <a:gs pos="50000">
                <a:srgbClr val="4D4D4D">
                  <a:shade val="67500"/>
                  <a:satMod val="115000"/>
                </a:srgbClr>
              </a:gs>
              <a:gs pos="100000">
                <a:srgbClr val="4D4D4D">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2400" dirty="0">
              <a:solidFill>
                <a:prstClr val="white"/>
              </a:solidFill>
            </a:endParaRPr>
          </a:p>
        </p:txBody>
      </p:sp>
      <p:sp>
        <p:nvSpPr>
          <p:cNvPr id="6" name="TextBox 5"/>
          <p:cNvSpPr txBox="1"/>
          <p:nvPr/>
        </p:nvSpPr>
        <p:spPr>
          <a:xfrm rot="16200000">
            <a:off x="-1821309" y="2338587"/>
            <a:ext cx="4791879" cy="646331"/>
          </a:xfrm>
          <a:prstGeom prst="rect">
            <a:avLst/>
          </a:prstGeom>
          <a:noFill/>
        </p:spPr>
        <p:txBody>
          <a:bodyPr wrap="square">
            <a:spAutoFit/>
          </a:bodyPr>
          <a:lstStyle/>
          <a:p>
            <a:pPr algn="r" fontAlgn="auto">
              <a:spcBef>
                <a:spcPts val="0"/>
              </a:spcBef>
              <a:spcAft>
                <a:spcPts val="0"/>
              </a:spcAft>
              <a:defRPr/>
            </a:pPr>
            <a:r>
              <a:rPr lang="en-US" sz="36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RESUME HOW TO</a:t>
            </a:r>
          </a:p>
        </p:txBody>
      </p:sp>
      <p:sp>
        <p:nvSpPr>
          <p:cNvPr id="8" name="Rectangle 2"/>
          <p:cNvSpPr txBox="1">
            <a:spLocks noChangeArrowheads="1"/>
          </p:cNvSpPr>
          <p:nvPr/>
        </p:nvSpPr>
        <p:spPr>
          <a:xfrm>
            <a:off x="1364974" y="265813"/>
            <a:ext cx="5410200" cy="884583"/>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5000" b="0" i="0" u="none" strike="noStrike" kern="1200" cap="none" spc="0" normalizeH="0" baseline="0" noProof="0" dirty="0">
                <a:ln>
                  <a:noFill/>
                </a:ln>
                <a:solidFill>
                  <a:srgbClr val="333333"/>
                </a:solidFill>
                <a:effectLst>
                  <a:outerShdw blurRad="38100" dist="38100" dir="2700000" algn="tl">
                    <a:srgbClr val="000000">
                      <a:alpha val="43137"/>
                    </a:srgbClr>
                  </a:outerShdw>
                </a:effectLst>
                <a:uLnTx/>
                <a:uFillTx/>
                <a:latin typeface="Calibri"/>
                <a:cs typeface="+mj-cs"/>
              </a:rPr>
              <a:t>Functional Resumes</a:t>
            </a:r>
          </a:p>
        </p:txBody>
      </p:sp>
      <p:sp>
        <p:nvSpPr>
          <p:cNvPr id="9" name="Rectangle 3"/>
          <p:cNvSpPr txBox="1">
            <a:spLocks noChangeArrowheads="1"/>
          </p:cNvSpPr>
          <p:nvPr/>
        </p:nvSpPr>
        <p:spPr>
          <a:xfrm>
            <a:off x="1364974" y="1179133"/>
            <a:ext cx="7086600" cy="41910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600" b="0" i="0" u="none" strike="noStrike" kern="1200" cap="none" spc="0" normalizeH="0" baseline="0" noProof="0" dirty="0">
                <a:ln>
                  <a:noFill/>
                </a:ln>
                <a:solidFill>
                  <a:srgbClr val="008233"/>
                </a:solidFill>
                <a:effectLst/>
                <a:uLnTx/>
                <a:uFillTx/>
                <a:latin typeface="Constantia"/>
                <a:cs typeface="+mn-cs"/>
              </a:rPr>
              <a:t>Doesn’t go in chronological order.</a:t>
            </a: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600" b="0" i="0" u="none" strike="noStrike" kern="1200" cap="none" spc="0" normalizeH="0" baseline="0" noProof="0" dirty="0">
                <a:ln>
                  <a:noFill/>
                </a:ln>
                <a:solidFill>
                  <a:srgbClr val="008233"/>
                </a:solidFill>
                <a:effectLst/>
                <a:uLnTx/>
                <a:uFillTx/>
                <a:latin typeface="Constantia"/>
                <a:cs typeface="+mn-cs"/>
              </a:rPr>
              <a:t>Based upon competencies or skills.</a:t>
            </a: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600" b="0" i="0" u="none" strike="noStrike" kern="1200" cap="none" spc="0" normalizeH="0" baseline="0" noProof="0" dirty="0">
                <a:ln>
                  <a:noFill/>
                </a:ln>
                <a:solidFill>
                  <a:srgbClr val="008233"/>
                </a:solidFill>
                <a:effectLst/>
                <a:uLnTx/>
                <a:uFillTx/>
                <a:latin typeface="Constantia"/>
                <a:cs typeface="+mn-cs"/>
              </a:rPr>
              <a:t>Used for career changers or those with </a:t>
            </a:r>
          </a:p>
          <a:p>
            <a:pPr marL="640080" marR="0" lvl="1" indent="-246888" algn="l" defTabSz="914400" rtl="0" eaLnBrk="1" fontAlgn="auto" latinLnBrk="0" hangingPunct="1">
              <a:lnSpc>
                <a:spcPct val="100000"/>
              </a:lnSpc>
              <a:spcBef>
                <a:spcPct val="20000"/>
              </a:spcBef>
              <a:spcAft>
                <a:spcPts val="0"/>
              </a:spcAft>
              <a:buClr>
                <a:srgbClr val="008233"/>
              </a:buClr>
              <a:buSzPct val="85000"/>
              <a:buFontTx/>
              <a:buNone/>
              <a:tabLst/>
              <a:defRPr/>
            </a:pPr>
            <a:r>
              <a:rPr kumimoji="0" lang="en-US" altLang="zh-CN" sz="2400" b="0" i="0" u="none" strike="noStrike" kern="1200" cap="none" spc="0" normalizeH="0" baseline="0" noProof="0" dirty="0">
                <a:ln>
                  <a:noFill/>
                </a:ln>
                <a:solidFill>
                  <a:srgbClr val="008233"/>
                </a:solidFill>
                <a:effectLst/>
                <a:uLnTx/>
                <a:uFillTx/>
                <a:latin typeface="Constantia"/>
                <a:cs typeface="+mn-cs"/>
              </a:rPr>
              <a:t>unconventional work histories (or executives).</a:t>
            </a:r>
          </a:p>
          <a:p>
            <a:pPr marL="640080" marR="0" lvl="1" indent="-246888" algn="l" defTabSz="914400" rtl="0" eaLnBrk="1" fontAlgn="auto" latinLnBrk="0" hangingPunct="1">
              <a:lnSpc>
                <a:spcPct val="100000"/>
              </a:lnSpc>
              <a:spcBef>
                <a:spcPct val="20000"/>
              </a:spcBef>
              <a:spcAft>
                <a:spcPts val="0"/>
              </a:spcAft>
              <a:buClr>
                <a:srgbClr val="008233"/>
              </a:buClr>
              <a:buSzPct val="85000"/>
              <a:buFont typeface="Wingdings 2"/>
              <a:buChar char=""/>
              <a:tabLst/>
              <a:defRPr/>
            </a:pPr>
            <a:r>
              <a:rPr kumimoji="0" lang="en-US" altLang="zh-CN" sz="2400" b="0" i="0" u="none" strike="noStrike" kern="1200" cap="none" spc="0" normalizeH="0" baseline="0" noProof="0" dirty="0">
                <a:ln>
                  <a:noFill/>
                </a:ln>
                <a:solidFill>
                  <a:srgbClr val="008233"/>
                </a:solidFill>
                <a:effectLst/>
                <a:uLnTx/>
                <a:uFillTx/>
                <a:latin typeface="Constantia"/>
                <a:cs typeface="+mn-cs"/>
              </a:rPr>
              <a:t>Might say “Sales Experience” then list it.</a:t>
            </a:r>
          </a:p>
          <a:p>
            <a:pPr marL="640080" marR="0" lvl="1" indent="-246888" algn="l" defTabSz="914400" rtl="0" eaLnBrk="1" fontAlgn="auto" latinLnBrk="0" hangingPunct="1">
              <a:lnSpc>
                <a:spcPct val="100000"/>
              </a:lnSpc>
              <a:spcBef>
                <a:spcPct val="20000"/>
              </a:spcBef>
              <a:spcAft>
                <a:spcPts val="0"/>
              </a:spcAft>
              <a:buClr>
                <a:srgbClr val="008233"/>
              </a:buClr>
              <a:buSzPct val="85000"/>
              <a:buFont typeface="Wingdings 2"/>
              <a:buChar char=""/>
              <a:tabLst/>
              <a:defRPr/>
            </a:pPr>
            <a:r>
              <a:rPr kumimoji="0" lang="en-US" altLang="zh-CN" sz="2400" b="0" i="0" u="none" strike="noStrike" kern="1200" cap="none" spc="0" normalizeH="0" baseline="0" noProof="0" dirty="0">
                <a:ln>
                  <a:noFill/>
                </a:ln>
                <a:solidFill>
                  <a:srgbClr val="008233"/>
                </a:solidFill>
                <a:effectLst/>
                <a:uLnTx/>
                <a:uFillTx/>
                <a:latin typeface="Constantia"/>
                <a:cs typeface="+mn-cs"/>
              </a:rPr>
              <a:t>Typically brief with a simple list of positions</a:t>
            </a:r>
          </a:p>
          <a:p>
            <a:pPr marL="914400" marR="0" lvl="2" indent="-246888" algn="l" defTabSz="914400" rtl="0" eaLnBrk="1" fontAlgn="auto" latinLnBrk="0" hangingPunct="1">
              <a:lnSpc>
                <a:spcPct val="100000"/>
              </a:lnSpc>
              <a:spcBef>
                <a:spcPct val="20000"/>
              </a:spcBef>
              <a:spcAft>
                <a:spcPts val="0"/>
              </a:spcAft>
              <a:buClr>
                <a:srgbClr val="008233"/>
              </a:buClr>
              <a:buSzPct val="70000"/>
              <a:buFontTx/>
              <a:buNone/>
              <a:tabLst/>
              <a:defRPr/>
            </a:pPr>
            <a:r>
              <a:rPr kumimoji="0" lang="en-US" altLang="zh-CN" sz="2100" b="0" i="0" u="none" strike="noStrike" kern="1200" cap="none" spc="0" normalizeH="0" baseline="0" noProof="0" dirty="0">
                <a:ln>
                  <a:noFill/>
                </a:ln>
                <a:solidFill>
                  <a:srgbClr val="008233"/>
                </a:solidFill>
                <a:effectLst/>
                <a:uLnTx/>
                <a:uFillTx/>
                <a:latin typeface="Constantia"/>
                <a:cs typeface="+mn-cs"/>
              </a:rPr>
              <a:t>held, etc.</a:t>
            </a:r>
          </a:p>
          <a:p>
            <a:pPr marL="640080" marR="0" lvl="1" indent="-246888" algn="l" defTabSz="914400" rtl="0" eaLnBrk="1" fontAlgn="auto" latinLnBrk="0" hangingPunct="1">
              <a:lnSpc>
                <a:spcPct val="100000"/>
              </a:lnSpc>
              <a:spcBef>
                <a:spcPct val="20000"/>
              </a:spcBef>
              <a:spcAft>
                <a:spcPts val="0"/>
              </a:spcAft>
              <a:buClr>
                <a:srgbClr val="008233"/>
              </a:buClr>
              <a:buSzPct val="85000"/>
              <a:buFont typeface="Wingdings 2"/>
              <a:buChar char=""/>
              <a:tabLst/>
              <a:defRPr/>
            </a:pPr>
            <a:r>
              <a:rPr kumimoji="0" lang="en-US" altLang="zh-CN" sz="2400" b="0" i="0" u="none" strike="noStrike" kern="1200" cap="none" spc="0" normalizeH="0" baseline="0" noProof="0" dirty="0">
                <a:ln>
                  <a:noFill/>
                </a:ln>
                <a:solidFill>
                  <a:srgbClr val="008233"/>
                </a:solidFill>
                <a:effectLst/>
                <a:uLnTx/>
                <a:uFillTx/>
                <a:latin typeface="Constantia"/>
                <a:cs typeface="+mn-cs"/>
              </a:rPr>
              <a:t>De-emphasizes importance of specific jobs.</a:t>
            </a: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600" b="0" i="0" u="none" strike="noStrike" kern="1200" cap="none" spc="0" normalizeH="0" baseline="0" noProof="0" dirty="0">
                <a:ln>
                  <a:noFill/>
                </a:ln>
                <a:solidFill>
                  <a:srgbClr val="008233"/>
                </a:solidFill>
                <a:effectLst/>
                <a:uLnTx/>
                <a:uFillTx/>
                <a:latin typeface="Constantia"/>
                <a:cs typeface="+mn-cs"/>
              </a:rPr>
              <a:t>Drawbacks to this system (not as popular). </a:t>
            </a:r>
          </a:p>
        </p:txBody>
      </p:sp>
    </p:spTree>
    <p:extLst>
      <p:ext uri="{BB962C8B-B14F-4D97-AF65-F5344CB8AC3E}">
        <p14:creationId xmlns:p14="http://schemas.microsoft.com/office/powerpoint/2010/main" val="225246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15806" t="16786" r="61376" b="7500"/>
          <a:stretch/>
        </p:blipFill>
        <p:spPr bwMode="auto">
          <a:xfrm>
            <a:off x="1143000" y="2"/>
            <a:ext cx="8001000" cy="6857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0" y="5571461"/>
            <a:ext cx="1540565" cy="1200329"/>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43" y="5672261"/>
            <a:ext cx="1397470" cy="650707"/>
          </a:xfrm>
          <a:prstGeom prst="rect">
            <a:avLst/>
          </a:prstGeom>
        </p:spPr>
      </p:pic>
      <p:sp>
        <p:nvSpPr>
          <p:cNvPr id="5" name="Rectangle 4"/>
          <p:cNvSpPr/>
          <p:nvPr/>
        </p:nvSpPr>
        <p:spPr>
          <a:xfrm>
            <a:off x="147906" y="161823"/>
            <a:ext cx="1041400" cy="5409638"/>
          </a:xfrm>
          <a:prstGeom prst="rect">
            <a:avLst/>
          </a:prstGeom>
          <a:gradFill flip="none" rotWithShape="1">
            <a:gsLst>
              <a:gs pos="0">
                <a:srgbClr val="4D4D4D">
                  <a:shade val="30000"/>
                  <a:satMod val="115000"/>
                </a:srgbClr>
              </a:gs>
              <a:gs pos="50000">
                <a:srgbClr val="4D4D4D">
                  <a:shade val="67500"/>
                  <a:satMod val="115000"/>
                </a:srgbClr>
              </a:gs>
              <a:gs pos="100000">
                <a:srgbClr val="4D4D4D">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2400" dirty="0">
              <a:solidFill>
                <a:prstClr val="white"/>
              </a:solidFill>
            </a:endParaRPr>
          </a:p>
        </p:txBody>
      </p:sp>
      <p:sp>
        <p:nvSpPr>
          <p:cNvPr id="6" name="TextBox 5"/>
          <p:cNvSpPr txBox="1"/>
          <p:nvPr/>
        </p:nvSpPr>
        <p:spPr>
          <a:xfrm rot="16200000">
            <a:off x="-2078193" y="2595470"/>
            <a:ext cx="5305648" cy="646331"/>
          </a:xfrm>
          <a:prstGeom prst="rect">
            <a:avLst/>
          </a:prstGeom>
          <a:noFill/>
        </p:spPr>
        <p:txBody>
          <a:bodyPr wrap="square">
            <a:spAutoFit/>
          </a:bodyPr>
          <a:lstStyle/>
          <a:p>
            <a:pPr lvl="0" algn="r" eaLnBrk="0" hangingPunct="0">
              <a:lnSpc>
                <a:spcPct val="90000"/>
              </a:lnSpc>
              <a:defRPr/>
            </a:pPr>
            <a:r>
              <a:rPr lang="en-US" sz="4000" b="1" dirty="0">
                <a:ln w="12700">
                  <a:solidFill>
                    <a:srgbClr val="008233">
                      <a:satMod val="155000"/>
                    </a:srgbClr>
                  </a:solidFill>
                  <a:prstDash val="solid"/>
                </a:ln>
                <a:solidFill>
                  <a:srgbClr val="DBF5F9">
                    <a:tint val="85000"/>
                    <a:satMod val="155000"/>
                  </a:srgbClr>
                </a:solidFill>
                <a:effectLst>
                  <a:glow rad="101600">
                    <a:srgbClr val="008233">
                      <a:satMod val="175000"/>
                      <a:alpha val="40000"/>
                    </a:srgb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a typeface="SimSun" pitchFamily="2" charset="-122"/>
              </a:rPr>
              <a:t>RESUME</a:t>
            </a:r>
            <a:r>
              <a:rPr lang="en-US" sz="2400" b="1" dirty="0">
                <a:ln w="12700">
                  <a:solidFill>
                    <a:srgbClr val="008233">
                      <a:satMod val="155000"/>
                    </a:srgbClr>
                  </a:solidFill>
                  <a:prstDash val="solid"/>
                </a:ln>
                <a:solidFill>
                  <a:srgbClr val="DBF5F9">
                    <a:tint val="85000"/>
                    <a:satMod val="155000"/>
                  </a:srgbClr>
                </a:solidFill>
                <a:effectLst>
                  <a:glow rad="101600">
                    <a:srgbClr val="008233">
                      <a:satMod val="175000"/>
                      <a:alpha val="40000"/>
                    </a:srgb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a typeface="SimSun" pitchFamily="2" charset="-122"/>
              </a:rPr>
              <a:t> – Example Functional</a:t>
            </a:r>
          </a:p>
        </p:txBody>
      </p:sp>
    </p:spTree>
    <p:extLst>
      <p:ext uri="{BB962C8B-B14F-4D97-AF65-F5344CB8AC3E}">
        <p14:creationId xmlns:p14="http://schemas.microsoft.com/office/powerpoint/2010/main" val="37343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43" y="5672261"/>
            <a:ext cx="1518314" cy="650707"/>
          </a:xfrm>
          <a:prstGeom prst="rect">
            <a:avLst/>
          </a:prstGeom>
        </p:spPr>
      </p:pic>
      <p:sp>
        <p:nvSpPr>
          <p:cNvPr id="5" name="Rectangle 4"/>
          <p:cNvSpPr/>
          <p:nvPr/>
        </p:nvSpPr>
        <p:spPr>
          <a:xfrm>
            <a:off x="147906" y="161823"/>
            <a:ext cx="1041400" cy="5409638"/>
          </a:xfrm>
          <a:prstGeom prst="rect">
            <a:avLst/>
          </a:prstGeom>
          <a:gradFill flip="none" rotWithShape="1">
            <a:gsLst>
              <a:gs pos="0">
                <a:srgbClr val="4D4D4D">
                  <a:shade val="30000"/>
                  <a:satMod val="115000"/>
                </a:srgbClr>
              </a:gs>
              <a:gs pos="50000">
                <a:srgbClr val="4D4D4D">
                  <a:shade val="67500"/>
                  <a:satMod val="115000"/>
                </a:srgbClr>
              </a:gs>
              <a:gs pos="100000">
                <a:srgbClr val="4D4D4D">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2400" dirty="0">
              <a:solidFill>
                <a:prstClr val="white"/>
              </a:solidFill>
            </a:endParaRPr>
          </a:p>
        </p:txBody>
      </p:sp>
      <p:sp>
        <p:nvSpPr>
          <p:cNvPr id="6" name="TextBox 5"/>
          <p:cNvSpPr txBox="1"/>
          <p:nvPr/>
        </p:nvSpPr>
        <p:spPr>
          <a:xfrm rot="16200000">
            <a:off x="-1821309" y="2338587"/>
            <a:ext cx="4791879" cy="646331"/>
          </a:xfrm>
          <a:prstGeom prst="rect">
            <a:avLst/>
          </a:prstGeom>
          <a:noFill/>
        </p:spPr>
        <p:txBody>
          <a:bodyPr wrap="square">
            <a:spAutoFit/>
          </a:bodyPr>
          <a:lstStyle/>
          <a:p>
            <a:pPr algn="r" fontAlgn="auto">
              <a:spcBef>
                <a:spcPts val="0"/>
              </a:spcBef>
              <a:spcAft>
                <a:spcPts val="0"/>
              </a:spcAft>
              <a:defRPr/>
            </a:pPr>
            <a:r>
              <a:rPr lang="en-US" sz="36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RESUME HOW TO</a:t>
            </a:r>
          </a:p>
        </p:txBody>
      </p:sp>
      <p:sp>
        <p:nvSpPr>
          <p:cNvPr id="9" name="Rectangle 2"/>
          <p:cNvSpPr txBox="1">
            <a:spLocks noChangeArrowheads="1"/>
          </p:cNvSpPr>
          <p:nvPr/>
        </p:nvSpPr>
        <p:spPr>
          <a:xfrm>
            <a:off x="1373182" y="161822"/>
            <a:ext cx="5410200" cy="714479"/>
          </a:xfrm>
          <a:prstGeom prst="rect">
            <a:avLst/>
          </a:prstGeom>
        </p:spPr>
        <p:txBody>
          <a:bodyPr vert="horz" lIns="0" rIns="0" bIns="0" anchor="b">
            <a:normAutofit fontScale="900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5000" b="0" i="0" u="none" strike="noStrike" kern="1200" cap="none" spc="0" normalizeH="0" baseline="0" noProof="0" dirty="0">
                <a:ln>
                  <a:noFill/>
                </a:ln>
                <a:solidFill>
                  <a:srgbClr val="333333"/>
                </a:solidFill>
                <a:effectLst>
                  <a:outerShdw blurRad="38100" dist="38100" dir="2700000" algn="tl">
                    <a:srgbClr val="000000">
                      <a:alpha val="43137"/>
                    </a:srgbClr>
                  </a:outerShdw>
                </a:effectLst>
                <a:uLnTx/>
                <a:uFillTx/>
                <a:latin typeface="Calibri"/>
                <a:cs typeface="+mj-cs"/>
              </a:rPr>
              <a:t>Chronological Resumes</a:t>
            </a:r>
          </a:p>
        </p:txBody>
      </p:sp>
      <p:sp>
        <p:nvSpPr>
          <p:cNvPr id="10" name="Rectangle 3"/>
          <p:cNvSpPr txBox="1">
            <a:spLocks noChangeArrowheads="1"/>
          </p:cNvSpPr>
          <p:nvPr/>
        </p:nvSpPr>
        <p:spPr>
          <a:xfrm>
            <a:off x="1373182" y="876302"/>
            <a:ext cx="7870210" cy="5562601"/>
          </a:xfrm>
          <a:prstGeom prst="rect">
            <a:avLst/>
          </a:prstGeom>
        </p:spPr>
        <p:txBody>
          <a:bodyPr vert="horz">
            <a:normAutofit fontScale="92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8233"/>
              </a:buClr>
              <a:buSzPct val="95000"/>
              <a:buFont typeface="Wingdings 2"/>
              <a:buNone/>
              <a:tabLst/>
              <a:defRPr/>
            </a:pPr>
            <a:r>
              <a:rPr kumimoji="0" lang="en-US" altLang="zh-CN" sz="2600" b="0" i="0" u="none" strike="noStrike" kern="1200" cap="none" spc="0" normalizeH="0" baseline="0" noProof="0" dirty="0">
                <a:ln>
                  <a:noFill/>
                </a:ln>
                <a:solidFill>
                  <a:srgbClr val="008233"/>
                </a:solidFill>
                <a:effectLst>
                  <a:outerShdw blurRad="38100" dist="38100" dir="2700000" algn="tl">
                    <a:srgbClr val="000000">
                      <a:alpha val="43137"/>
                    </a:srgbClr>
                  </a:outerShdw>
                </a:effectLst>
                <a:uLnTx/>
                <a:uFillTx/>
                <a:latin typeface="Constantia"/>
                <a:cs typeface="+mn-cs"/>
              </a:rPr>
              <a:t>Characteristics:</a:t>
            </a:r>
            <a:endParaRPr kumimoji="0" lang="en-US" altLang="zh-CN" sz="2600" b="0" i="0" u="none" strike="noStrike" kern="1200" cap="none" spc="0" normalizeH="0" baseline="0" noProof="0" dirty="0">
              <a:ln>
                <a:noFill/>
              </a:ln>
              <a:solidFill>
                <a:srgbClr val="008233"/>
              </a:solidFill>
              <a:effectLst/>
              <a:uLnTx/>
              <a:uFillTx/>
              <a:latin typeface="Constantia"/>
              <a:cs typeface="+mn-cs"/>
            </a:endParaRP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100" b="0" i="0" u="none" strike="noStrike" kern="1200" cap="none" spc="0" normalizeH="0" baseline="0" noProof="0" dirty="0">
                <a:ln>
                  <a:noFill/>
                </a:ln>
                <a:solidFill>
                  <a:srgbClr val="008233"/>
                </a:solidFill>
                <a:effectLst/>
                <a:uLnTx/>
                <a:uFillTx/>
                <a:latin typeface="Constantia"/>
                <a:cs typeface="+mn-cs"/>
              </a:rPr>
              <a:t>The most commonly used type of resume.</a:t>
            </a: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100" b="0" i="0" u="none" strike="noStrike" kern="1200" cap="none" spc="0" normalizeH="0" baseline="0" noProof="0" dirty="0">
                <a:ln>
                  <a:noFill/>
                </a:ln>
                <a:solidFill>
                  <a:srgbClr val="008233"/>
                </a:solidFill>
                <a:effectLst/>
                <a:uLnTx/>
                <a:uFillTx/>
                <a:latin typeface="Constantia"/>
                <a:cs typeface="+mn-cs"/>
              </a:rPr>
              <a:t>Education and experience are listed in reverse chronological order, starting with your most recent experience and working backwards</a:t>
            </a: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100" b="0" i="0" u="none" strike="noStrike" kern="1200" cap="none" spc="0" normalizeH="0" baseline="0" noProof="0" dirty="0">
                <a:ln>
                  <a:noFill/>
                </a:ln>
                <a:solidFill>
                  <a:srgbClr val="008233"/>
                </a:solidFill>
                <a:effectLst/>
                <a:uLnTx/>
                <a:uFillTx/>
                <a:latin typeface="Constantia"/>
                <a:cs typeface="+mn-cs"/>
              </a:rPr>
              <a:t>List of employers, dates of employment, and responsibilities are included.</a:t>
            </a: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endParaRPr kumimoji="0" lang="en-US" altLang="zh-CN" sz="1000" b="0" i="0" u="none" strike="noStrike" kern="1200" cap="none" spc="0" normalizeH="0" baseline="0" noProof="0" dirty="0">
              <a:ln>
                <a:noFill/>
              </a:ln>
              <a:solidFill>
                <a:srgbClr val="008233"/>
              </a:solidFill>
              <a:effectLst/>
              <a:uLnTx/>
              <a:uFillTx/>
              <a:latin typeface="Constantia"/>
              <a:cs typeface="+mn-cs"/>
            </a:endParaRPr>
          </a:p>
          <a:p>
            <a:pPr marL="0" marR="0" lvl="0" indent="0" algn="l" defTabSz="914400" rtl="0" eaLnBrk="1" fontAlgn="auto" latinLnBrk="0" hangingPunct="1">
              <a:lnSpc>
                <a:spcPct val="100000"/>
              </a:lnSpc>
              <a:spcBef>
                <a:spcPct val="20000"/>
              </a:spcBef>
              <a:spcAft>
                <a:spcPts val="0"/>
              </a:spcAft>
              <a:buClr>
                <a:srgbClr val="008233"/>
              </a:buClr>
              <a:buSzPct val="95000"/>
              <a:buFont typeface="Wingdings 2"/>
              <a:buNone/>
              <a:tabLst/>
              <a:defRPr/>
            </a:pPr>
            <a:r>
              <a:rPr kumimoji="0" lang="en-US" sz="2600" b="0" i="0" u="none" strike="noStrike" kern="1200" cap="none" spc="0" normalizeH="0" baseline="0" noProof="0" dirty="0">
                <a:ln>
                  <a:noFill/>
                </a:ln>
                <a:solidFill>
                  <a:srgbClr val="008233"/>
                </a:solidFill>
                <a:effectLst>
                  <a:outerShdw blurRad="38100" dist="38100" dir="2700000" algn="tl">
                    <a:srgbClr val="000000">
                      <a:alpha val="43137"/>
                    </a:srgbClr>
                  </a:outerShdw>
                </a:effectLst>
                <a:uLnTx/>
                <a:uFillTx/>
                <a:latin typeface="Constantia"/>
                <a:ea typeface="+mn-ea"/>
                <a:cs typeface="+mn-cs"/>
              </a:rPr>
              <a:t>Use this format when:</a:t>
            </a:r>
            <a:endParaRPr kumimoji="0" lang="en-US" altLang="zh-CN" sz="2600" b="0" i="0" u="none" strike="noStrike" kern="1200" cap="none" spc="0" normalizeH="0" baseline="0" noProof="0" dirty="0">
              <a:ln>
                <a:noFill/>
              </a:ln>
              <a:solidFill>
                <a:srgbClr val="008233"/>
              </a:solidFill>
              <a:effectLst>
                <a:outerShdw blurRad="38100" dist="38100" dir="2700000" algn="tl">
                  <a:srgbClr val="000000">
                    <a:alpha val="43137"/>
                  </a:srgbClr>
                </a:outerShdw>
              </a:effectLst>
              <a:uLnTx/>
              <a:uFillTx/>
              <a:latin typeface="Constantia"/>
              <a:cs typeface="+mn-cs"/>
            </a:endParaRP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lang="en-US" altLang="zh-CN" sz="2200" dirty="0">
                <a:solidFill>
                  <a:srgbClr val="008233"/>
                </a:solidFill>
                <a:latin typeface="Constantia"/>
              </a:rPr>
              <a:t>T</a:t>
            </a:r>
            <a:r>
              <a:rPr kumimoji="0" lang="en-US" altLang="zh-CN" sz="2200" b="0" i="0" u="none" strike="noStrike" kern="1200" cap="none" spc="0" normalizeH="0" baseline="0" noProof="0" dirty="0">
                <a:ln>
                  <a:noFill/>
                </a:ln>
                <a:solidFill>
                  <a:srgbClr val="008233"/>
                </a:solidFill>
                <a:effectLst/>
                <a:uLnTx/>
                <a:uFillTx/>
                <a:latin typeface="Constantia"/>
                <a:cs typeface="+mn-cs"/>
              </a:rPr>
              <a:t>he job you are applying for is in line with your experience and educational background.</a:t>
            </a: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lang="en-US" altLang="zh-CN" sz="2200" dirty="0">
                <a:solidFill>
                  <a:srgbClr val="008233"/>
                </a:solidFill>
                <a:latin typeface="Constantia"/>
              </a:rPr>
              <a:t>Y</a:t>
            </a:r>
            <a:r>
              <a:rPr kumimoji="0" lang="en-US" altLang="zh-CN" sz="2200" b="0" i="0" u="none" strike="noStrike" kern="1200" cap="none" spc="0" normalizeH="0" baseline="0" noProof="0" dirty="0">
                <a:ln>
                  <a:noFill/>
                </a:ln>
                <a:solidFill>
                  <a:srgbClr val="008233"/>
                </a:solidFill>
                <a:effectLst/>
                <a:uLnTx/>
                <a:uFillTx/>
                <a:latin typeface="Constantia"/>
                <a:cs typeface="+mn-cs"/>
              </a:rPr>
              <a:t>our employment history is stable and consistent.</a:t>
            </a: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endParaRPr kumimoji="0" lang="en-US" altLang="zh-CN" sz="900" b="0" i="0" u="none" strike="noStrike" kern="1200" cap="none" spc="0" normalizeH="0" baseline="0" noProof="0" dirty="0">
              <a:ln>
                <a:noFill/>
              </a:ln>
              <a:solidFill>
                <a:srgbClr val="008233"/>
              </a:solidFill>
              <a:effectLst/>
              <a:uLnTx/>
              <a:uFillTx/>
              <a:latin typeface="Constantia"/>
              <a:cs typeface="+mn-cs"/>
            </a:endParaRPr>
          </a:p>
          <a:p>
            <a:pPr marL="0" marR="0" lvl="0" indent="0" algn="l" defTabSz="914400" rtl="0" eaLnBrk="1" fontAlgn="auto" latinLnBrk="0" hangingPunct="1">
              <a:lnSpc>
                <a:spcPct val="100000"/>
              </a:lnSpc>
              <a:spcBef>
                <a:spcPct val="20000"/>
              </a:spcBef>
              <a:spcAft>
                <a:spcPts val="0"/>
              </a:spcAft>
              <a:buClr>
                <a:srgbClr val="008233"/>
              </a:buClr>
              <a:buSzPct val="95000"/>
              <a:buFont typeface="Wingdings 2"/>
              <a:buNone/>
              <a:tabLst/>
              <a:defRPr/>
            </a:pPr>
            <a:r>
              <a:rPr kumimoji="0" lang="en-US" altLang="zh-CN" sz="2600" b="0" i="0" u="none" strike="noStrike" kern="1200" cap="none" spc="0" normalizeH="0" baseline="0" noProof="0" dirty="0">
                <a:ln>
                  <a:noFill/>
                </a:ln>
                <a:solidFill>
                  <a:srgbClr val="008233"/>
                </a:solidFill>
                <a:effectLst>
                  <a:outerShdw blurRad="38100" dist="38100" dir="2700000" algn="tl">
                    <a:srgbClr val="000000">
                      <a:alpha val="43137"/>
                    </a:srgbClr>
                  </a:outerShdw>
                </a:effectLst>
                <a:uLnTx/>
                <a:uFillTx/>
                <a:latin typeface="Constantia"/>
                <a:cs typeface="+mn-cs"/>
              </a:rPr>
              <a:t>Avoid this format if you have:</a:t>
            </a:r>
            <a:endParaRPr kumimoji="0" lang="en-US" altLang="zh-CN" sz="900" b="0" i="0" u="none" strike="noStrike" kern="1200" cap="none" spc="0" normalizeH="0" baseline="0" noProof="0" dirty="0">
              <a:ln>
                <a:noFill/>
              </a:ln>
              <a:solidFill>
                <a:srgbClr val="008233"/>
              </a:solidFill>
              <a:effectLst/>
              <a:uLnTx/>
              <a:uFillTx/>
              <a:latin typeface="Constantia"/>
              <a:cs typeface="+mn-cs"/>
            </a:endParaRP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200" b="0" i="0" u="none" strike="noStrike" kern="1200" cap="none" spc="0" normalizeH="0" baseline="0" noProof="0" dirty="0">
                <a:ln>
                  <a:noFill/>
                </a:ln>
                <a:solidFill>
                  <a:srgbClr val="008233"/>
                </a:solidFill>
                <a:effectLst/>
                <a:uLnTx/>
                <a:uFillTx/>
                <a:latin typeface="Constantia"/>
                <a:cs typeface="+mn-cs"/>
              </a:rPr>
              <a:t>Performance problems.</a:t>
            </a: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200" b="0" i="0" u="none" strike="noStrike" kern="1200" cap="none" spc="0" normalizeH="0" baseline="0" noProof="0" dirty="0">
                <a:ln>
                  <a:noFill/>
                </a:ln>
                <a:solidFill>
                  <a:srgbClr val="008233"/>
                </a:solidFill>
                <a:effectLst/>
                <a:uLnTx/>
                <a:uFillTx/>
                <a:latin typeface="Constantia"/>
                <a:cs typeface="+mn-cs"/>
              </a:rPr>
              <a:t>Not grown with your work.</a:t>
            </a: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200" b="0" i="0" u="none" strike="noStrike" kern="1200" cap="none" spc="0" normalizeH="0" baseline="0" noProof="0" dirty="0">
                <a:ln>
                  <a:noFill/>
                </a:ln>
                <a:solidFill>
                  <a:srgbClr val="008233"/>
                </a:solidFill>
                <a:effectLst/>
                <a:uLnTx/>
                <a:uFillTx/>
                <a:latin typeface="Constantia"/>
                <a:cs typeface="+mn-cs"/>
              </a:rPr>
              <a:t>Made many job changes.</a:t>
            </a: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200" b="0" i="0" u="none" strike="noStrike" kern="1200" cap="none" spc="0" normalizeH="0" baseline="0" noProof="0" dirty="0">
                <a:ln>
                  <a:noFill/>
                </a:ln>
                <a:solidFill>
                  <a:srgbClr val="008233"/>
                </a:solidFill>
                <a:effectLst/>
                <a:uLnTx/>
                <a:uFillTx/>
                <a:latin typeface="Constantia"/>
                <a:cs typeface="+mn-cs"/>
              </a:rPr>
              <a:t>Had long durations of unemployment.</a:t>
            </a:r>
          </a:p>
          <a:p>
            <a:pPr marL="274320" marR="0" lvl="0" indent="-274320" algn="l" defTabSz="914400" rtl="0" eaLnBrk="1" fontAlgn="auto" latinLnBrk="0" hangingPunct="1">
              <a:lnSpc>
                <a:spcPct val="100000"/>
              </a:lnSpc>
              <a:spcBef>
                <a:spcPct val="20000"/>
              </a:spcBef>
              <a:spcAft>
                <a:spcPts val="0"/>
              </a:spcAft>
              <a:buClr>
                <a:srgbClr val="008233"/>
              </a:buClr>
              <a:buSzPct val="95000"/>
              <a:buFont typeface="Wingdings 2"/>
              <a:buChar char=""/>
              <a:tabLst/>
              <a:defRPr/>
            </a:pPr>
            <a:r>
              <a:rPr kumimoji="0" lang="en-US" altLang="zh-CN" sz="2200" b="0" i="0" u="none" strike="noStrike" kern="1200" cap="none" spc="0" normalizeH="0" baseline="0" noProof="0" dirty="0">
                <a:ln>
                  <a:noFill/>
                </a:ln>
                <a:solidFill>
                  <a:srgbClr val="008233"/>
                </a:solidFill>
                <a:effectLst/>
                <a:uLnTx/>
                <a:uFillTx/>
                <a:latin typeface="Constantia"/>
                <a:cs typeface="+mn-cs"/>
              </a:rPr>
              <a:t>Have decided to change your career.</a:t>
            </a:r>
          </a:p>
        </p:txBody>
      </p:sp>
    </p:spTree>
    <p:extLst>
      <p:ext uri="{BB962C8B-B14F-4D97-AF65-F5344CB8AC3E}">
        <p14:creationId xmlns:p14="http://schemas.microsoft.com/office/powerpoint/2010/main" val="85747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3">
      <a:dk1>
        <a:srgbClr val="008233"/>
      </a:dk1>
      <a:lt1>
        <a:sysClr val="window" lastClr="FFFFFF"/>
      </a:lt1>
      <a:dk2>
        <a:srgbClr val="008233"/>
      </a:dk2>
      <a:lt2>
        <a:srgbClr val="DBF5F9"/>
      </a:lt2>
      <a:accent1>
        <a:srgbClr val="008233"/>
      </a:accent1>
      <a:accent2>
        <a:srgbClr val="92D050"/>
      </a:accent2>
      <a:accent3>
        <a:srgbClr val="008233"/>
      </a:accent3>
      <a:accent4>
        <a:srgbClr val="10CF9B"/>
      </a:accent4>
      <a:accent5>
        <a:srgbClr val="7CCA62"/>
      </a:accent5>
      <a:accent6>
        <a:srgbClr val="A5C249"/>
      </a:accent6>
      <a:hlink>
        <a:srgbClr val="F49100"/>
      </a:hlink>
      <a:folHlink>
        <a:srgbClr val="85DFD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TotalTime>
  <Words>3292</Words>
  <Application>Microsoft Office PowerPoint</Application>
  <PresentationFormat>On-screen Show (4:3)</PresentationFormat>
  <Paragraphs>411</Paragraphs>
  <Slides>36</Slides>
  <Notes>21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36</vt:i4>
      </vt:variant>
    </vt:vector>
  </HeadingPairs>
  <TitlesOfParts>
    <vt:vector size="49" baseType="lpstr">
      <vt:lpstr>Cambria</vt:lpstr>
      <vt:lpstr>Lucida Grande</vt:lpstr>
      <vt:lpstr>Helvetica Narrow</vt:lpstr>
      <vt:lpstr>Wingdings 2</vt:lpstr>
      <vt:lpstr>Georgia</vt:lpstr>
      <vt:lpstr>Century Gothic</vt:lpstr>
      <vt:lpstr>Calibri</vt:lpstr>
      <vt:lpstr>Wingdings</vt:lpstr>
      <vt:lpstr>Arial</vt:lpstr>
      <vt:lpstr>Courier New</vt:lpstr>
      <vt:lpstr>Constantia</vt:lpstr>
      <vt:lpstr>Helvetica</vt:lpstr>
      <vt:lpstr>Civic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Education Cabinet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jestep</dc:creator>
  <cp:lastModifiedBy>Medved, Austin V (Labor)</cp:lastModifiedBy>
  <cp:revision>14</cp:revision>
  <dcterms:created xsi:type="dcterms:W3CDTF">2015-01-14T20:32:03Z</dcterms:created>
  <dcterms:modified xsi:type="dcterms:W3CDTF">2022-06-16T13:12:47Z</dcterms:modified>
</cp:coreProperties>
</file>